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257" r:id="rId3"/>
    <p:sldId id="258" r:id="rId4"/>
    <p:sldId id="259" r:id="rId5"/>
    <p:sldId id="260" r:id="rId6"/>
    <p:sldId id="261" r:id="rId7"/>
    <p:sldId id="262" r:id="rId8"/>
    <p:sldId id="263" r:id="rId9"/>
    <p:sldId id="285" r:id="rId10"/>
    <p:sldId id="286" r:id="rId11"/>
    <p:sldId id="287" r:id="rId12"/>
    <p:sldId id="288" r:id="rId13"/>
    <p:sldId id="289" r:id="rId14"/>
    <p:sldId id="290" r:id="rId15"/>
    <p:sldId id="268" r:id="rId16"/>
    <p:sldId id="269" r:id="rId17"/>
    <p:sldId id="270" r:id="rId18"/>
    <p:sldId id="291" r:id="rId19"/>
    <p:sldId id="293" r:id="rId20"/>
    <p:sldId id="294" r:id="rId21"/>
    <p:sldId id="295" r:id="rId22"/>
    <p:sldId id="296" r:id="rId23"/>
    <p:sldId id="297" r:id="rId24"/>
    <p:sldId id="298" r:id="rId25"/>
    <p:sldId id="276" r:id="rId26"/>
    <p:sldId id="277" r:id="rId27"/>
    <p:sldId id="278" r:id="rId28"/>
    <p:sldId id="299" r:id="rId29"/>
    <p:sldId id="300" r:id="rId30"/>
    <p:sldId id="301" r:id="rId31"/>
    <p:sldId id="302" r:id="rId32"/>
    <p:sldId id="303" r:id="rId33"/>
    <p:sldId id="304" r:id="rId34"/>
    <p:sldId id="305" r:id="rId35"/>
    <p:sldId id="306" r:id="rId36"/>
    <p:sldId id="307" r:id="rId37"/>
    <p:sldId id="284" r:id="rId38"/>
    <p:sldId id="308" r:id="rId39"/>
    <p:sldId id="309" r:id="rId40"/>
    <p:sldId id="310" r:id="rId41"/>
    <p:sldId id="312" r:id="rId42"/>
    <p:sldId id="313" r:id="rId43"/>
    <p:sldId id="314" r:id="rId44"/>
    <p:sldId id="315" r:id="rId45"/>
    <p:sldId id="316" r:id="rId46"/>
    <p:sldId id="317" r:id="rId47"/>
    <p:sldId id="318" r:id="rId48"/>
    <p:sldId id="319" r:id="rId49"/>
    <p:sldId id="320" r:id="rId50"/>
    <p:sldId id="321" r:id="rId51"/>
    <p:sldId id="322" r:id="rId52"/>
    <p:sldId id="323" r:id="rId53"/>
    <p:sldId id="324" r:id="rId54"/>
    <p:sldId id="325" r:id="rId55"/>
    <p:sldId id="326" r:id="rId56"/>
    <p:sldId id="327" r:id="rId57"/>
    <p:sldId id="328" r:id="rId58"/>
    <p:sldId id="329" r:id="rId59"/>
    <p:sldId id="330" r:id="rId60"/>
    <p:sldId id="331" r:id="rId61"/>
    <p:sldId id="332" r:id="rId62"/>
    <p:sldId id="333" r:id="rId63"/>
    <p:sldId id="334" r:id="rId64"/>
    <p:sldId id="335"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CCFF33"/>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6" d="100"/>
          <a:sy n="66" d="100"/>
        </p:scale>
        <p:origin x="2256" y="11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2F00C2-2EA7-4027-85A6-6E37E5E50869}" type="datetimeFigureOut">
              <a:rPr lang="en-US" smtClean="0"/>
              <a:t>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A962EA-CC2E-493F-B92C-90A5B1AA74CA}" type="slidenum">
              <a:rPr lang="en-US" smtClean="0"/>
              <a:t>‹#›</a:t>
            </a:fld>
            <a:endParaRPr lang="en-US"/>
          </a:p>
        </p:txBody>
      </p:sp>
    </p:spTree>
    <p:extLst>
      <p:ext uri="{BB962C8B-B14F-4D97-AF65-F5344CB8AC3E}">
        <p14:creationId xmlns:p14="http://schemas.microsoft.com/office/powerpoint/2010/main" val="1814721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07B26-76B2-4448-9412-884A8143B0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FA34FC-05E7-476D-809A-F5BD6A19075B}"/>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37054D-3886-457B-9D8C-BBE733F81A68}"/>
              </a:ext>
            </a:extLst>
          </p:cNvPr>
          <p:cNvSpPr>
            <a:spLocks noGrp="1"/>
          </p:cNvSpPr>
          <p:nvPr>
            <p:ph type="dt" sz="half" idx="10"/>
          </p:nvPr>
        </p:nvSpPr>
        <p:spPr/>
        <p:txBody>
          <a:bodyPr/>
          <a:lstStyle/>
          <a:p>
            <a:fld id="{8E531120-BB7B-40AB-A9A1-5F2659EE416B}" type="datetimeFigureOut">
              <a:rPr lang="en-US" smtClean="0"/>
              <a:t>1/15/2025</a:t>
            </a:fld>
            <a:endParaRPr lang="en-US"/>
          </a:p>
        </p:txBody>
      </p:sp>
      <p:sp>
        <p:nvSpPr>
          <p:cNvPr id="5" name="Footer Placeholder 4">
            <a:extLst>
              <a:ext uri="{FF2B5EF4-FFF2-40B4-BE49-F238E27FC236}">
                <a16:creationId xmlns:a16="http://schemas.microsoft.com/office/drawing/2014/main" id="{577FF767-E48D-473F-9B3C-838E6A797A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18A9F4-FEB0-43B0-B502-664AD7791C97}"/>
              </a:ext>
            </a:extLst>
          </p:cNvPr>
          <p:cNvSpPr>
            <a:spLocks noGrp="1"/>
          </p:cNvSpPr>
          <p:nvPr>
            <p:ph type="sldNum" sz="quarter" idx="12"/>
          </p:nvPr>
        </p:nvSpPr>
        <p:spPr/>
        <p:txBody>
          <a:bodyPr/>
          <a:lstStyle/>
          <a:p>
            <a:fld id="{F932DD84-904C-4D21-8593-C84D33B4471C}" type="slidenum">
              <a:rPr lang="en-US" smtClean="0"/>
              <a:t>‹#›</a:t>
            </a:fld>
            <a:endParaRPr lang="en-US"/>
          </a:p>
        </p:txBody>
      </p:sp>
    </p:spTree>
    <p:extLst>
      <p:ext uri="{BB962C8B-B14F-4D97-AF65-F5344CB8AC3E}">
        <p14:creationId xmlns:p14="http://schemas.microsoft.com/office/powerpoint/2010/main" val="3150429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82BE3-82A7-4BAB-84AB-8D62FB220A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2F26C8-ABA4-4088-8ABC-C4BD62DA21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722C91-9C8A-4527-B45B-BC867D415588}"/>
              </a:ext>
            </a:extLst>
          </p:cNvPr>
          <p:cNvSpPr>
            <a:spLocks noGrp="1"/>
          </p:cNvSpPr>
          <p:nvPr>
            <p:ph type="dt" sz="half" idx="10"/>
          </p:nvPr>
        </p:nvSpPr>
        <p:spPr/>
        <p:txBody>
          <a:bodyPr/>
          <a:lstStyle/>
          <a:p>
            <a:fld id="{8E531120-BB7B-40AB-A9A1-5F2659EE416B}" type="datetimeFigureOut">
              <a:rPr lang="en-US" smtClean="0"/>
              <a:t>1/15/2025</a:t>
            </a:fld>
            <a:endParaRPr lang="en-US"/>
          </a:p>
        </p:txBody>
      </p:sp>
      <p:sp>
        <p:nvSpPr>
          <p:cNvPr id="5" name="Footer Placeholder 4">
            <a:extLst>
              <a:ext uri="{FF2B5EF4-FFF2-40B4-BE49-F238E27FC236}">
                <a16:creationId xmlns:a16="http://schemas.microsoft.com/office/drawing/2014/main" id="{E01D6FEB-C133-4519-95F0-152DC40B3D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E9DB93-D67A-4A47-8C35-A6FCCB9F830D}"/>
              </a:ext>
            </a:extLst>
          </p:cNvPr>
          <p:cNvSpPr>
            <a:spLocks noGrp="1"/>
          </p:cNvSpPr>
          <p:nvPr>
            <p:ph type="sldNum" sz="quarter" idx="12"/>
          </p:nvPr>
        </p:nvSpPr>
        <p:spPr/>
        <p:txBody>
          <a:bodyPr/>
          <a:lstStyle/>
          <a:p>
            <a:fld id="{F932DD84-904C-4D21-8593-C84D33B4471C}" type="slidenum">
              <a:rPr lang="en-US" smtClean="0"/>
              <a:t>‹#›</a:t>
            </a:fld>
            <a:endParaRPr lang="en-US"/>
          </a:p>
        </p:txBody>
      </p:sp>
    </p:spTree>
    <p:extLst>
      <p:ext uri="{BB962C8B-B14F-4D97-AF65-F5344CB8AC3E}">
        <p14:creationId xmlns:p14="http://schemas.microsoft.com/office/powerpoint/2010/main" val="1449345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3A2F4D-AF14-4545-AC61-CCFB0F9E2B99}"/>
              </a:ext>
            </a:extLst>
          </p:cNvPr>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C8C8A8-931E-42B5-8500-6034C604EF8E}"/>
              </a:ext>
            </a:extLst>
          </p:cNvPr>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8EA513-3D95-4DF6-98E3-79C0319646FB}"/>
              </a:ext>
            </a:extLst>
          </p:cNvPr>
          <p:cNvSpPr>
            <a:spLocks noGrp="1"/>
          </p:cNvSpPr>
          <p:nvPr>
            <p:ph type="dt" sz="half" idx="10"/>
          </p:nvPr>
        </p:nvSpPr>
        <p:spPr/>
        <p:txBody>
          <a:bodyPr/>
          <a:lstStyle/>
          <a:p>
            <a:fld id="{8E531120-BB7B-40AB-A9A1-5F2659EE416B}" type="datetimeFigureOut">
              <a:rPr lang="en-US" smtClean="0"/>
              <a:t>1/15/2025</a:t>
            </a:fld>
            <a:endParaRPr lang="en-US"/>
          </a:p>
        </p:txBody>
      </p:sp>
      <p:sp>
        <p:nvSpPr>
          <p:cNvPr id="5" name="Footer Placeholder 4">
            <a:extLst>
              <a:ext uri="{FF2B5EF4-FFF2-40B4-BE49-F238E27FC236}">
                <a16:creationId xmlns:a16="http://schemas.microsoft.com/office/drawing/2014/main" id="{B602951E-9F4C-487B-A4C7-1C7343200C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072C86-3E41-4F03-87A8-D857E90C22DD}"/>
              </a:ext>
            </a:extLst>
          </p:cNvPr>
          <p:cNvSpPr>
            <a:spLocks noGrp="1"/>
          </p:cNvSpPr>
          <p:nvPr>
            <p:ph type="sldNum" sz="quarter" idx="12"/>
          </p:nvPr>
        </p:nvSpPr>
        <p:spPr/>
        <p:txBody>
          <a:bodyPr/>
          <a:lstStyle/>
          <a:p>
            <a:fld id="{F932DD84-904C-4D21-8593-C84D33B4471C}" type="slidenum">
              <a:rPr lang="en-US" smtClean="0"/>
              <a:t>‹#›</a:t>
            </a:fld>
            <a:endParaRPr lang="en-US"/>
          </a:p>
        </p:txBody>
      </p:sp>
    </p:spTree>
    <p:extLst>
      <p:ext uri="{BB962C8B-B14F-4D97-AF65-F5344CB8AC3E}">
        <p14:creationId xmlns:p14="http://schemas.microsoft.com/office/powerpoint/2010/main" val="2814149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6C6BD-7C31-4059-9ADB-954C2C17E7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C871D9-8826-4E39-9538-286C615130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CFAE6E-6B3B-45C1-87F9-CF2DE45ABC40}"/>
              </a:ext>
            </a:extLst>
          </p:cNvPr>
          <p:cNvSpPr>
            <a:spLocks noGrp="1"/>
          </p:cNvSpPr>
          <p:nvPr>
            <p:ph type="dt" sz="half" idx="10"/>
          </p:nvPr>
        </p:nvSpPr>
        <p:spPr/>
        <p:txBody>
          <a:bodyPr/>
          <a:lstStyle/>
          <a:p>
            <a:fld id="{8E531120-BB7B-40AB-A9A1-5F2659EE416B}" type="datetimeFigureOut">
              <a:rPr lang="en-US" smtClean="0"/>
              <a:t>1/15/2025</a:t>
            </a:fld>
            <a:endParaRPr lang="en-US"/>
          </a:p>
        </p:txBody>
      </p:sp>
      <p:sp>
        <p:nvSpPr>
          <p:cNvPr id="5" name="Footer Placeholder 4">
            <a:extLst>
              <a:ext uri="{FF2B5EF4-FFF2-40B4-BE49-F238E27FC236}">
                <a16:creationId xmlns:a16="http://schemas.microsoft.com/office/drawing/2014/main" id="{271350F2-BC9B-412A-B1A4-DDCB743EDF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36DCA-2F73-4545-99D8-88C72E7E5D11}"/>
              </a:ext>
            </a:extLst>
          </p:cNvPr>
          <p:cNvSpPr>
            <a:spLocks noGrp="1"/>
          </p:cNvSpPr>
          <p:nvPr>
            <p:ph type="sldNum" sz="quarter" idx="12"/>
          </p:nvPr>
        </p:nvSpPr>
        <p:spPr/>
        <p:txBody>
          <a:bodyPr/>
          <a:lstStyle/>
          <a:p>
            <a:fld id="{F932DD84-904C-4D21-8593-C84D33B4471C}" type="slidenum">
              <a:rPr lang="en-US" smtClean="0"/>
              <a:t>‹#›</a:t>
            </a:fld>
            <a:endParaRPr lang="en-US"/>
          </a:p>
        </p:txBody>
      </p:sp>
    </p:spTree>
    <p:extLst>
      <p:ext uri="{BB962C8B-B14F-4D97-AF65-F5344CB8AC3E}">
        <p14:creationId xmlns:p14="http://schemas.microsoft.com/office/powerpoint/2010/main" val="2499864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4B2AB-37FC-4EBB-AA2E-6DCA3BF5D80D}"/>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D7C76B-6621-46B0-85D7-D883471B2A26}"/>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920A21-778D-41A8-9C1A-B9749A6B85E2}"/>
              </a:ext>
            </a:extLst>
          </p:cNvPr>
          <p:cNvSpPr>
            <a:spLocks noGrp="1"/>
          </p:cNvSpPr>
          <p:nvPr>
            <p:ph type="dt" sz="half" idx="10"/>
          </p:nvPr>
        </p:nvSpPr>
        <p:spPr/>
        <p:txBody>
          <a:bodyPr/>
          <a:lstStyle/>
          <a:p>
            <a:fld id="{8E531120-BB7B-40AB-A9A1-5F2659EE416B}" type="datetimeFigureOut">
              <a:rPr lang="en-US" smtClean="0"/>
              <a:t>1/15/2025</a:t>
            </a:fld>
            <a:endParaRPr lang="en-US"/>
          </a:p>
        </p:txBody>
      </p:sp>
      <p:sp>
        <p:nvSpPr>
          <p:cNvPr id="5" name="Footer Placeholder 4">
            <a:extLst>
              <a:ext uri="{FF2B5EF4-FFF2-40B4-BE49-F238E27FC236}">
                <a16:creationId xmlns:a16="http://schemas.microsoft.com/office/drawing/2014/main" id="{03BFC09F-A496-4A58-9777-9E4DBF9890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AEBE66-49E2-498E-A927-38930DD9675B}"/>
              </a:ext>
            </a:extLst>
          </p:cNvPr>
          <p:cNvSpPr>
            <a:spLocks noGrp="1"/>
          </p:cNvSpPr>
          <p:nvPr>
            <p:ph type="sldNum" sz="quarter" idx="12"/>
          </p:nvPr>
        </p:nvSpPr>
        <p:spPr/>
        <p:txBody>
          <a:bodyPr/>
          <a:lstStyle/>
          <a:p>
            <a:fld id="{F932DD84-904C-4D21-8593-C84D33B4471C}" type="slidenum">
              <a:rPr lang="en-US" smtClean="0"/>
              <a:t>‹#›</a:t>
            </a:fld>
            <a:endParaRPr lang="en-US"/>
          </a:p>
        </p:txBody>
      </p:sp>
    </p:spTree>
    <p:extLst>
      <p:ext uri="{BB962C8B-B14F-4D97-AF65-F5344CB8AC3E}">
        <p14:creationId xmlns:p14="http://schemas.microsoft.com/office/powerpoint/2010/main" val="1310955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62065-56B8-4F87-839C-82A389F090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AA2ED7-B953-4BCC-BB62-E229068D6DE9}"/>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70DA03-7388-41A6-8916-2D6B8E2DCE18}"/>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0C29F9-519E-4388-A6E1-25F276812934}"/>
              </a:ext>
            </a:extLst>
          </p:cNvPr>
          <p:cNvSpPr>
            <a:spLocks noGrp="1"/>
          </p:cNvSpPr>
          <p:nvPr>
            <p:ph type="dt" sz="half" idx="10"/>
          </p:nvPr>
        </p:nvSpPr>
        <p:spPr/>
        <p:txBody>
          <a:bodyPr/>
          <a:lstStyle/>
          <a:p>
            <a:fld id="{8E531120-BB7B-40AB-A9A1-5F2659EE416B}" type="datetimeFigureOut">
              <a:rPr lang="en-US" smtClean="0"/>
              <a:t>1/15/2025</a:t>
            </a:fld>
            <a:endParaRPr lang="en-US"/>
          </a:p>
        </p:txBody>
      </p:sp>
      <p:sp>
        <p:nvSpPr>
          <p:cNvPr id="6" name="Footer Placeholder 5">
            <a:extLst>
              <a:ext uri="{FF2B5EF4-FFF2-40B4-BE49-F238E27FC236}">
                <a16:creationId xmlns:a16="http://schemas.microsoft.com/office/drawing/2014/main" id="{8AC7D05C-3FA9-461A-8C59-7B76989AE5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452B54-4A8E-48E2-9E54-DFB13BE3FA70}"/>
              </a:ext>
            </a:extLst>
          </p:cNvPr>
          <p:cNvSpPr>
            <a:spLocks noGrp="1"/>
          </p:cNvSpPr>
          <p:nvPr>
            <p:ph type="sldNum" sz="quarter" idx="12"/>
          </p:nvPr>
        </p:nvSpPr>
        <p:spPr/>
        <p:txBody>
          <a:bodyPr/>
          <a:lstStyle/>
          <a:p>
            <a:fld id="{F932DD84-904C-4D21-8593-C84D33B4471C}" type="slidenum">
              <a:rPr lang="en-US" smtClean="0"/>
              <a:t>‹#›</a:t>
            </a:fld>
            <a:endParaRPr lang="en-US"/>
          </a:p>
        </p:txBody>
      </p:sp>
    </p:spTree>
    <p:extLst>
      <p:ext uri="{BB962C8B-B14F-4D97-AF65-F5344CB8AC3E}">
        <p14:creationId xmlns:p14="http://schemas.microsoft.com/office/powerpoint/2010/main" val="2032026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4C644-F8CA-410A-84EB-7D6028F98AE4}"/>
              </a:ext>
            </a:extLst>
          </p:cNvPr>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0BD4B3-110B-424C-85EC-BFA1F28E6462}"/>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99F49E-9E6A-432A-891D-6BE00237B67A}"/>
              </a:ext>
            </a:extLst>
          </p:cNvPr>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CE397B-424A-42C3-A121-7CCBCDCBAB8C}"/>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7F8DA6-BD1B-4386-A3E3-843C5D2D95BE}"/>
              </a:ext>
            </a:extLst>
          </p:cNvPr>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3EA239-37CE-463E-A043-15CDC38A01DE}"/>
              </a:ext>
            </a:extLst>
          </p:cNvPr>
          <p:cNvSpPr>
            <a:spLocks noGrp="1"/>
          </p:cNvSpPr>
          <p:nvPr>
            <p:ph type="dt" sz="half" idx="10"/>
          </p:nvPr>
        </p:nvSpPr>
        <p:spPr/>
        <p:txBody>
          <a:bodyPr/>
          <a:lstStyle/>
          <a:p>
            <a:fld id="{8E531120-BB7B-40AB-A9A1-5F2659EE416B}" type="datetimeFigureOut">
              <a:rPr lang="en-US" smtClean="0"/>
              <a:t>1/15/2025</a:t>
            </a:fld>
            <a:endParaRPr lang="en-US"/>
          </a:p>
        </p:txBody>
      </p:sp>
      <p:sp>
        <p:nvSpPr>
          <p:cNvPr id="8" name="Footer Placeholder 7">
            <a:extLst>
              <a:ext uri="{FF2B5EF4-FFF2-40B4-BE49-F238E27FC236}">
                <a16:creationId xmlns:a16="http://schemas.microsoft.com/office/drawing/2014/main" id="{3CEB0239-2D94-432F-B533-75950F9721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78878A-ACE4-42C2-9B8E-342DC846D99D}"/>
              </a:ext>
            </a:extLst>
          </p:cNvPr>
          <p:cNvSpPr>
            <a:spLocks noGrp="1"/>
          </p:cNvSpPr>
          <p:nvPr>
            <p:ph type="sldNum" sz="quarter" idx="12"/>
          </p:nvPr>
        </p:nvSpPr>
        <p:spPr/>
        <p:txBody>
          <a:bodyPr/>
          <a:lstStyle/>
          <a:p>
            <a:fld id="{F932DD84-904C-4D21-8593-C84D33B4471C}" type="slidenum">
              <a:rPr lang="en-US" smtClean="0"/>
              <a:t>‹#›</a:t>
            </a:fld>
            <a:endParaRPr lang="en-US"/>
          </a:p>
        </p:txBody>
      </p:sp>
    </p:spTree>
    <p:extLst>
      <p:ext uri="{BB962C8B-B14F-4D97-AF65-F5344CB8AC3E}">
        <p14:creationId xmlns:p14="http://schemas.microsoft.com/office/powerpoint/2010/main" val="3855414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CED83-490E-4056-8929-F8ED177178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C27D2C-401B-4DA9-992B-FC161FB9AC54}"/>
              </a:ext>
            </a:extLst>
          </p:cNvPr>
          <p:cNvSpPr>
            <a:spLocks noGrp="1"/>
          </p:cNvSpPr>
          <p:nvPr>
            <p:ph type="dt" sz="half" idx="10"/>
          </p:nvPr>
        </p:nvSpPr>
        <p:spPr/>
        <p:txBody>
          <a:bodyPr/>
          <a:lstStyle/>
          <a:p>
            <a:fld id="{8E531120-BB7B-40AB-A9A1-5F2659EE416B}" type="datetimeFigureOut">
              <a:rPr lang="en-US" smtClean="0"/>
              <a:t>1/15/2025</a:t>
            </a:fld>
            <a:endParaRPr lang="en-US"/>
          </a:p>
        </p:txBody>
      </p:sp>
      <p:sp>
        <p:nvSpPr>
          <p:cNvPr id="4" name="Footer Placeholder 3">
            <a:extLst>
              <a:ext uri="{FF2B5EF4-FFF2-40B4-BE49-F238E27FC236}">
                <a16:creationId xmlns:a16="http://schemas.microsoft.com/office/drawing/2014/main" id="{93C2714A-A3DF-4962-B66C-C90BA2FC30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FD716C-49AA-4C5E-9BD0-75439475B4E4}"/>
              </a:ext>
            </a:extLst>
          </p:cNvPr>
          <p:cNvSpPr>
            <a:spLocks noGrp="1"/>
          </p:cNvSpPr>
          <p:nvPr>
            <p:ph type="sldNum" sz="quarter" idx="12"/>
          </p:nvPr>
        </p:nvSpPr>
        <p:spPr/>
        <p:txBody>
          <a:bodyPr/>
          <a:lstStyle/>
          <a:p>
            <a:fld id="{F932DD84-904C-4D21-8593-C84D33B4471C}" type="slidenum">
              <a:rPr lang="en-US" smtClean="0"/>
              <a:t>‹#›</a:t>
            </a:fld>
            <a:endParaRPr lang="en-US"/>
          </a:p>
        </p:txBody>
      </p:sp>
    </p:spTree>
    <p:extLst>
      <p:ext uri="{BB962C8B-B14F-4D97-AF65-F5344CB8AC3E}">
        <p14:creationId xmlns:p14="http://schemas.microsoft.com/office/powerpoint/2010/main" val="3410189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DBCCE1-FF4C-4C88-B851-FCE224947353}"/>
              </a:ext>
            </a:extLst>
          </p:cNvPr>
          <p:cNvSpPr>
            <a:spLocks noGrp="1"/>
          </p:cNvSpPr>
          <p:nvPr>
            <p:ph type="dt" sz="half" idx="10"/>
          </p:nvPr>
        </p:nvSpPr>
        <p:spPr/>
        <p:txBody>
          <a:bodyPr/>
          <a:lstStyle/>
          <a:p>
            <a:fld id="{8E531120-BB7B-40AB-A9A1-5F2659EE416B}" type="datetimeFigureOut">
              <a:rPr lang="en-US" smtClean="0"/>
              <a:t>1/15/2025</a:t>
            </a:fld>
            <a:endParaRPr lang="en-US"/>
          </a:p>
        </p:txBody>
      </p:sp>
      <p:sp>
        <p:nvSpPr>
          <p:cNvPr id="3" name="Footer Placeholder 2">
            <a:extLst>
              <a:ext uri="{FF2B5EF4-FFF2-40B4-BE49-F238E27FC236}">
                <a16:creationId xmlns:a16="http://schemas.microsoft.com/office/drawing/2014/main" id="{326BF944-AB3F-4DCD-8C30-426CA21F7E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EBF269-96A5-437D-BFB6-A1D059B23BAD}"/>
              </a:ext>
            </a:extLst>
          </p:cNvPr>
          <p:cNvSpPr>
            <a:spLocks noGrp="1"/>
          </p:cNvSpPr>
          <p:nvPr>
            <p:ph type="sldNum" sz="quarter" idx="12"/>
          </p:nvPr>
        </p:nvSpPr>
        <p:spPr/>
        <p:txBody>
          <a:bodyPr/>
          <a:lstStyle/>
          <a:p>
            <a:fld id="{F932DD84-904C-4D21-8593-C84D33B4471C}" type="slidenum">
              <a:rPr lang="en-US" smtClean="0"/>
              <a:t>‹#›</a:t>
            </a:fld>
            <a:endParaRPr lang="en-US"/>
          </a:p>
        </p:txBody>
      </p:sp>
    </p:spTree>
    <p:extLst>
      <p:ext uri="{BB962C8B-B14F-4D97-AF65-F5344CB8AC3E}">
        <p14:creationId xmlns:p14="http://schemas.microsoft.com/office/powerpoint/2010/main" val="2221712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956AE-912C-4A09-BC29-5C46F9BE3FBC}"/>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993F0A-A0F8-4397-B5FD-F9E1E4D5CA34}"/>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97EEBD-D334-4609-B732-6DF4806FE0AC}"/>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22DDC3D3-4403-486A-A4E2-8D167560B325}"/>
              </a:ext>
            </a:extLst>
          </p:cNvPr>
          <p:cNvSpPr>
            <a:spLocks noGrp="1"/>
          </p:cNvSpPr>
          <p:nvPr>
            <p:ph type="dt" sz="half" idx="10"/>
          </p:nvPr>
        </p:nvSpPr>
        <p:spPr/>
        <p:txBody>
          <a:bodyPr/>
          <a:lstStyle/>
          <a:p>
            <a:fld id="{8E531120-BB7B-40AB-A9A1-5F2659EE416B}" type="datetimeFigureOut">
              <a:rPr lang="en-US" smtClean="0"/>
              <a:t>1/15/2025</a:t>
            </a:fld>
            <a:endParaRPr lang="en-US"/>
          </a:p>
        </p:txBody>
      </p:sp>
      <p:sp>
        <p:nvSpPr>
          <p:cNvPr id="6" name="Footer Placeholder 5">
            <a:extLst>
              <a:ext uri="{FF2B5EF4-FFF2-40B4-BE49-F238E27FC236}">
                <a16:creationId xmlns:a16="http://schemas.microsoft.com/office/drawing/2014/main" id="{1991FEB5-7AE7-4DCA-9AF7-A91395A03F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09DC46-9D5F-48EB-8C55-6780BC8C6E8F}"/>
              </a:ext>
            </a:extLst>
          </p:cNvPr>
          <p:cNvSpPr>
            <a:spLocks noGrp="1"/>
          </p:cNvSpPr>
          <p:nvPr>
            <p:ph type="sldNum" sz="quarter" idx="12"/>
          </p:nvPr>
        </p:nvSpPr>
        <p:spPr/>
        <p:txBody>
          <a:bodyPr/>
          <a:lstStyle/>
          <a:p>
            <a:fld id="{F932DD84-904C-4D21-8593-C84D33B4471C}" type="slidenum">
              <a:rPr lang="en-US" smtClean="0"/>
              <a:t>‹#›</a:t>
            </a:fld>
            <a:endParaRPr lang="en-US"/>
          </a:p>
        </p:txBody>
      </p:sp>
    </p:spTree>
    <p:extLst>
      <p:ext uri="{BB962C8B-B14F-4D97-AF65-F5344CB8AC3E}">
        <p14:creationId xmlns:p14="http://schemas.microsoft.com/office/powerpoint/2010/main" val="3652052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DE6D9-6197-4823-9B01-550FDFB58737}"/>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1D1FCA-E2E3-4C32-9236-305736A6842A}"/>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a:p>
        </p:txBody>
      </p:sp>
      <p:sp>
        <p:nvSpPr>
          <p:cNvPr id="4" name="Text Placeholder 3">
            <a:extLst>
              <a:ext uri="{FF2B5EF4-FFF2-40B4-BE49-F238E27FC236}">
                <a16:creationId xmlns:a16="http://schemas.microsoft.com/office/drawing/2014/main" id="{6A3A22EB-B96C-41D2-A656-6D1592BE4314}"/>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C836498D-4BF4-422E-AE14-8A7B24350C9B}"/>
              </a:ext>
            </a:extLst>
          </p:cNvPr>
          <p:cNvSpPr>
            <a:spLocks noGrp="1"/>
          </p:cNvSpPr>
          <p:nvPr>
            <p:ph type="dt" sz="half" idx="10"/>
          </p:nvPr>
        </p:nvSpPr>
        <p:spPr/>
        <p:txBody>
          <a:bodyPr/>
          <a:lstStyle/>
          <a:p>
            <a:fld id="{8E531120-BB7B-40AB-A9A1-5F2659EE416B}" type="datetimeFigureOut">
              <a:rPr lang="en-US" smtClean="0"/>
              <a:t>1/15/2025</a:t>
            </a:fld>
            <a:endParaRPr lang="en-US"/>
          </a:p>
        </p:txBody>
      </p:sp>
      <p:sp>
        <p:nvSpPr>
          <p:cNvPr id="6" name="Footer Placeholder 5">
            <a:extLst>
              <a:ext uri="{FF2B5EF4-FFF2-40B4-BE49-F238E27FC236}">
                <a16:creationId xmlns:a16="http://schemas.microsoft.com/office/drawing/2014/main" id="{79AE4339-0CA2-4D70-948D-9C6E3116EB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978F6C-D8E1-4414-8214-4D5EF3C69932}"/>
              </a:ext>
            </a:extLst>
          </p:cNvPr>
          <p:cNvSpPr>
            <a:spLocks noGrp="1"/>
          </p:cNvSpPr>
          <p:nvPr>
            <p:ph type="sldNum" sz="quarter" idx="12"/>
          </p:nvPr>
        </p:nvSpPr>
        <p:spPr/>
        <p:txBody>
          <a:bodyPr/>
          <a:lstStyle/>
          <a:p>
            <a:fld id="{F932DD84-904C-4D21-8593-C84D33B4471C}" type="slidenum">
              <a:rPr lang="en-US" smtClean="0"/>
              <a:t>‹#›</a:t>
            </a:fld>
            <a:endParaRPr lang="en-US"/>
          </a:p>
        </p:txBody>
      </p:sp>
    </p:spTree>
    <p:extLst>
      <p:ext uri="{BB962C8B-B14F-4D97-AF65-F5344CB8AC3E}">
        <p14:creationId xmlns:p14="http://schemas.microsoft.com/office/powerpoint/2010/main" val="3444136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39EDD0-94C4-43E6-8E50-97CF23E7ABF4}"/>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0A4644-2A00-4EF5-B308-0B88559A1038}"/>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EA8EAA-69AF-4BCA-B1D5-1B4955CD0E01}"/>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31120-BB7B-40AB-A9A1-5F2659EE416B}" type="datetimeFigureOut">
              <a:rPr lang="en-US" smtClean="0"/>
              <a:t>1/15/2025</a:t>
            </a:fld>
            <a:endParaRPr lang="en-US"/>
          </a:p>
        </p:txBody>
      </p:sp>
      <p:sp>
        <p:nvSpPr>
          <p:cNvPr id="5" name="Footer Placeholder 4">
            <a:extLst>
              <a:ext uri="{FF2B5EF4-FFF2-40B4-BE49-F238E27FC236}">
                <a16:creationId xmlns:a16="http://schemas.microsoft.com/office/drawing/2014/main" id="{DEB164BF-3487-4AEA-A4FE-8012A10ECA6D}"/>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D5193A-A8A8-40AC-9EB0-083E02A0D39A}"/>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2DD84-904C-4D21-8593-C84D33B4471C}" type="slidenum">
              <a:rPr lang="en-US" smtClean="0"/>
              <a:t>‹#›</a:t>
            </a:fld>
            <a:endParaRPr lang="en-US"/>
          </a:p>
        </p:txBody>
      </p:sp>
    </p:spTree>
    <p:extLst>
      <p:ext uri="{BB962C8B-B14F-4D97-AF65-F5344CB8AC3E}">
        <p14:creationId xmlns:p14="http://schemas.microsoft.com/office/powerpoint/2010/main" val="379386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5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reeform: Shape 58">
            <a:extLst>
              <a:ext uri="{FF2B5EF4-FFF2-40B4-BE49-F238E27FC236}">
                <a16:creationId xmlns:a16="http://schemas.microsoft.com/office/drawing/2014/main" id="{CB14EA91-DF67-4575-BFFB-1864430D1BD3}"/>
              </a:ext>
            </a:extLst>
          </p:cNvPr>
          <p:cNvSpPr/>
          <p:nvPr/>
        </p:nvSpPr>
        <p:spPr>
          <a:xfrm>
            <a:off x="7058028" y="-656819"/>
            <a:ext cx="5413374" cy="5838418"/>
          </a:xfrm>
          <a:custGeom>
            <a:avLst/>
            <a:gdLst>
              <a:gd name="connsiteX0" fmla="*/ 3976688 w 5133975"/>
              <a:gd name="connsiteY0" fmla="*/ 4381500 h 5581650"/>
              <a:gd name="connsiteX1" fmla="*/ 4833938 w 5133975"/>
              <a:gd name="connsiteY1" fmla="*/ 4381500 h 5581650"/>
              <a:gd name="connsiteX2" fmla="*/ 5133975 w 5133975"/>
              <a:gd name="connsiteY2" fmla="*/ 4981575 h 5581650"/>
              <a:gd name="connsiteX3" fmla="*/ 4833938 w 5133975"/>
              <a:gd name="connsiteY3" fmla="*/ 5581650 h 5581650"/>
              <a:gd name="connsiteX4" fmla="*/ 3976688 w 5133975"/>
              <a:gd name="connsiteY4" fmla="*/ 5581650 h 5581650"/>
              <a:gd name="connsiteX5" fmla="*/ 3676650 w 5133975"/>
              <a:gd name="connsiteY5" fmla="*/ 4981575 h 5581650"/>
              <a:gd name="connsiteX6" fmla="*/ 1509713 w 5133975"/>
              <a:gd name="connsiteY6" fmla="*/ 4381500 h 5581650"/>
              <a:gd name="connsiteX7" fmla="*/ 2366963 w 5133975"/>
              <a:gd name="connsiteY7" fmla="*/ 4381500 h 5581650"/>
              <a:gd name="connsiteX8" fmla="*/ 2667000 w 5133975"/>
              <a:gd name="connsiteY8" fmla="*/ 4981575 h 5581650"/>
              <a:gd name="connsiteX9" fmla="*/ 2366963 w 5133975"/>
              <a:gd name="connsiteY9" fmla="*/ 5581650 h 5581650"/>
              <a:gd name="connsiteX10" fmla="*/ 1509713 w 5133975"/>
              <a:gd name="connsiteY10" fmla="*/ 5581650 h 5581650"/>
              <a:gd name="connsiteX11" fmla="*/ 1209675 w 5133975"/>
              <a:gd name="connsiteY11" fmla="*/ 4981575 h 5581650"/>
              <a:gd name="connsiteX12" fmla="*/ 2767013 w 5133975"/>
              <a:gd name="connsiteY12" fmla="*/ 3781425 h 5581650"/>
              <a:gd name="connsiteX13" fmla="*/ 3624263 w 5133975"/>
              <a:gd name="connsiteY13" fmla="*/ 3781425 h 5581650"/>
              <a:gd name="connsiteX14" fmla="*/ 3924300 w 5133975"/>
              <a:gd name="connsiteY14" fmla="*/ 4381500 h 5581650"/>
              <a:gd name="connsiteX15" fmla="*/ 3624263 w 5133975"/>
              <a:gd name="connsiteY15" fmla="*/ 4981575 h 5581650"/>
              <a:gd name="connsiteX16" fmla="*/ 2767013 w 5133975"/>
              <a:gd name="connsiteY16" fmla="*/ 4981575 h 5581650"/>
              <a:gd name="connsiteX17" fmla="*/ 2466975 w 5133975"/>
              <a:gd name="connsiteY17" fmla="*/ 4381500 h 5581650"/>
              <a:gd name="connsiteX18" fmla="*/ 300038 w 5133975"/>
              <a:gd name="connsiteY18" fmla="*/ 3781425 h 5581650"/>
              <a:gd name="connsiteX19" fmla="*/ 1157288 w 5133975"/>
              <a:gd name="connsiteY19" fmla="*/ 3781425 h 5581650"/>
              <a:gd name="connsiteX20" fmla="*/ 1457325 w 5133975"/>
              <a:gd name="connsiteY20" fmla="*/ 4381500 h 5581650"/>
              <a:gd name="connsiteX21" fmla="*/ 1157288 w 5133975"/>
              <a:gd name="connsiteY21" fmla="*/ 4981575 h 5581650"/>
              <a:gd name="connsiteX22" fmla="*/ 300038 w 5133975"/>
              <a:gd name="connsiteY22" fmla="*/ 4981575 h 5581650"/>
              <a:gd name="connsiteX23" fmla="*/ 0 w 5133975"/>
              <a:gd name="connsiteY23" fmla="*/ 4381500 h 5581650"/>
              <a:gd name="connsiteX24" fmla="*/ 3976688 w 5133975"/>
              <a:gd name="connsiteY24" fmla="*/ 3105150 h 5581650"/>
              <a:gd name="connsiteX25" fmla="*/ 4833938 w 5133975"/>
              <a:gd name="connsiteY25" fmla="*/ 3105150 h 5581650"/>
              <a:gd name="connsiteX26" fmla="*/ 5133975 w 5133975"/>
              <a:gd name="connsiteY26" fmla="*/ 3705225 h 5581650"/>
              <a:gd name="connsiteX27" fmla="*/ 4833938 w 5133975"/>
              <a:gd name="connsiteY27" fmla="*/ 4305300 h 5581650"/>
              <a:gd name="connsiteX28" fmla="*/ 3976688 w 5133975"/>
              <a:gd name="connsiteY28" fmla="*/ 4305300 h 5581650"/>
              <a:gd name="connsiteX29" fmla="*/ 3676650 w 5133975"/>
              <a:gd name="connsiteY29" fmla="*/ 3705225 h 5581650"/>
              <a:gd name="connsiteX30" fmla="*/ 1509713 w 5133975"/>
              <a:gd name="connsiteY30" fmla="*/ 3105150 h 5581650"/>
              <a:gd name="connsiteX31" fmla="*/ 2366963 w 5133975"/>
              <a:gd name="connsiteY31" fmla="*/ 3105150 h 5581650"/>
              <a:gd name="connsiteX32" fmla="*/ 2667000 w 5133975"/>
              <a:gd name="connsiteY32" fmla="*/ 3705225 h 5581650"/>
              <a:gd name="connsiteX33" fmla="*/ 2366963 w 5133975"/>
              <a:gd name="connsiteY33" fmla="*/ 4305300 h 5581650"/>
              <a:gd name="connsiteX34" fmla="*/ 1509713 w 5133975"/>
              <a:gd name="connsiteY34" fmla="*/ 4305300 h 5581650"/>
              <a:gd name="connsiteX35" fmla="*/ 1209675 w 5133975"/>
              <a:gd name="connsiteY35" fmla="*/ 3705225 h 5581650"/>
              <a:gd name="connsiteX36" fmla="*/ 2767013 w 5133975"/>
              <a:gd name="connsiteY36" fmla="*/ 2505076 h 5581650"/>
              <a:gd name="connsiteX37" fmla="*/ 3624263 w 5133975"/>
              <a:gd name="connsiteY37" fmla="*/ 2505076 h 5581650"/>
              <a:gd name="connsiteX38" fmla="*/ 3924300 w 5133975"/>
              <a:gd name="connsiteY38" fmla="*/ 3105150 h 5581650"/>
              <a:gd name="connsiteX39" fmla="*/ 3624263 w 5133975"/>
              <a:gd name="connsiteY39" fmla="*/ 3705225 h 5581650"/>
              <a:gd name="connsiteX40" fmla="*/ 2767013 w 5133975"/>
              <a:gd name="connsiteY40" fmla="*/ 3705225 h 5581650"/>
              <a:gd name="connsiteX41" fmla="*/ 2466975 w 5133975"/>
              <a:gd name="connsiteY41" fmla="*/ 3105150 h 5581650"/>
              <a:gd name="connsiteX42" fmla="*/ 300038 w 5133975"/>
              <a:gd name="connsiteY42" fmla="*/ 2505076 h 5581650"/>
              <a:gd name="connsiteX43" fmla="*/ 1157288 w 5133975"/>
              <a:gd name="connsiteY43" fmla="*/ 2505076 h 5581650"/>
              <a:gd name="connsiteX44" fmla="*/ 1457325 w 5133975"/>
              <a:gd name="connsiteY44" fmla="*/ 3105150 h 5581650"/>
              <a:gd name="connsiteX45" fmla="*/ 1157288 w 5133975"/>
              <a:gd name="connsiteY45" fmla="*/ 3705225 h 5581650"/>
              <a:gd name="connsiteX46" fmla="*/ 300038 w 5133975"/>
              <a:gd name="connsiteY46" fmla="*/ 3705225 h 5581650"/>
              <a:gd name="connsiteX47" fmla="*/ 0 w 5133975"/>
              <a:gd name="connsiteY47" fmla="*/ 3105150 h 5581650"/>
              <a:gd name="connsiteX48" fmla="*/ 1509713 w 5133975"/>
              <a:gd name="connsiteY48" fmla="*/ 1876425 h 5581650"/>
              <a:gd name="connsiteX49" fmla="*/ 2366963 w 5133975"/>
              <a:gd name="connsiteY49" fmla="*/ 1876425 h 5581650"/>
              <a:gd name="connsiteX50" fmla="*/ 2667000 w 5133975"/>
              <a:gd name="connsiteY50" fmla="*/ 2476500 h 5581650"/>
              <a:gd name="connsiteX51" fmla="*/ 2366963 w 5133975"/>
              <a:gd name="connsiteY51" fmla="*/ 3076574 h 5581650"/>
              <a:gd name="connsiteX52" fmla="*/ 1509713 w 5133975"/>
              <a:gd name="connsiteY52" fmla="*/ 3076574 h 5581650"/>
              <a:gd name="connsiteX53" fmla="*/ 1209675 w 5133975"/>
              <a:gd name="connsiteY53" fmla="*/ 2476500 h 5581650"/>
              <a:gd name="connsiteX54" fmla="*/ 3976688 w 5133975"/>
              <a:gd name="connsiteY54" fmla="*/ 1876425 h 5581650"/>
              <a:gd name="connsiteX55" fmla="*/ 4833938 w 5133975"/>
              <a:gd name="connsiteY55" fmla="*/ 1876425 h 5581650"/>
              <a:gd name="connsiteX56" fmla="*/ 5133975 w 5133975"/>
              <a:gd name="connsiteY56" fmla="*/ 2476500 h 5581650"/>
              <a:gd name="connsiteX57" fmla="*/ 4833938 w 5133975"/>
              <a:gd name="connsiteY57" fmla="*/ 3076574 h 5581650"/>
              <a:gd name="connsiteX58" fmla="*/ 3976688 w 5133975"/>
              <a:gd name="connsiteY58" fmla="*/ 3076574 h 5581650"/>
              <a:gd name="connsiteX59" fmla="*/ 3676650 w 5133975"/>
              <a:gd name="connsiteY59" fmla="*/ 2476500 h 5581650"/>
              <a:gd name="connsiteX60" fmla="*/ 300038 w 5133975"/>
              <a:gd name="connsiteY60" fmla="*/ 1276350 h 5581650"/>
              <a:gd name="connsiteX61" fmla="*/ 1157288 w 5133975"/>
              <a:gd name="connsiteY61" fmla="*/ 1276350 h 5581650"/>
              <a:gd name="connsiteX62" fmla="*/ 1457325 w 5133975"/>
              <a:gd name="connsiteY62" fmla="*/ 1876425 h 5581650"/>
              <a:gd name="connsiteX63" fmla="*/ 1157288 w 5133975"/>
              <a:gd name="connsiteY63" fmla="*/ 2476500 h 5581650"/>
              <a:gd name="connsiteX64" fmla="*/ 300038 w 5133975"/>
              <a:gd name="connsiteY64" fmla="*/ 2476500 h 5581650"/>
              <a:gd name="connsiteX65" fmla="*/ 0 w 5133975"/>
              <a:gd name="connsiteY65" fmla="*/ 1876425 h 5581650"/>
              <a:gd name="connsiteX66" fmla="*/ 2767013 w 5133975"/>
              <a:gd name="connsiteY66" fmla="*/ 1276350 h 5581650"/>
              <a:gd name="connsiteX67" fmla="*/ 3624263 w 5133975"/>
              <a:gd name="connsiteY67" fmla="*/ 1276350 h 5581650"/>
              <a:gd name="connsiteX68" fmla="*/ 3924300 w 5133975"/>
              <a:gd name="connsiteY68" fmla="*/ 1876425 h 5581650"/>
              <a:gd name="connsiteX69" fmla="*/ 3624263 w 5133975"/>
              <a:gd name="connsiteY69" fmla="*/ 2476500 h 5581650"/>
              <a:gd name="connsiteX70" fmla="*/ 2767013 w 5133975"/>
              <a:gd name="connsiteY70" fmla="*/ 2476500 h 5581650"/>
              <a:gd name="connsiteX71" fmla="*/ 2466975 w 5133975"/>
              <a:gd name="connsiteY71" fmla="*/ 1876425 h 5581650"/>
              <a:gd name="connsiteX72" fmla="*/ 1509713 w 5133975"/>
              <a:gd name="connsiteY72" fmla="*/ 600075 h 5581650"/>
              <a:gd name="connsiteX73" fmla="*/ 2366963 w 5133975"/>
              <a:gd name="connsiteY73" fmla="*/ 600075 h 5581650"/>
              <a:gd name="connsiteX74" fmla="*/ 2667000 w 5133975"/>
              <a:gd name="connsiteY74" fmla="*/ 1200150 h 5581650"/>
              <a:gd name="connsiteX75" fmla="*/ 2366963 w 5133975"/>
              <a:gd name="connsiteY75" fmla="*/ 1800225 h 5581650"/>
              <a:gd name="connsiteX76" fmla="*/ 1509713 w 5133975"/>
              <a:gd name="connsiteY76" fmla="*/ 1800225 h 5581650"/>
              <a:gd name="connsiteX77" fmla="*/ 1209675 w 5133975"/>
              <a:gd name="connsiteY77" fmla="*/ 1200150 h 5581650"/>
              <a:gd name="connsiteX78" fmla="*/ 3976688 w 5133975"/>
              <a:gd name="connsiteY78" fmla="*/ 600075 h 5581650"/>
              <a:gd name="connsiteX79" fmla="*/ 4833938 w 5133975"/>
              <a:gd name="connsiteY79" fmla="*/ 600075 h 5581650"/>
              <a:gd name="connsiteX80" fmla="*/ 5133975 w 5133975"/>
              <a:gd name="connsiteY80" fmla="*/ 1200150 h 5581650"/>
              <a:gd name="connsiteX81" fmla="*/ 4833938 w 5133975"/>
              <a:gd name="connsiteY81" fmla="*/ 1800225 h 5581650"/>
              <a:gd name="connsiteX82" fmla="*/ 3976688 w 5133975"/>
              <a:gd name="connsiteY82" fmla="*/ 1800225 h 5581650"/>
              <a:gd name="connsiteX83" fmla="*/ 3676650 w 5133975"/>
              <a:gd name="connsiteY83" fmla="*/ 1200150 h 5581650"/>
              <a:gd name="connsiteX84" fmla="*/ 300038 w 5133975"/>
              <a:gd name="connsiteY84" fmla="*/ 0 h 5581650"/>
              <a:gd name="connsiteX85" fmla="*/ 1157288 w 5133975"/>
              <a:gd name="connsiteY85" fmla="*/ 0 h 5581650"/>
              <a:gd name="connsiteX86" fmla="*/ 1457325 w 5133975"/>
              <a:gd name="connsiteY86" fmla="*/ 600075 h 5581650"/>
              <a:gd name="connsiteX87" fmla="*/ 1157288 w 5133975"/>
              <a:gd name="connsiteY87" fmla="*/ 1200150 h 5581650"/>
              <a:gd name="connsiteX88" fmla="*/ 300038 w 5133975"/>
              <a:gd name="connsiteY88" fmla="*/ 1200150 h 5581650"/>
              <a:gd name="connsiteX89" fmla="*/ 0 w 5133975"/>
              <a:gd name="connsiteY89" fmla="*/ 600075 h 5581650"/>
              <a:gd name="connsiteX90" fmla="*/ 2767013 w 5133975"/>
              <a:gd name="connsiteY90" fmla="*/ 0 h 5581650"/>
              <a:gd name="connsiteX91" fmla="*/ 3624263 w 5133975"/>
              <a:gd name="connsiteY91" fmla="*/ 0 h 5581650"/>
              <a:gd name="connsiteX92" fmla="*/ 3924300 w 5133975"/>
              <a:gd name="connsiteY92" fmla="*/ 600075 h 5581650"/>
              <a:gd name="connsiteX93" fmla="*/ 3624263 w 5133975"/>
              <a:gd name="connsiteY93" fmla="*/ 1200150 h 5581650"/>
              <a:gd name="connsiteX94" fmla="*/ 2767013 w 5133975"/>
              <a:gd name="connsiteY94" fmla="*/ 1200150 h 5581650"/>
              <a:gd name="connsiteX95" fmla="*/ 2466975 w 5133975"/>
              <a:gd name="connsiteY95" fmla="*/ 600075 h 558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133975" h="5581650">
                <a:moveTo>
                  <a:pt x="3976688" y="4381500"/>
                </a:moveTo>
                <a:lnTo>
                  <a:pt x="4833938" y="4381500"/>
                </a:lnTo>
                <a:lnTo>
                  <a:pt x="5133975" y="4981575"/>
                </a:lnTo>
                <a:lnTo>
                  <a:pt x="4833938" y="5581650"/>
                </a:lnTo>
                <a:lnTo>
                  <a:pt x="3976688" y="5581650"/>
                </a:lnTo>
                <a:lnTo>
                  <a:pt x="3676650" y="4981575"/>
                </a:lnTo>
                <a:close/>
                <a:moveTo>
                  <a:pt x="1509713" y="4381500"/>
                </a:moveTo>
                <a:lnTo>
                  <a:pt x="2366963" y="4381500"/>
                </a:lnTo>
                <a:lnTo>
                  <a:pt x="2667000" y="4981575"/>
                </a:lnTo>
                <a:lnTo>
                  <a:pt x="2366963" y="5581650"/>
                </a:lnTo>
                <a:lnTo>
                  <a:pt x="1509713" y="5581650"/>
                </a:lnTo>
                <a:lnTo>
                  <a:pt x="1209675" y="4981575"/>
                </a:lnTo>
                <a:close/>
                <a:moveTo>
                  <a:pt x="2767013" y="3781425"/>
                </a:moveTo>
                <a:lnTo>
                  <a:pt x="3624263" y="3781425"/>
                </a:lnTo>
                <a:lnTo>
                  <a:pt x="3924300" y="4381500"/>
                </a:lnTo>
                <a:lnTo>
                  <a:pt x="3624263" y="4981575"/>
                </a:lnTo>
                <a:lnTo>
                  <a:pt x="2767013" y="4981575"/>
                </a:lnTo>
                <a:lnTo>
                  <a:pt x="2466975" y="4381500"/>
                </a:lnTo>
                <a:close/>
                <a:moveTo>
                  <a:pt x="300038" y="3781425"/>
                </a:moveTo>
                <a:lnTo>
                  <a:pt x="1157288" y="3781425"/>
                </a:lnTo>
                <a:lnTo>
                  <a:pt x="1457325" y="4381500"/>
                </a:lnTo>
                <a:lnTo>
                  <a:pt x="1157288" y="4981575"/>
                </a:lnTo>
                <a:lnTo>
                  <a:pt x="300038" y="4981575"/>
                </a:lnTo>
                <a:lnTo>
                  <a:pt x="0" y="4381500"/>
                </a:lnTo>
                <a:close/>
                <a:moveTo>
                  <a:pt x="3976688" y="3105150"/>
                </a:moveTo>
                <a:lnTo>
                  <a:pt x="4833938" y="3105150"/>
                </a:lnTo>
                <a:lnTo>
                  <a:pt x="5133975" y="3705225"/>
                </a:lnTo>
                <a:lnTo>
                  <a:pt x="4833938" y="4305300"/>
                </a:lnTo>
                <a:lnTo>
                  <a:pt x="3976688" y="4305300"/>
                </a:lnTo>
                <a:lnTo>
                  <a:pt x="3676650" y="3705225"/>
                </a:lnTo>
                <a:close/>
                <a:moveTo>
                  <a:pt x="1509713" y="3105150"/>
                </a:moveTo>
                <a:lnTo>
                  <a:pt x="2366963" y="3105150"/>
                </a:lnTo>
                <a:lnTo>
                  <a:pt x="2667000" y="3705225"/>
                </a:lnTo>
                <a:lnTo>
                  <a:pt x="2366963" y="4305300"/>
                </a:lnTo>
                <a:lnTo>
                  <a:pt x="1509713" y="4305300"/>
                </a:lnTo>
                <a:lnTo>
                  <a:pt x="1209675" y="3705225"/>
                </a:lnTo>
                <a:close/>
                <a:moveTo>
                  <a:pt x="2767013" y="2505076"/>
                </a:moveTo>
                <a:lnTo>
                  <a:pt x="3624263" y="2505076"/>
                </a:lnTo>
                <a:lnTo>
                  <a:pt x="3924300" y="3105150"/>
                </a:lnTo>
                <a:lnTo>
                  <a:pt x="3624263" y="3705225"/>
                </a:lnTo>
                <a:lnTo>
                  <a:pt x="2767013" y="3705225"/>
                </a:lnTo>
                <a:lnTo>
                  <a:pt x="2466975" y="3105150"/>
                </a:lnTo>
                <a:close/>
                <a:moveTo>
                  <a:pt x="300038" y="2505076"/>
                </a:moveTo>
                <a:lnTo>
                  <a:pt x="1157288" y="2505076"/>
                </a:lnTo>
                <a:lnTo>
                  <a:pt x="1457325" y="3105150"/>
                </a:lnTo>
                <a:lnTo>
                  <a:pt x="1157288" y="3705225"/>
                </a:lnTo>
                <a:lnTo>
                  <a:pt x="300038" y="3705225"/>
                </a:lnTo>
                <a:lnTo>
                  <a:pt x="0" y="3105150"/>
                </a:lnTo>
                <a:close/>
                <a:moveTo>
                  <a:pt x="1509713" y="1876425"/>
                </a:moveTo>
                <a:lnTo>
                  <a:pt x="2366963" y="1876425"/>
                </a:lnTo>
                <a:lnTo>
                  <a:pt x="2667000" y="2476500"/>
                </a:lnTo>
                <a:lnTo>
                  <a:pt x="2366963" y="3076574"/>
                </a:lnTo>
                <a:lnTo>
                  <a:pt x="1509713" y="3076574"/>
                </a:lnTo>
                <a:lnTo>
                  <a:pt x="1209675" y="2476500"/>
                </a:lnTo>
                <a:close/>
                <a:moveTo>
                  <a:pt x="3976688" y="1876425"/>
                </a:moveTo>
                <a:lnTo>
                  <a:pt x="4833938" y="1876425"/>
                </a:lnTo>
                <a:lnTo>
                  <a:pt x="5133975" y="2476500"/>
                </a:lnTo>
                <a:lnTo>
                  <a:pt x="4833938" y="3076574"/>
                </a:lnTo>
                <a:lnTo>
                  <a:pt x="3976688" y="3076574"/>
                </a:lnTo>
                <a:lnTo>
                  <a:pt x="3676650" y="2476500"/>
                </a:lnTo>
                <a:close/>
                <a:moveTo>
                  <a:pt x="300038" y="1276350"/>
                </a:moveTo>
                <a:lnTo>
                  <a:pt x="1157288" y="1276350"/>
                </a:lnTo>
                <a:lnTo>
                  <a:pt x="1457325" y="1876425"/>
                </a:lnTo>
                <a:lnTo>
                  <a:pt x="1157288" y="2476500"/>
                </a:lnTo>
                <a:lnTo>
                  <a:pt x="300038" y="2476500"/>
                </a:lnTo>
                <a:lnTo>
                  <a:pt x="0" y="1876425"/>
                </a:lnTo>
                <a:close/>
                <a:moveTo>
                  <a:pt x="2767013" y="1276350"/>
                </a:moveTo>
                <a:lnTo>
                  <a:pt x="3624263" y="1276350"/>
                </a:lnTo>
                <a:lnTo>
                  <a:pt x="3924300" y="1876425"/>
                </a:lnTo>
                <a:lnTo>
                  <a:pt x="3624263" y="2476500"/>
                </a:lnTo>
                <a:lnTo>
                  <a:pt x="2767013" y="2476500"/>
                </a:lnTo>
                <a:lnTo>
                  <a:pt x="2466975" y="1876425"/>
                </a:lnTo>
                <a:close/>
                <a:moveTo>
                  <a:pt x="1509713" y="600075"/>
                </a:moveTo>
                <a:lnTo>
                  <a:pt x="2366963" y="600075"/>
                </a:lnTo>
                <a:lnTo>
                  <a:pt x="2667000" y="1200150"/>
                </a:lnTo>
                <a:lnTo>
                  <a:pt x="2366963" y="1800225"/>
                </a:lnTo>
                <a:lnTo>
                  <a:pt x="1509713" y="1800225"/>
                </a:lnTo>
                <a:lnTo>
                  <a:pt x="1209675" y="1200150"/>
                </a:lnTo>
                <a:close/>
                <a:moveTo>
                  <a:pt x="3976688" y="600075"/>
                </a:moveTo>
                <a:lnTo>
                  <a:pt x="4833938" y="600075"/>
                </a:lnTo>
                <a:lnTo>
                  <a:pt x="5133975" y="1200150"/>
                </a:lnTo>
                <a:lnTo>
                  <a:pt x="4833938" y="1800225"/>
                </a:lnTo>
                <a:lnTo>
                  <a:pt x="3976688" y="1800225"/>
                </a:lnTo>
                <a:lnTo>
                  <a:pt x="3676650" y="1200150"/>
                </a:lnTo>
                <a:close/>
                <a:moveTo>
                  <a:pt x="300038" y="0"/>
                </a:moveTo>
                <a:lnTo>
                  <a:pt x="1157288" y="0"/>
                </a:lnTo>
                <a:lnTo>
                  <a:pt x="1457325" y="600075"/>
                </a:lnTo>
                <a:lnTo>
                  <a:pt x="1157288" y="1200150"/>
                </a:lnTo>
                <a:lnTo>
                  <a:pt x="300038" y="1200150"/>
                </a:lnTo>
                <a:lnTo>
                  <a:pt x="0" y="600075"/>
                </a:lnTo>
                <a:close/>
                <a:moveTo>
                  <a:pt x="2767013" y="0"/>
                </a:moveTo>
                <a:lnTo>
                  <a:pt x="3624263" y="0"/>
                </a:lnTo>
                <a:lnTo>
                  <a:pt x="3924300" y="600075"/>
                </a:lnTo>
                <a:lnTo>
                  <a:pt x="3624263" y="1200150"/>
                </a:lnTo>
                <a:lnTo>
                  <a:pt x="2767013" y="1200150"/>
                </a:lnTo>
                <a:lnTo>
                  <a:pt x="2466975" y="600075"/>
                </a:lnTo>
                <a:close/>
              </a:path>
            </a:pathLst>
          </a:cu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p>
        </p:txBody>
      </p:sp>
      <p:sp>
        <p:nvSpPr>
          <p:cNvPr id="60" name="Arrow: Pentagon 59">
            <a:extLst>
              <a:ext uri="{FF2B5EF4-FFF2-40B4-BE49-F238E27FC236}">
                <a16:creationId xmlns:a16="http://schemas.microsoft.com/office/drawing/2014/main" id="{E481D98D-FA96-411B-BDFB-C41A39FF83C5}"/>
              </a:ext>
            </a:extLst>
          </p:cNvPr>
          <p:cNvSpPr/>
          <p:nvPr/>
        </p:nvSpPr>
        <p:spPr>
          <a:xfrm rot="10800000">
            <a:off x="7058027" y="5181602"/>
            <a:ext cx="5133973" cy="1676400"/>
          </a:xfrm>
          <a:prstGeom prst="homePlate">
            <a:avLst/>
          </a:prstGeom>
          <a:gradFill flip="none" rotWithShape="1">
            <a:gsLst>
              <a:gs pos="0">
                <a:schemeClr val="accent1">
                  <a:lumMod val="5000"/>
                  <a:lumOff val="95000"/>
                </a:schemeClr>
              </a:gs>
              <a:gs pos="76000">
                <a:schemeClr val="accent1">
                  <a:lumMod val="60000"/>
                  <a:lumOff val="40000"/>
                </a:schemeClr>
              </a:gs>
              <a:gs pos="50000">
                <a:schemeClr val="accent1">
                  <a:lumMod val="45000"/>
                  <a:lumOff val="55000"/>
                </a:schemeClr>
              </a:gs>
              <a:gs pos="97000">
                <a:schemeClr val="accent1">
                  <a:lumMod val="30000"/>
                  <a:lumOff val="70000"/>
                </a:scheme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61" name="TextBox 60">
            <a:extLst>
              <a:ext uri="{FF2B5EF4-FFF2-40B4-BE49-F238E27FC236}">
                <a16:creationId xmlns:a16="http://schemas.microsoft.com/office/drawing/2014/main" id="{DFB50BA5-EA7D-4053-95DF-57B3AB2BCAB5}"/>
              </a:ext>
            </a:extLst>
          </p:cNvPr>
          <p:cNvSpPr txBox="1"/>
          <p:nvPr/>
        </p:nvSpPr>
        <p:spPr>
          <a:xfrm>
            <a:off x="7191729" y="5758189"/>
            <a:ext cx="5216172" cy="477054"/>
          </a:xfrm>
          <a:prstGeom prst="rect">
            <a:avLst/>
          </a:prstGeom>
          <a:noFill/>
        </p:spPr>
        <p:txBody>
          <a:bodyPr wrap="square" rtlCol="0">
            <a:spAutoFit/>
          </a:bodyPr>
          <a:lstStyle/>
          <a:p>
            <a:r>
              <a:rPr lang="en-US" sz="2500" b="1" dirty="0">
                <a:latin typeface="Times New Roman" panose="02020603050405020304" pitchFamily="18" charset="0"/>
                <a:cs typeface="Times New Roman" panose="02020603050405020304" pitchFamily="18" charset="0"/>
              </a:rPr>
              <a:t>Program: B.Sc. in Civil Engineering </a:t>
            </a:r>
          </a:p>
        </p:txBody>
      </p:sp>
      <p:sp>
        <p:nvSpPr>
          <p:cNvPr id="62" name="Hexagon 61">
            <a:extLst>
              <a:ext uri="{FF2B5EF4-FFF2-40B4-BE49-F238E27FC236}">
                <a16:creationId xmlns:a16="http://schemas.microsoft.com/office/drawing/2014/main" id="{1B54152A-ED82-4D27-A393-8615F5EDB272}"/>
              </a:ext>
            </a:extLst>
          </p:cNvPr>
          <p:cNvSpPr/>
          <p:nvPr/>
        </p:nvSpPr>
        <p:spPr>
          <a:xfrm>
            <a:off x="-1185190" y="-351000"/>
            <a:ext cx="8445499" cy="1991180"/>
          </a:xfrm>
          <a:prstGeom prst="hexagon">
            <a:avLst/>
          </a:prstGeom>
          <a:gradFill>
            <a:gsLst>
              <a:gs pos="0">
                <a:schemeClr val="accent1">
                  <a:lumMod val="5000"/>
                  <a:lumOff val="95000"/>
                </a:schemeClr>
              </a:gs>
              <a:gs pos="76000">
                <a:schemeClr val="accent1">
                  <a:lumMod val="64000"/>
                  <a:lumOff val="36000"/>
                </a:schemeClr>
              </a:gs>
              <a:gs pos="44000">
                <a:schemeClr val="accent1">
                  <a:lumMod val="0"/>
                  <a:lumOff val="100000"/>
                </a:schemeClr>
              </a:gs>
              <a:gs pos="97000">
                <a:schemeClr val="accent1">
                  <a:lumMod val="30000"/>
                  <a:lumOff val="70000"/>
                </a:schemeClr>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64" name="Picture 63">
            <a:extLst>
              <a:ext uri="{FF2B5EF4-FFF2-40B4-BE49-F238E27FC236}">
                <a16:creationId xmlns:a16="http://schemas.microsoft.com/office/drawing/2014/main" id="{5E922903-3181-4ECF-B84F-3599FF913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1" y="287111"/>
            <a:ext cx="6553200" cy="972315"/>
          </a:xfrm>
          <a:prstGeom prst="rect">
            <a:avLst/>
          </a:prstGeom>
        </p:spPr>
      </p:pic>
      <p:sp>
        <p:nvSpPr>
          <p:cNvPr id="66" name="Rectangle 65">
            <a:extLst>
              <a:ext uri="{FF2B5EF4-FFF2-40B4-BE49-F238E27FC236}">
                <a16:creationId xmlns:a16="http://schemas.microsoft.com/office/drawing/2014/main" id="{BED7AD98-1D93-4F91-A31C-997A8E2DDCF3}"/>
              </a:ext>
            </a:extLst>
          </p:cNvPr>
          <p:cNvSpPr/>
          <p:nvPr/>
        </p:nvSpPr>
        <p:spPr>
          <a:xfrm>
            <a:off x="0" y="1961696"/>
            <a:ext cx="6324601" cy="3078152"/>
          </a:xfrm>
          <a:prstGeom prst="rect">
            <a:avLst/>
          </a:prstGeom>
          <a:noFill/>
          <a:effectLst>
            <a:glow rad="1905000">
              <a:schemeClr val="accent1">
                <a:alpha val="40000"/>
              </a:schemeClr>
            </a:glow>
          </a:effectLst>
        </p:spPr>
        <p:txBody>
          <a:bodyPr wrap="square" lIns="91440" tIns="45721" rIns="91440" bIns="45721">
            <a:spAutoFit/>
          </a:bodyPr>
          <a:lstStyle/>
          <a:p>
            <a:pPr algn="ctr"/>
            <a:r>
              <a:rPr lang="en-US" sz="5401" dirty="0">
                <a:ln w="0"/>
                <a:solidFill>
                  <a:schemeClr val="accent1"/>
                </a:solidFill>
                <a:effectLst>
                  <a:outerShdw blurRad="38100" dist="25400" dir="5400000" algn="ctr" rotWithShape="0">
                    <a:srgbClr val="6E747A">
                      <a:alpha val="43000"/>
                    </a:srgbClr>
                  </a:outerShdw>
                </a:effectLst>
                <a:highlight>
                  <a:srgbClr val="FFFFFF"/>
                </a:highlight>
                <a:latin typeface="Times New Roman" panose="02020603050405020304" pitchFamily="18" charset="0"/>
                <a:ea typeface="Times New Roman" panose="02020603050405020304" pitchFamily="18" charset="0"/>
              </a:rPr>
              <a:t>Irrigation and Flood Control </a:t>
            </a:r>
          </a:p>
          <a:p>
            <a:pPr algn="ctr"/>
            <a:r>
              <a:rPr lang="en-US" sz="3200" dirty="0">
                <a:ln w="0"/>
                <a:gradFill>
                  <a:gsLst>
                    <a:gs pos="21000">
                      <a:srgbClr val="53575C"/>
                    </a:gs>
                    <a:gs pos="88000">
                      <a:srgbClr val="C5C7CA"/>
                    </a:gs>
                  </a:gsLst>
                  <a:lin ang="5400000"/>
                </a:gradFill>
                <a:highlight>
                  <a:srgbClr val="FFFFFF"/>
                </a:highlight>
                <a:latin typeface="Times New Roman" panose="02020603050405020304" pitchFamily="18" charset="0"/>
              </a:rPr>
              <a:t>Content of Laboratory Course </a:t>
            </a:r>
            <a:endParaRPr lang="en-US" sz="3200" dirty="0">
              <a:ln w="0"/>
              <a:gradFill>
                <a:gsLst>
                  <a:gs pos="21000">
                    <a:srgbClr val="53575C"/>
                  </a:gs>
                  <a:gs pos="88000">
                    <a:srgbClr val="C5C7CA"/>
                  </a:gs>
                </a:gsLst>
                <a:lin ang="5400000"/>
              </a:gradFill>
            </a:endParaRPr>
          </a:p>
          <a:p>
            <a:pPr algn="ctr"/>
            <a:endParaRPr lang="en-US" sz="5401" dirty="0">
              <a:ln w="0"/>
              <a:solidFill>
                <a:schemeClr val="accent1"/>
              </a:solidFill>
              <a:effectLst>
                <a:outerShdw blurRad="38100" dist="25400" dir="5400000" algn="ctr" rotWithShape="0">
                  <a:srgbClr val="6E747A">
                    <a:alpha val="43000"/>
                  </a:srgbClr>
                </a:outerShdw>
              </a:effectLst>
            </a:endParaRPr>
          </a:p>
        </p:txBody>
      </p:sp>
      <p:sp>
        <p:nvSpPr>
          <p:cNvPr id="72" name="Hexagon 71">
            <a:extLst>
              <a:ext uri="{FF2B5EF4-FFF2-40B4-BE49-F238E27FC236}">
                <a16:creationId xmlns:a16="http://schemas.microsoft.com/office/drawing/2014/main" id="{D0928226-64DF-4B6C-840A-892C08D42ACD}"/>
              </a:ext>
            </a:extLst>
          </p:cNvPr>
          <p:cNvSpPr/>
          <p:nvPr/>
        </p:nvSpPr>
        <p:spPr>
          <a:xfrm rot="10800000">
            <a:off x="-1425573" y="4676180"/>
            <a:ext cx="8445499" cy="2687240"/>
          </a:xfrm>
          <a:prstGeom prst="hexagon">
            <a:avLst/>
          </a:prstGeom>
          <a:gradFill>
            <a:gsLst>
              <a:gs pos="0">
                <a:schemeClr val="accent1">
                  <a:lumMod val="75000"/>
                </a:schemeClr>
              </a:gs>
              <a:gs pos="76000">
                <a:schemeClr val="accent1">
                  <a:lumMod val="64000"/>
                  <a:lumOff val="36000"/>
                </a:schemeClr>
              </a:gs>
              <a:gs pos="44000">
                <a:schemeClr val="accent1">
                  <a:lumMod val="0"/>
                  <a:lumOff val="100000"/>
                </a:schemeClr>
              </a:gs>
              <a:gs pos="97000">
                <a:schemeClr val="accent1">
                  <a:lumMod val="30000"/>
                  <a:lumOff val="70000"/>
                </a:schemeClr>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73" name="TextBox 72">
            <a:extLst>
              <a:ext uri="{FF2B5EF4-FFF2-40B4-BE49-F238E27FC236}">
                <a16:creationId xmlns:a16="http://schemas.microsoft.com/office/drawing/2014/main" id="{A7650558-DD53-4764-A1E1-557FD5A5223A}"/>
              </a:ext>
            </a:extLst>
          </p:cNvPr>
          <p:cNvSpPr txBox="1"/>
          <p:nvPr/>
        </p:nvSpPr>
        <p:spPr>
          <a:xfrm>
            <a:off x="152400" y="4903774"/>
            <a:ext cx="5362574" cy="2093009"/>
          </a:xfrm>
          <a:prstGeom prst="rect">
            <a:avLst/>
          </a:prstGeom>
          <a:noFill/>
        </p:spPr>
        <p:txBody>
          <a:bodyPr wrap="square" rtlCol="0">
            <a:spAutoFit/>
          </a:bodyPr>
          <a:lstStyle/>
          <a:p>
            <a:pPr algn="ctr"/>
            <a:r>
              <a:rPr lang="en-GB" sz="2800" b="1">
                <a:latin typeface="Times New Roman" pitchFamily="18" charset="0"/>
                <a:cs typeface="Times New Roman" pitchFamily="18" charset="0"/>
              </a:rPr>
              <a:t>Prepared By</a:t>
            </a:r>
          </a:p>
          <a:p>
            <a:pPr algn="ctr"/>
            <a:r>
              <a:rPr lang="en-GB" sz="2400">
                <a:latin typeface="Times New Roman" pitchFamily="18" charset="0"/>
                <a:cs typeface="Times New Roman" pitchFamily="18" charset="0"/>
              </a:rPr>
              <a:t>Kishor Roy Akash</a:t>
            </a:r>
          </a:p>
          <a:p>
            <a:pPr algn="ctr"/>
            <a:r>
              <a:rPr lang="en-GB" sz="2000">
                <a:latin typeface="Times New Roman" pitchFamily="18" charset="0"/>
                <a:cs typeface="Times New Roman" pitchFamily="18" charset="0"/>
              </a:rPr>
              <a:t>Lab Assistant </a:t>
            </a:r>
          </a:p>
          <a:p>
            <a:pPr algn="ctr"/>
            <a:r>
              <a:rPr lang="en-GB" sz="2000">
                <a:latin typeface="Times New Roman" pitchFamily="18" charset="0"/>
                <a:cs typeface="Times New Roman" pitchFamily="18" charset="0"/>
              </a:rPr>
              <a:t>Department of Civil Engineering</a:t>
            </a:r>
          </a:p>
          <a:p>
            <a:pPr algn="ctr"/>
            <a:r>
              <a:rPr lang="en-GB" sz="2000">
                <a:latin typeface="Times New Roman" pitchFamily="18" charset="0"/>
                <a:cs typeface="Times New Roman" pitchFamily="18" charset="0"/>
              </a:rPr>
              <a:t>University of Global Village (UGV), Barishal</a:t>
            </a:r>
            <a:endParaRPr lang="en-US" sz="2000">
              <a:latin typeface="Times New Roman" pitchFamily="18" charset="0"/>
              <a:cs typeface="Times New Roman" pitchFamily="18" charset="0"/>
            </a:endParaRPr>
          </a:p>
          <a:p>
            <a:endParaRPr lang="en-US" sz="1801" dirty="0"/>
          </a:p>
        </p:txBody>
      </p:sp>
    </p:spTree>
    <p:extLst>
      <p:ext uri="{BB962C8B-B14F-4D97-AF65-F5344CB8AC3E}">
        <p14:creationId xmlns:p14="http://schemas.microsoft.com/office/powerpoint/2010/main" val="723726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C8C6F163-D858-4A41-9A5F-567C7459F179}"/>
              </a:ext>
            </a:extLst>
          </p:cNvPr>
          <p:cNvSpPr/>
          <p:nvPr/>
        </p:nvSpPr>
        <p:spPr>
          <a:xfrm rot="5400000">
            <a:off x="-1371600" y="1371600"/>
            <a:ext cx="6858000" cy="4114800"/>
          </a:xfrm>
          <a:custGeom>
            <a:avLst/>
            <a:gdLst>
              <a:gd name="connsiteX0" fmla="*/ 0 w 6858000"/>
              <a:gd name="connsiteY0" fmla="*/ 4114800 h 4114800"/>
              <a:gd name="connsiteX1" fmla="*/ 0 w 6858000"/>
              <a:gd name="connsiteY1" fmla="*/ 1651000 h 4114800"/>
              <a:gd name="connsiteX2" fmla="*/ 3429000 w 6858000"/>
              <a:gd name="connsiteY2" fmla="*/ 0 h 4114800"/>
              <a:gd name="connsiteX3" fmla="*/ 6858000 w 6858000"/>
              <a:gd name="connsiteY3" fmla="*/ 1651000 h 4114800"/>
              <a:gd name="connsiteX4" fmla="*/ 6858000 w 6858000"/>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4114800">
                <a:moveTo>
                  <a:pt x="0" y="4114800"/>
                </a:moveTo>
                <a:lnTo>
                  <a:pt x="0" y="1651000"/>
                </a:lnTo>
                <a:lnTo>
                  <a:pt x="3429000" y="0"/>
                </a:lnTo>
                <a:lnTo>
                  <a:pt x="6858000" y="1651000"/>
                </a:lnTo>
                <a:lnTo>
                  <a:pt x="6858000" y="41148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TextBox 14">
            <a:extLst>
              <a:ext uri="{FF2B5EF4-FFF2-40B4-BE49-F238E27FC236}">
                <a16:creationId xmlns:a16="http://schemas.microsoft.com/office/drawing/2014/main" id="{56B4CD79-C91A-4E26-AE45-F6F9A1B674F5}"/>
              </a:ext>
            </a:extLst>
          </p:cNvPr>
          <p:cNvSpPr txBox="1"/>
          <p:nvPr/>
        </p:nvSpPr>
        <p:spPr>
          <a:xfrm>
            <a:off x="495300" y="2921167"/>
            <a:ext cx="3441700" cy="1569660"/>
          </a:xfrm>
          <a:prstGeom prst="rect">
            <a:avLst/>
          </a:prstGeom>
          <a:noFill/>
        </p:spPr>
        <p:txBody>
          <a:bodyPr wrap="square" rtlCol="0">
            <a:spAutoFit/>
          </a:bodyPr>
          <a:lstStyle/>
          <a:p>
            <a:r>
              <a:rPr lang="en-US" sz="3600" b="1" i="0" u="none" strike="noStrike" baseline="0" dirty="0">
                <a:solidFill>
                  <a:srgbClr val="000000"/>
                </a:solidFill>
                <a:latin typeface="Times New Roman" panose="02020603050405020304" pitchFamily="18" charset="0"/>
              </a:rPr>
              <a:t> </a:t>
            </a:r>
            <a:r>
              <a:rPr lang="en-US" sz="6000" b="1" i="0" u="none" strike="noStrike" baseline="0" dirty="0">
                <a:solidFill>
                  <a:schemeClr val="accent1">
                    <a:lumMod val="50000"/>
                  </a:schemeClr>
                </a:solidFill>
                <a:latin typeface="Times New Roman" panose="02020603050405020304" pitchFamily="18" charset="0"/>
              </a:rPr>
              <a:t>Theory</a:t>
            </a:r>
            <a:r>
              <a:rPr lang="en-US" sz="6000" b="1" i="0" u="none" strike="noStrike" baseline="0" dirty="0">
                <a:solidFill>
                  <a:srgbClr val="000000"/>
                </a:solidFill>
                <a:latin typeface="Times New Roman" panose="02020603050405020304" pitchFamily="18" charset="0"/>
              </a:rPr>
              <a:t> </a:t>
            </a:r>
          </a:p>
          <a:p>
            <a:r>
              <a:rPr lang="en-US" sz="3600" b="1" i="0" u="none" strike="noStrike" baseline="0" dirty="0">
                <a:solidFill>
                  <a:srgbClr val="000000"/>
                </a:solidFill>
                <a:latin typeface="Times New Roman" panose="02020603050405020304" pitchFamily="18" charset="0"/>
              </a:rPr>
              <a:t> </a:t>
            </a:r>
          </a:p>
        </p:txBody>
      </p:sp>
      <p:sp>
        <p:nvSpPr>
          <p:cNvPr id="7" name="TextBox 6">
            <a:extLst>
              <a:ext uri="{FF2B5EF4-FFF2-40B4-BE49-F238E27FC236}">
                <a16:creationId xmlns:a16="http://schemas.microsoft.com/office/drawing/2014/main" id="{EFC842A7-1C32-4F43-B61C-6CF0B2FBB48E}"/>
              </a:ext>
            </a:extLst>
          </p:cNvPr>
          <p:cNvSpPr txBox="1"/>
          <p:nvPr/>
        </p:nvSpPr>
        <p:spPr>
          <a:xfrm>
            <a:off x="4114800" y="151178"/>
            <a:ext cx="7581900" cy="6555641"/>
          </a:xfrm>
          <a:prstGeom prst="rect">
            <a:avLst/>
          </a:prstGeom>
          <a:noFill/>
        </p:spPr>
        <p:txBody>
          <a:bodyPr wrap="square">
            <a:spAutoFit/>
          </a:bodyPr>
          <a:lstStyle/>
          <a:p>
            <a:r>
              <a:rPr lang="en-US" sz="2000" b="1" i="1" u="none" strike="noStrike" baseline="0" dirty="0">
                <a:solidFill>
                  <a:schemeClr val="bg1"/>
                </a:solidFill>
                <a:latin typeface="Bahnschrift Light" panose="020B0502040204020203" pitchFamily="34" charset="0"/>
              </a:rPr>
              <a:t>Bulk density </a:t>
            </a:r>
          </a:p>
          <a:p>
            <a:endParaRPr lang="en-US" sz="2000" b="0" i="0" u="none" strike="noStrike" baseline="0" dirty="0">
              <a:solidFill>
                <a:schemeClr val="bg1"/>
              </a:solidFill>
              <a:latin typeface="Bahnschrift Light" panose="020B0502040204020203" pitchFamily="34" charset="0"/>
            </a:endParaRPr>
          </a:p>
          <a:p>
            <a:r>
              <a:rPr lang="en-US" sz="2000" b="0" i="0" u="none" strike="noStrike" baseline="0" dirty="0">
                <a:solidFill>
                  <a:schemeClr val="bg1"/>
                </a:solidFill>
                <a:latin typeface="Bahnschrift Light" panose="020B0502040204020203" pitchFamily="34" charset="0"/>
              </a:rPr>
              <a:t>The bulk density of a soil is defined as the ratio of the mass of dried soil to the total volume of soil. In other words, it is the mass of a dry soil per unit bulk volume, the latter being determined before drying. It is expressed as </a:t>
            </a:r>
          </a:p>
          <a:p>
            <a:r>
              <a:rPr lang="el-GR" sz="2000" b="0" i="0" u="none" strike="noStrike" baseline="0" dirty="0">
                <a:solidFill>
                  <a:schemeClr val="bg1"/>
                </a:solidFill>
                <a:latin typeface="Bahnschrift Light" panose="020B0502040204020203" pitchFamily="34" charset="0"/>
              </a:rPr>
              <a:t>ρ</a:t>
            </a:r>
            <a:r>
              <a:rPr lang="en-US" sz="2000" b="0" i="0" u="none" strike="noStrike" baseline="0" dirty="0">
                <a:solidFill>
                  <a:schemeClr val="bg1"/>
                </a:solidFill>
                <a:latin typeface="Bahnschrift Light" panose="020B0502040204020203" pitchFamily="34" charset="0"/>
              </a:rPr>
              <a:t>b= </a:t>
            </a:r>
            <a:r>
              <a:rPr lang="en-US" sz="2000" b="0" i="0" u="none" strike="noStrike" baseline="0" dirty="0" err="1">
                <a:solidFill>
                  <a:schemeClr val="bg1"/>
                </a:solidFill>
                <a:latin typeface="Bahnschrift Light" panose="020B0502040204020203" pitchFamily="34" charset="0"/>
              </a:rPr>
              <a:t>Ms</a:t>
            </a:r>
            <a:r>
              <a:rPr lang="en-US" sz="2000" b="0" i="0" u="none" strike="noStrike" baseline="0" dirty="0">
                <a:solidFill>
                  <a:schemeClr val="bg1"/>
                </a:solidFill>
                <a:latin typeface="Bahnschrift Light" panose="020B0502040204020203" pitchFamily="34" charset="0"/>
              </a:rPr>
              <a:t>/Vt = </a:t>
            </a:r>
            <a:r>
              <a:rPr lang="en-US" sz="2000" b="0" i="0" u="none" strike="noStrike" baseline="0" dirty="0" err="1">
                <a:solidFill>
                  <a:schemeClr val="bg1"/>
                </a:solidFill>
                <a:latin typeface="Bahnschrift Light" panose="020B0502040204020203" pitchFamily="34" charset="0"/>
              </a:rPr>
              <a:t>Ms</a:t>
            </a:r>
            <a:r>
              <a:rPr lang="en-US" sz="2000" dirty="0">
                <a:solidFill>
                  <a:schemeClr val="bg1"/>
                </a:solidFill>
                <a:latin typeface="Bahnschrift Light" panose="020B0502040204020203" pitchFamily="34" charset="0"/>
              </a:rPr>
              <a:t>/(</a:t>
            </a:r>
            <a:r>
              <a:rPr lang="en-US" sz="2000" b="0" i="0" u="none" strike="noStrike" baseline="0" dirty="0" err="1">
                <a:solidFill>
                  <a:schemeClr val="bg1"/>
                </a:solidFill>
                <a:latin typeface="Bahnschrift Light" panose="020B0502040204020203" pitchFamily="34" charset="0"/>
              </a:rPr>
              <a:t>Vs+Va+Vw</a:t>
            </a:r>
            <a:r>
              <a:rPr lang="en-US" sz="2000" b="0" i="0" u="none" strike="noStrike" baseline="0" dirty="0">
                <a:solidFill>
                  <a:schemeClr val="bg1"/>
                </a:solidFill>
                <a:latin typeface="Bahnschrift Light" panose="020B0502040204020203" pitchFamily="34" charset="0"/>
              </a:rPr>
              <a:t>   				(1) </a:t>
            </a:r>
          </a:p>
          <a:p>
            <a:endParaRPr lang="en-US" sz="2000" b="0" i="0" u="none" strike="noStrike" baseline="0" dirty="0">
              <a:solidFill>
                <a:schemeClr val="bg1"/>
              </a:solidFill>
              <a:latin typeface="Bahnschrift Light" panose="020B0502040204020203" pitchFamily="34" charset="0"/>
            </a:endParaRPr>
          </a:p>
          <a:p>
            <a:r>
              <a:rPr lang="en-US" sz="2000" b="0" i="0" u="none" strike="noStrike" baseline="0" dirty="0">
                <a:solidFill>
                  <a:schemeClr val="bg1"/>
                </a:solidFill>
                <a:latin typeface="Bahnschrift Light" panose="020B0502040204020203" pitchFamily="34" charset="0"/>
              </a:rPr>
              <a:t>Here, </a:t>
            </a:r>
          </a:p>
          <a:p>
            <a:r>
              <a:rPr lang="en-US" sz="2000" b="0" i="0" u="none" strike="noStrike" baseline="0" dirty="0">
                <a:solidFill>
                  <a:schemeClr val="bg1"/>
                </a:solidFill>
                <a:latin typeface="Bahnschrift Light" panose="020B0502040204020203" pitchFamily="34" charset="0"/>
              </a:rPr>
              <a:t>	</a:t>
            </a:r>
            <a:r>
              <a:rPr lang="el-GR" sz="2000" b="0" i="0" u="none" strike="noStrike" baseline="0" dirty="0">
                <a:solidFill>
                  <a:schemeClr val="bg1"/>
                </a:solidFill>
                <a:latin typeface="Bahnschrift Light" panose="020B0502040204020203" pitchFamily="34" charset="0"/>
              </a:rPr>
              <a:t>ρ</a:t>
            </a:r>
            <a:r>
              <a:rPr lang="en-US" sz="2000" b="0" i="0" u="none" strike="noStrike" baseline="0" dirty="0">
                <a:solidFill>
                  <a:schemeClr val="bg1"/>
                </a:solidFill>
                <a:latin typeface="Bahnschrift Light" panose="020B0502040204020203" pitchFamily="34" charset="0"/>
              </a:rPr>
              <a:t>b = bulk density; gm/cc </a:t>
            </a:r>
          </a:p>
          <a:p>
            <a:r>
              <a:rPr lang="en-US" sz="2000" b="0" i="0" u="none" strike="noStrike" baseline="0" dirty="0">
                <a:solidFill>
                  <a:schemeClr val="bg1"/>
                </a:solidFill>
                <a:latin typeface="Bahnschrift Light" panose="020B0502040204020203" pitchFamily="34" charset="0"/>
              </a:rPr>
              <a:t>	</a:t>
            </a:r>
            <a:r>
              <a:rPr lang="en-US" sz="2000" b="0" i="0" u="none" strike="noStrike" baseline="0" dirty="0" err="1">
                <a:solidFill>
                  <a:schemeClr val="bg1"/>
                </a:solidFill>
                <a:latin typeface="Bahnschrift Light" panose="020B0502040204020203" pitchFamily="34" charset="0"/>
              </a:rPr>
              <a:t>Ms</a:t>
            </a:r>
            <a:r>
              <a:rPr lang="en-US" sz="2000" b="0" i="0" u="none" strike="noStrike" baseline="0" dirty="0">
                <a:solidFill>
                  <a:schemeClr val="bg1"/>
                </a:solidFill>
                <a:latin typeface="Bahnschrift Light" panose="020B0502040204020203" pitchFamily="34" charset="0"/>
              </a:rPr>
              <a:t>= Mass of solid; gm </a:t>
            </a:r>
          </a:p>
          <a:p>
            <a:r>
              <a:rPr lang="en-US" sz="2000" b="0" i="0" u="none" strike="noStrike" baseline="0" dirty="0">
                <a:solidFill>
                  <a:schemeClr val="bg1"/>
                </a:solidFill>
                <a:latin typeface="Bahnschrift Light" panose="020B0502040204020203" pitchFamily="34" charset="0"/>
              </a:rPr>
              <a:t>	Vt= Total soil volume; cc </a:t>
            </a:r>
          </a:p>
          <a:p>
            <a:r>
              <a:rPr lang="en-US" sz="2000" b="0" i="0" u="none" strike="noStrike" baseline="0" dirty="0">
                <a:solidFill>
                  <a:schemeClr val="bg1"/>
                </a:solidFill>
                <a:latin typeface="Bahnschrift Light" panose="020B0502040204020203" pitchFamily="34" charset="0"/>
              </a:rPr>
              <a:t>	Vs= Volume of solid; cc </a:t>
            </a:r>
          </a:p>
          <a:p>
            <a:r>
              <a:rPr lang="en-US" sz="2000" b="0" i="0" u="none" strike="noStrike" baseline="0" dirty="0">
                <a:solidFill>
                  <a:schemeClr val="bg1"/>
                </a:solidFill>
                <a:latin typeface="Bahnschrift Light" panose="020B0502040204020203" pitchFamily="34" charset="0"/>
              </a:rPr>
              <a:t>	</a:t>
            </a:r>
            <a:r>
              <a:rPr lang="en-US" sz="2000" b="0" i="0" u="none" strike="noStrike" baseline="0" dirty="0" err="1">
                <a:solidFill>
                  <a:schemeClr val="bg1"/>
                </a:solidFill>
                <a:latin typeface="Bahnschrift Light" panose="020B0502040204020203" pitchFamily="34" charset="0"/>
              </a:rPr>
              <a:t>Va</a:t>
            </a:r>
            <a:r>
              <a:rPr lang="en-US" sz="2000" b="0" i="0" u="none" strike="noStrike" baseline="0" dirty="0">
                <a:solidFill>
                  <a:schemeClr val="bg1"/>
                </a:solidFill>
                <a:latin typeface="Bahnschrift Light" panose="020B0502040204020203" pitchFamily="34" charset="0"/>
              </a:rPr>
              <a:t>= Volume of air; cc </a:t>
            </a:r>
          </a:p>
          <a:p>
            <a:r>
              <a:rPr lang="en-US" sz="2000" b="0" i="0" u="none" strike="noStrike" baseline="0" dirty="0">
                <a:solidFill>
                  <a:schemeClr val="bg1"/>
                </a:solidFill>
                <a:latin typeface="Bahnschrift Light" panose="020B0502040204020203" pitchFamily="34" charset="0"/>
              </a:rPr>
              <a:t>	</a:t>
            </a:r>
            <a:r>
              <a:rPr lang="en-US" sz="2000" b="0" i="0" u="none" strike="noStrike" baseline="0" dirty="0" err="1">
                <a:solidFill>
                  <a:schemeClr val="bg1"/>
                </a:solidFill>
                <a:latin typeface="Bahnschrift Light" panose="020B0502040204020203" pitchFamily="34" charset="0"/>
              </a:rPr>
              <a:t>Vw</a:t>
            </a:r>
            <a:r>
              <a:rPr lang="en-US" sz="2000" b="0" i="0" u="none" strike="noStrike" baseline="0" dirty="0">
                <a:solidFill>
                  <a:schemeClr val="bg1"/>
                </a:solidFill>
                <a:latin typeface="Bahnschrift Light" panose="020B0502040204020203" pitchFamily="34" charset="0"/>
              </a:rPr>
              <a:t>= Volume of water; cc </a:t>
            </a:r>
          </a:p>
          <a:p>
            <a:r>
              <a:rPr lang="en-US" sz="2000" b="0" i="0" u="none" strike="noStrike" baseline="0" dirty="0">
                <a:solidFill>
                  <a:schemeClr val="bg1"/>
                </a:solidFill>
                <a:latin typeface="Bahnschrift Light" panose="020B0502040204020203" pitchFamily="34" charset="0"/>
              </a:rPr>
              <a:t>The term bulk density and apparent specific gravity are often used synonymously. Apparent specific gravity is the ratio of the weight of a unit bulk volume of soil to the weight of an equal volume of water. However, since, 1gm of water fills a volume of 1 cc at normal temperatures; the two terms have equal numerical value. </a:t>
            </a:r>
          </a:p>
        </p:txBody>
      </p:sp>
    </p:spTree>
    <p:extLst>
      <p:ext uri="{BB962C8B-B14F-4D97-AF65-F5344CB8AC3E}">
        <p14:creationId xmlns:p14="http://schemas.microsoft.com/office/powerpoint/2010/main" val="2021679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C8C6F163-D858-4A41-9A5F-567C7459F179}"/>
              </a:ext>
            </a:extLst>
          </p:cNvPr>
          <p:cNvSpPr/>
          <p:nvPr/>
        </p:nvSpPr>
        <p:spPr>
          <a:xfrm rot="16200000">
            <a:off x="6705600" y="1371600"/>
            <a:ext cx="6858000" cy="4114800"/>
          </a:xfrm>
          <a:custGeom>
            <a:avLst/>
            <a:gdLst>
              <a:gd name="connsiteX0" fmla="*/ 0 w 6858000"/>
              <a:gd name="connsiteY0" fmla="*/ 4114800 h 4114800"/>
              <a:gd name="connsiteX1" fmla="*/ 0 w 6858000"/>
              <a:gd name="connsiteY1" fmla="*/ 1651000 h 4114800"/>
              <a:gd name="connsiteX2" fmla="*/ 3429000 w 6858000"/>
              <a:gd name="connsiteY2" fmla="*/ 0 h 4114800"/>
              <a:gd name="connsiteX3" fmla="*/ 6858000 w 6858000"/>
              <a:gd name="connsiteY3" fmla="*/ 1651000 h 4114800"/>
              <a:gd name="connsiteX4" fmla="*/ 6858000 w 6858000"/>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4114800">
                <a:moveTo>
                  <a:pt x="0" y="4114800"/>
                </a:moveTo>
                <a:lnTo>
                  <a:pt x="0" y="1651000"/>
                </a:lnTo>
                <a:lnTo>
                  <a:pt x="3429000" y="0"/>
                </a:lnTo>
                <a:lnTo>
                  <a:pt x="6858000" y="1651000"/>
                </a:lnTo>
                <a:lnTo>
                  <a:pt x="6858000" y="41148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TextBox 14">
            <a:extLst>
              <a:ext uri="{FF2B5EF4-FFF2-40B4-BE49-F238E27FC236}">
                <a16:creationId xmlns:a16="http://schemas.microsoft.com/office/drawing/2014/main" id="{56B4CD79-C91A-4E26-AE45-F6F9A1B674F5}"/>
              </a:ext>
            </a:extLst>
          </p:cNvPr>
          <p:cNvSpPr txBox="1"/>
          <p:nvPr/>
        </p:nvSpPr>
        <p:spPr>
          <a:xfrm>
            <a:off x="8077198" y="3075056"/>
            <a:ext cx="4114801" cy="707886"/>
          </a:xfrm>
          <a:prstGeom prst="rect">
            <a:avLst/>
          </a:prstGeom>
          <a:noFill/>
        </p:spPr>
        <p:txBody>
          <a:bodyPr wrap="square" rtlCol="0">
            <a:spAutoFit/>
          </a:bodyPr>
          <a:lstStyle/>
          <a:p>
            <a:r>
              <a:rPr lang="en-US" sz="3600" b="1" i="0" u="none" strike="noStrike" baseline="0" dirty="0">
                <a:solidFill>
                  <a:srgbClr val="000000"/>
                </a:solidFill>
                <a:latin typeface="Times New Roman" panose="02020603050405020304" pitchFamily="18" charset="0"/>
              </a:rPr>
              <a:t> </a:t>
            </a:r>
            <a:r>
              <a:rPr lang="en-US" sz="4000" b="1" i="0" u="none" strike="noStrike" baseline="0" dirty="0">
                <a:solidFill>
                  <a:schemeClr val="accent6">
                    <a:lumMod val="50000"/>
                  </a:schemeClr>
                </a:solidFill>
                <a:latin typeface="Times New Roman" panose="02020603050405020304" pitchFamily="18" charset="0"/>
              </a:rPr>
              <a:t>Scope of the Test </a:t>
            </a:r>
            <a:endParaRPr lang="en-US" sz="6000" b="1" i="0" u="none" strike="noStrike" baseline="0" dirty="0">
              <a:solidFill>
                <a:schemeClr val="accent6">
                  <a:lumMod val="50000"/>
                </a:schemeClr>
              </a:solidFill>
              <a:latin typeface="Times New Roman" panose="02020603050405020304" pitchFamily="18" charset="0"/>
            </a:endParaRPr>
          </a:p>
        </p:txBody>
      </p:sp>
      <p:sp>
        <p:nvSpPr>
          <p:cNvPr id="6" name="TextBox 5">
            <a:extLst>
              <a:ext uri="{FF2B5EF4-FFF2-40B4-BE49-F238E27FC236}">
                <a16:creationId xmlns:a16="http://schemas.microsoft.com/office/drawing/2014/main" id="{49A7A8BA-A248-4580-AC52-44D122843773}"/>
              </a:ext>
            </a:extLst>
          </p:cNvPr>
          <p:cNvSpPr txBox="1"/>
          <p:nvPr/>
        </p:nvSpPr>
        <p:spPr>
          <a:xfrm>
            <a:off x="209553" y="612843"/>
            <a:ext cx="7810497" cy="5632311"/>
          </a:xfrm>
          <a:prstGeom prst="rect">
            <a:avLst/>
          </a:prstGeom>
          <a:noFill/>
        </p:spPr>
        <p:txBody>
          <a:bodyPr wrap="square">
            <a:spAutoFit/>
          </a:bodyPr>
          <a:lstStyle/>
          <a:p>
            <a:r>
              <a:rPr lang="en-US" sz="2400" b="0" i="0" u="none" strike="noStrike" baseline="0" dirty="0">
                <a:solidFill>
                  <a:srgbClr val="000000"/>
                </a:solidFill>
                <a:latin typeface="Swis721 LtCn BT" panose="020B0406020202030204" pitchFamily="34" charset="0"/>
              </a:rPr>
              <a:t>Bulk density is an important soil physical property considering its influence on the water holding capacity and hydraulic conductivity of soil. It is influenced by the structure, texture and compactness of the soil. The bulk density of uncultivated soils usually varies between 1.0 and 1.6; however compact layers may have a bulk density of 1.7 to 1.8. When working with the irrigated soils, it is necessary to know their bulk density in order to account for the water applied in irrigation, since it is impractical to measure, by direct means, the volume of water, which exists in the form of soil moisture in a given volume of soil. It is necessary to measure the weight of water in a given weight of soil by observing the loss of weight in drying and then convert the weight percentage so obtained to a volume percentage by use of the bulk density; thus, the volume of water in a given volume of soil may be determined. From this data the additional requirement of water in volumetric basis may also be calculated. </a:t>
            </a:r>
            <a:endParaRPr lang="en-US" sz="2400" dirty="0">
              <a:latin typeface="Swis721 LtCn BT" panose="020B0406020202030204" pitchFamily="34" charset="0"/>
            </a:endParaRPr>
          </a:p>
        </p:txBody>
      </p:sp>
    </p:spTree>
    <p:extLst>
      <p:ext uri="{BB962C8B-B14F-4D97-AF65-F5344CB8AC3E}">
        <p14:creationId xmlns:p14="http://schemas.microsoft.com/office/powerpoint/2010/main" val="576839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C8C6F163-D858-4A41-9A5F-567C7459F179}"/>
              </a:ext>
            </a:extLst>
          </p:cNvPr>
          <p:cNvSpPr/>
          <p:nvPr/>
        </p:nvSpPr>
        <p:spPr>
          <a:xfrm rot="16200000">
            <a:off x="6705600" y="1371600"/>
            <a:ext cx="6858000" cy="4114800"/>
          </a:xfrm>
          <a:custGeom>
            <a:avLst/>
            <a:gdLst>
              <a:gd name="connsiteX0" fmla="*/ 0 w 6858000"/>
              <a:gd name="connsiteY0" fmla="*/ 4114800 h 4114800"/>
              <a:gd name="connsiteX1" fmla="*/ 0 w 6858000"/>
              <a:gd name="connsiteY1" fmla="*/ 1651000 h 4114800"/>
              <a:gd name="connsiteX2" fmla="*/ 3429000 w 6858000"/>
              <a:gd name="connsiteY2" fmla="*/ 0 h 4114800"/>
              <a:gd name="connsiteX3" fmla="*/ 6858000 w 6858000"/>
              <a:gd name="connsiteY3" fmla="*/ 1651000 h 4114800"/>
              <a:gd name="connsiteX4" fmla="*/ 6858000 w 6858000"/>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4114800">
                <a:moveTo>
                  <a:pt x="0" y="4114800"/>
                </a:moveTo>
                <a:lnTo>
                  <a:pt x="0" y="1651000"/>
                </a:lnTo>
                <a:lnTo>
                  <a:pt x="3429000" y="0"/>
                </a:lnTo>
                <a:lnTo>
                  <a:pt x="6858000" y="1651000"/>
                </a:lnTo>
                <a:lnTo>
                  <a:pt x="6858000" y="411480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TextBox 14">
            <a:extLst>
              <a:ext uri="{FF2B5EF4-FFF2-40B4-BE49-F238E27FC236}">
                <a16:creationId xmlns:a16="http://schemas.microsoft.com/office/drawing/2014/main" id="{56B4CD79-C91A-4E26-AE45-F6F9A1B674F5}"/>
              </a:ext>
            </a:extLst>
          </p:cNvPr>
          <p:cNvSpPr txBox="1"/>
          <p:nvPr/>
        </p:nvSpPr>
        <p:spPr>
          <a:xfrm>
            <a:off x="8077198" y="3075056"/>
            <a:ext cx="4114801" cy="707886"/>
          </a:xfrm>
          <a:prstGeom prst="rect">
            <a:avLst/>
          </a:prstGeom>
          <a:noFill/>
        </p:spPr>
        <p:txBody>
          <a:bodyPr wrap="square" rtlCol="0">
            <a:spAutoFit/>
          </a:bodyPr>
          <a:lstStyle/>
          <a:p>
            <a:r>
              <a:rPr lang="en-US" sz="3600" b="1" i="0" u="none" strike="noStrike" baseline="0" dirty="0">
                <a:solidFill>
                  <a:srgbClr val="000000"/>
                </a:solidFill>
                <a:latin typeface="Times New Roman" panose="02020603050405020304" pitchFamily="18" charset="0"/>
              </a:rPr>
              <a:t> </a:t>
            </a:r>
            <a:r>
              <a:rPr lang="en-US" sz="4000" b="1" i="0" u="none" strike="noStrike" baseline="0" dirty="0">
                <a:solidFill>
                  <a:srgbClr val="000000"/>
                </a:solidFill>
                <a:latin typeface="Times New Roman" panose="02020603050405020304" pitchFamily="18" charset="0"/>
              </a:rPr>
              <a:t>Objective</a:t>
            </a:r>
            <a:endParaRPr lang="en-US" sz="6000" b="1" i="0" u="none" strike="noStrike" baseline="0" dirty="0">
              <a:solidFill>
                <a:schemeClr val="accent6">
                  <a:lumMod val="50000"/>
                </a:schemeClr>
              </a:solidFill>
              <a:latin typeface="Times New Roman" panose="02020603050405020304" pitchFamily="18" charset="0"/>
            </a:endParaRPr>
          </a:p>
        </p:txBody>
      </p:sp>
      <p:sp>
        <p:nvSpPr>
          <p:cNvPr id="7" name="TextBox 6">
            <a:extLst>
              <a:ext uri="{FF2B5EF4-FFF2-40B4-BE49-F238E27FC236}">
                <a16:creationId xmlns:a16="http://schemas.microsoft.com/office/drawing/2014/main" id="{D748276E-331E-4F8D-99FE-3BD30A94C1A9}"/>
              </a:ext>
            </a:extLst>
          </p:cNvPr>
          <p:cNvSpPr txBox="1"/>
          <p:nvPr/>
        </p:nvSpPr>
        <p:spPr>
          <a:xfrm>
            <a:off x="800100" y="1049635"/>
            <a:ext cx="6096000" cy="5016758"/>
          </a:xfrm>
          <a:prstGeom prst="rect">
            <a:avLst/>
          </a:prstGeom>
          <a:noFill/>
        </p:spPr>
        <p:txBody>
          <a:bodyPr wrap="square">
            <a:spAutoFit/>
          </a:bodyPr>
          <a:lstStyle/>
          <a:p>
            <a:r>
              <a:rPr lang="en-US" sz="4000" b="0" i="0" u="none" strike="noStrike" baseline="0" dirty="0">
                <a:solidFill>
                  <a:srgbClr val="000000"/>
                </a:solidFill>
                <a:latin typeface="Swis721 Cn BT" panose="020B0506020202030204" pitchFamily="34" charset="0"/>
              </a:rPr>
              <a:t>1) To determine the bulk density of soil. </a:t>
            </a:r>
          </a:p>
          <a:p>
            <a:endParaRPr lang="en-US" sz="4000" b="0" i="0" u="none" strike="noStrike" baseline="0" dirty="0">
              <a:solidFill>
                <a:srgbClr val="000000"/>
              </a:solidFill>
              <a:latin typeface="Swis721 Cn BT" panose="020B0506020202030204" pitchFamily="34" charset="0"/>
            </a:endParaRPr>
          </a:p>
          <a:p>
            <a:r>
              <a:rPr lang="en-US" sz="4000" b="0" i="0" u="none" strike="noStrike" baseline="0" dirty="0">
                <a:solidFill>
                  <a:srgbClr val="000000"/>
                </a:solidFill>
                <a:latin typeface="Swis721 Cn BT" panose="020B0506020202030204" pitchFamily="34" charset="0"/>
              </a:rPr>
              <a:t>2) To plot moisture content by weight and moisture content by volume and then determine the soil bulk density from the graph. </a:t>
            </a:r>
            <a:endParaRPr lang="en-US" sz="4000" dirty="0">
              <a:latin typeface="Swis721 Cn BT" panose="020B0506020202030204" pitchFamily="34" charset="0"/>
            </a:endParaRPr>
          </a:p>
        </p:txBody>
      </p:sp>
    </p:spTree>
    <p:extLst>
      <p:ext uri="{BB962C8B-B14F-4D97-AF65-F5344CB8AC3E}">
        <p14:creationId xmlns:p14="http://schemas.microsoft.com/office/powerpoint/2010/main" val="4207078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C8C6F163-D858-4A41-9A5F-567C7459F179}"/>
              </a:ext>
            </a:extLst>
          </p:cNvPr>
          <p:cNvSpPr/>
          <p:nvPr/>
        </p:nvSpPr>
        <p:spPr>
          <a:xfrm rot="5400000">
            <a:off x="-1371600" y="1371600"/>
            <a:ext cx="6858000" cy="4114800"/>
          </a:xfrm>
          <a:custGeom>
            <a:avLst/>
            <a:gdLst>
              <a:gd name="connsiteX0" fmla="*/ 0 w 6858000"/>
              <a:gd name="connsiteY0" fmla="*/ 4114800 h 4114800"/>
              <a:gd name="connsiteX1" fmla="*/ 0 w 6858000"/>
              <a:gd name="connsiteY1" fmla="*/ 1651000 h 4114800"/>
              <a:gd name="connsiteX2" fmla="*/ 3429000 w 6858000"/>
              <a:gd name="connsiteY2" fmla="*/ 0 h 4114800"/>
              <a:gd name="connsiteX3" fmla="*/ 6858000 w 6858000"/>
              <a:gd name="connsiteY3" fmla="*/ 1651000 h 4114800"/>
              <a:gd name="connsiteX4" fmla="*/ 6858000 w 6858000"/>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4114800">
                <a:moveTo>
                  <a:pt x="0" y="4114800"/>
                </a:moveTo>
                <a:lnTo>
                  <a:pt x="0" y="1651000"/>
                </a:lnTo>
                <a:lnTo>
                  <a:pt x="3429000" y="0"/>
                </a:lnTo>
                <a:lnTo>
                  <a:pt x="6858000" y="1651000"/>
                </a:lnTo>
                <a:lnTo>
                  <a:pt x="6858000" y="411480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TextBox 14">
            <a:extLst>
              <a:ext uri="{FF2B5EF4-FFF2-40B4-BE49-F238E27FC236}">
                <a16:creationId xmlns:a16="http://schemas.microsoft.com/office/drawing/2014/main" id="{56B4CD79-C91A-4E26-AE45-F6F9A1B674F5}"/>
              </a:ext>
            </a:extLst>
          </p:cNvPr>
          <p:cNvSpPr txBox="1"/>
          <p:nvPr/>
        </p:nvSpPr>
        <p:spPr>
          <a:xfrm>
            <a:off x="368300" y="2367169"/>
            <a:ext cx="3594100" cy="2123658"/>
          </a:xfrm>
          <a:prstGeom prst="rect">
            <a:avLst/>
          </a:prstGeom>
          <a:noFill/>
        </p:spPr>
        <p:txBody>
          <a:bodyPr wrap="square" rtlCol="0">
            <a:spAutoFit/>
          </a:bodyPr>
          <a:lstStyle/>
          <a:p>
            <a:r>
              <a:rPr lang="en-US" sz="3600" b="1" i="0" u="none" strike="noStrike" baseline="0" dirty="0">
                <a:solidFill>
                  <a:srgbClr val="000000"/>
                </a:solidFill>
                <a:latin typeface="Times New Roman" panose="02020603050405020304" pitchFamily="18" charset="0"/>
              </a:rPr>
              <a:t> </a:t>
            </a:r>
            <a:r>
              <a:rPr lang="en-US" sz="6000" b="1" i="0" u="none" strike="noStrike" baseline="0" dirty="0">
                <a:solidFill>
                  <a:schemeClr val="bg1">
                    <a:lumMod val="95000"/>
                  </a:schemeClr>
                </a:solidFill>
                <a:latin typeface="Times New Roman" panose="02020603050405020304" pitchFamily="18" charset="0"/>
              </a:rPr>
              <a:t>Procedure</a:t>
            </a:r>
            <a:r>
              <a:rPr lang="en-US" sz="6000" b="1" i="0" u="none" strike="noStrike" baseline="0" dirty="0">
                <a:solidFill>
                  <a:srgbClr val="000000"/>
                </a:solidFill>
                <a:latin typeface="Times New Roman" panose="02020603050405020304" pitchFamily="18" charset="0"/>
              </a:rPr>
              <a:t> </a:t>
            </a:r>
          </a:p>
          <a:p>
            <a:r>
              <a:rPr lang="en-US" sz="3600" b="1" i="0" u="none" strike="noStrike" baseline="0" dirty="0">
                <a:solidFill>
                  <a:srgbClr val="000000"/>
                </a:solidFill>
                <a:latin typeface="Times New Roman" panose="02020603050405020304" pitchFamily="18" charset="0"/>
              </a:rPr>
              <a:t> </a:t>
            </a:r>
          </a:p>
        </p:txBody>
      </p:sp>
      <p:sp>
        <p:nvSpPr>
          <p:cNvPr id="6" name="TextBox 5">
            <a:extLst>
              <a:ext uri="{FF2B5EF4-FFF2-40B4-BE49-F238E27FC236}">
                <a16:creationId xmlns:a16="http://schemas.microsoft.com/office/drawing/2014/main" id="{5872E70E-978E-4373-BD27-5159CB1A02A6}"/>
              </a:ext>
            </a:extLst>
          </p:cNvPr>
          <p:cNvSpPr txBox="1"/>
          <p:nvPr/>
        </p:nvSpPr>
        <p:spPr>
          <a:xfrm>
            <a:off x="4114800" y="290036"/>
            <a:ext cx="7708900" cy="6494085"/>
          </a:xfrm>
          <a:prstGeom prst="rect">
            <a:avLst/>
          </a:prstGeom>
          <a:solidFill>
            <a:schemeClr val="bg2">
              <a:lumMod val="90000"/>
            </a:schemeClr>
          </a:solidFill>
          <a:ln>
            <a:noFill/>
          </a:ln>
        </p:spPr>
        <p:txBody>
          <a:bodyPr wrap="square">
            <a:spAutoFit/>
          </a:bodyPr>
          <a:lstStyle/>
          <a:p>
            <a:r>
              <a:rPr lang="en-US" sz="2000" b="0" i="0" u="none" strike="noStrike" baseline="0" dirty="0">
                <a:latin typeface="Candara Light" panose="020E0502030303020204" pitchFamily="34" charset="0"/>
              </a:rPr>
              <a:t>1) The usual method of determining the bulk density or apparent specific gravity of a soil is to obtain an uncompacted soil sample of known volume. Core samplers are commonly used for this purpose. The sampler that has a cutting core is driven into the soil and an uncompacted core obtained within the tube. </a:t>
            </a:r>
          </a:p>
          <a:p>
            <a:endParaRPr lang="en-US" sz="2000" b="0" i="0" u="none" strike="noStrike" baseline="0" dirty="0">
              <a:latin typeface="Candara Light" panose="020E0502030303020204" pitchFamily="34" charset="0"/>
            </a:endParaRPr>
          </a:p>
          <a:p>
            <a:r>
              <a:rPr lang="en-US" sz="2000" b="0" i="0" u="none" strike="noStrike" baseline="0" dirty="0">
                <a:latin typeface="Candara Light" panose="020E0502030303020204" pitchFamily="34" charset="0"/>
              </a:rPr>
              <a:t>2) The samples are carefully trimmed at both ends of the cylinder. </a:t>
            </a:r>
          </a:p>
          <a:p>
            <a:endParaRPr lang="en-US" sz="2000" b="0" i="0" u="none" strike="noStrike" baseline="0" dirty="0">
              <a:latin typeface="Candara Light" panose="020E0502030303020204" pitchFamily="34" charset="0"/>
            </a:endParaRPr>
          </a:p>
          <a:p>
            <a:r>
              <a:rPr lang="en-US" sz="2000" b="0" i="0" u="none" strike="noStrike" baseline="0" dirty="0">
                <a:latin typeface="Candara Light" panose="020E0502030303020204" pitchFamily="34" charset="0"/>
              </a:rPr>
              <a:t>3) They are dried in an oven at 105°C-110°C for about 24 hours until the moisture is driven off and the sample is then weighted. The volume of a soil core is the same as the inside volume of the core cylinder. </a:t>
            </a:r>
          </a:p>
          <a:p>
            <a:endParaRPr lang="en-US" sz="2000" b="0" i="0" u="none" strike="noStrike" baseline="0" dirty="0">
              <a:latin typeface="Candara Light" panose="020E0502030303020204" pitchFamily="34" charset="0"/>
            </a:endParaRPr>
          </a:p>
          <a:p>
            <a:r>
              <a:rPr lang="en-US" sz="2000" b="0" i="0" u="none" strike="noStrike" baseline="0" dirty="0">
                <a:latin typeface="Candara Light" panose="020E0502030303020204" pitchFamily="34" charset="0"/>
              </a:rPr>
              <a:t>4) The weight of the soil in grams divided by the volume of soil core in cc is the bulk density of soil. </a:t>
            </a:r>
          </a:p>
          <a:p>
            <a:endParaRPr lang="en-US" sz="2000" b="0" i="0" u="none" strike="noStrike" baseline="0" dirty="0">
              <a:latin typeface="Candara Light" panose="020E0502030303020204" pitchFamily="34" charset="0"/>
            </a:endParaRPr>
          </a:p>
          <a:p>
            <a:r>
              <a:rPr lang="en-US" sz="2000" b="0" i="0" u="none" strike="noStrike" baseline="0" dirty="0">
                <a:latin typeface="Candara Light" panose="020E0502030303020204" pitchFamily="34" charset="0"/>
              </a:rPr>
              <a:t>5) From the data, calculate moisture content by weight. </a:t>
            </a:r>
          </a:p>
          <a:p>
            <a:endParaRPr lang="en-US" sz="2000" b="0" i="0" u="none" strike="noStrike" baseline="0" dirty="0">
              <a:latin typeface="Candara Light" panose="020E0502030303020204" pitchFamily="34" charset="0"/>
            </a:endParaRPr>
          </a:p>
          <a:p>
            <a:r>
              <a:rPr lang="en-US" sz="2000" b="0" i="0" u="none" strike="noStrike" baseline="0" dirty="0">
                <a:latin typeface="Candara Light" panose="020E0502030303020204" pitchFamily="34" charset="0"/>
              </a:rPr>
              <a:t>6) Find moisture content by volume by multiplying the m/c by weight with bulk density.</a:t>
            </a:r>
            <a:endParaRPr lang="en-US" sz="2000" dirty="0">
              <a:latin typeface="Candara Light" panose="020E0502030303020204" pitchFamily="34" charset="0"/>
            </a:endParaRPr>
          </a:p>
          <a:p>
            <a:endParaRPr lang="en-US" sz="1800" b="0" i="0" u="none" strike="noStrike" baseline="0" dirty="0">
              <a:solidFill>
                <a:srgbClr val="000000"/>
              </a:solidFill>
              <a:latin typeface="Times New Roman" panose="02020603050405020304" pitchFamily="18" charset="0"/>
            </a:endParaRPr>
          </a:p>
          <a:p>
            <a:endParaRPr lang="en-US" dirty="0"/>
          </a:p>
        </p:txBody>
      </p:sp>
    </p:spTree>
    <p:extLst>
      <p:ext uri="{BB962C8B-B14F-4D97-AF65-F5344CB8AC3E}">
        <p14:creationId xmlns:p14="http://schemas.microsoft.com/office/powerpoint/2010/main" val="1332059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C8C6F163-D858-4A41-9A5F-567C7459F179}"/>
              </a:ext>
            </a:extLst>
          </p:cNvPr>
          <p:cNvSpPr/>
          <p:nvPr/>
        </p:nvSpPr>
        <p:spPr>
          <a:xfrm rot="5400000">
            <a:off x="-1371600" y="1371600"/>
            <a:ext cx="6858000" cy="4114800"/>
          </a:xfrm>
          <a:custGeom>
            <a:avLst/>
            <a:gdLst>
              <a:gd name="connsiteX0" fmla="*/ 0 w 6858000"/>
              <a:gd name="connsiteY0" fmla="*/ 4114800 h 4114800"/>
              <a:gd name="connsiteX1" fmla="*/ 0 w 6858000"/>
              <a:gd name="connsiteY1" fmla="*/ 1651000 h 4114800"/>
              <a:gd name="connsiteX2" fmla="*/ 3429000 w 6858000"/>
              <a:gd name="connsiteY2" fmla="*/ 0 h 4114800"/>
              <a:gd name="connsiteX3" fmla="*/ 6858000 w 6858000"/>
              <a:gd name="connsiteY3" fmla="*/ 1651000 h 4114800"/>
              <a:gd name="connsiteX4" fmla="*/ 6858000 w 6858000"/>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4114800">
                <a:moveTo>
                  <a:pt x="0" y="4114800"/>
                </a:moveTo>
                <a:lnTo>
                  <a:pt x="0" y="1651000"/>
                </a:lnTo>
                <a:lnTo>
                  <a:pt x="3429000" y="0"/>
                </a:lnTo>
                <a:lnTo>
                  <a:pt x="6858000" y="1651000"/>
                </a:lnTo>
                <a:lnTo>
                  <a:pt x="6858000" y="4114800"/>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TextBox 14">
            <a:extLst>
              <a:ext uri="{FF2B5EF4-FFF2-40B4-BE49-F238E27FC236}">
                <a16:creationId xmlns:a16="http://schemas.microsoft.com/office/drawing/2014/main" id="{56B4CD79-C91A-4E26-AE45-F6F9A1B674F5}"/>
              </a:ext>
            </a:extLst>
          </p:cNvPr>
          <p:cNvSpPr txBox="1"/>
          <p:nvPr/>
        </p:nvSpPr>
        <p:spPr>
          <a:xfrm>
            <a:off x="0" y="3105833"/>
            <a:ext cx="3835400" cy="646331"/>
          </a:xfrm>
          <a:prstGeom prst="rect">
            <a:avLst/>
          </a:prstGeom>
          <a:noFill/>
        </p:spPr>
        <p:txBody>
          <a:bodyPr wrap="square" rtlCol="0">
            <a:spAutoFit/>
          </a:bodyPr>
          <a:lstStyle/>
          <a:p>
            <a:r>
              <a:rPr lang="en-US" sz="3600" b="1" i="0" u="none" strike="noStrike" baseline="0" dirty="0">
                <a:solidFill>
                  <a:srgbClr val="000000"/>
                </a:solidFill>
                <a:latin typeface="Times New Roman" panose="02020603050405020304" pitchFamily="18" charset="0"/>
              </a:rPr>
              <a:t> Qualitative Curve </a:t>
            </a:r>
            <a:endParaRPr lang="en-US" sz="6000" b="1" i="0" u="none" strike="noStrike" baseline="0" dirty="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6A7C83DB-13AC-4B4E-BB3F-F288785D9C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0863" y="1332383"/>
            <a:ext cx="7763337" cy="3887317"/>
          </a:xfrm>
          <a:prstGeom prst="rect">
            <a:avLst/>
          </a:prstGeom>
        </p:spPr>
      </p:pic>
      <p:sp>
        <p:nvSpPr>
          <p:cNvPr id="8" name="TextBox 7">
            <a:extLst>
              <a:ext uri="{FF2B5EF4-FFF2-40B4-BE49-F238E27FC236}">
                <a16:creationId xmlns:a16="http://schemas.microsoft.com/office/drawing/2014/main" id="{6CC82575-0DBF-4399-B1BE-1B2368377EB7}"/>
              </a:ext>
            </a:extLst>
          </p:cNvPr>
          <p:cNvSpPr txBox="1"/>
          <p:nvPr/>
        </p:nvSpPr>
        <p:spPr>
          <a:xfrm>
            <a:off x="3441700" y="5671235"/>
            <a:ext cx="8407400" cy="461665"/>
          </a:xfrm>
          <a:prstGeom prst="rect">
            <a:avLst/>
          </a:prstGeom>
          <a:noFill/>
        </p:spPr>
        <p:txBody>
          <a:bodyPr wrap="square">
            <a:spAutoFit/>
          </a:bodyPr>
          <a:lstStyle/>
          <a:p>
            <a:r>
              <a:rPr lang="en-US" sz="2400" b="0" i="0" u="none" strike="noStrike" baseline="0" dirty="0">
                <a:solidFill>
                  <a:srgbClr val="000000"/>
                </a:solidFill>
                <a:latin typeface="Times New Roman" panose="02020603050405020304" pitchFamily="18" charset="0"/>
              </a:rPr>
              <a:t>Figure: Moisture content by volume Vs moisture content by weight</a:t>
            </a:r>
            <a:endParaRPr lang="en-US" sz="2400" dirty="0"/>
          </a:p>
        </p:txBody>
      </p:sp>
    </p:spTree>
    <p:extLst>
      <p:ext uri="{BB962C8B-B14F-4D97-AF65-F5344CB8AC3E}">
        <p14:creationId xmlns:p14="http://schemas.microsoft.com/office/powerpoint/2010/main" val="425059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46000">
              <a:schemeClr val="accent5">
                <a:lumMod val="95000"/>
                <a:lumOff val="5000"/>
              </a:schemeClr>
            </a:gs>
            <a:gs pos="84000">
              <a:schemeClr val="accent5">
                <a:lumMod val="70000"/>
                <a:lumOff val="3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231DE17-7E72-4EFF-A931-4CF5EAB7D5A5}"/>
              </a:ext>
            </a:extLst>
          </p:cNvPr>
          <p:cNvSpPr txBox="1"/>
          <p:nvPr/>
        </p:nvSpPr>
        <p:spPr>
          <a:xfrm>
            <a:off x="457199" y="367010"/>
            <a:ext cx="11191875" cy="815608"/>
          </a:xfrm>
          <a:prstGeom prst="rect">
            <a:avLst/>
          </a:prstGeom>
          <a:noFill/>
        </p:spPr>
        <p:txBody>
          <a:bodyPr wrap="square">
            <a:spAutoFit/>
          </a:bodyPr>
          <a:lstStyle/>
          <a:p>
            <a:r>
              <a:rPr lang="en-US" sz="1800" b="1" i="0" u="none" strike="noStrike" baseline="0" dirty="0">
                <a:solidFill>
                  <a:srgbClr val="000000"/>
                </a:solidFill>
                <a:latin typeface="Times New Roman" panose="02020603050405020304" pitchFamily="18" charset="0"/>
              </a:rPr>
              <a:t>1.8 Data Sheet </a:t>
            </a:r>
          </a:p>
          <a:p>
            <a:endParaRPr lang="en-US" sz="11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DETERMINATION OF SOIL BULK DENSITY BY FIELD METHOD </a:t>
            </a:r>
            <a:endParaRPr lang="en-US" dirty="0"/>
          </a:p>
        </p:txBody>
      </p:sp>
      <p:graphicFrame>
        <p:nvGraphicFramePr>
          <p:cNvPr id="6" name="Table 6">
            <a:extLst>
              <a:ext uri="{FF2B5EF4-FFF2-40B4-BE49-F238E27FC236}">
                <a16:creationId xmlns:a16="http://schemas.microsoft.com/office/drawing/2014/main" id="{48F40680-0650-43C5-B6E8-AD93EA75D263}"/>
              </a:ext>
            </a:extLst>
          </p:cNvPr>
          <p:cNvGraphicFramePr>
            <a:graphicFrameLocks noGrp="1"/>
          </p:cNvGraphicFramePr>
          <p:nvPr>
            <p:extLst>
              <p:ext uri="{D42A27DB-BD31-4B8C-83A1-F6EECF244321}">
                <p14:modId xmlns:p14="http://schemas.microsoft.com/office/powerpoint/2010/main" val="3748150569"/>
              </p:ext>
            </p:extLst>
          </p:nvPr>
        </p:nvGraphicFramePr>
        <p:xfrm>
          <a:off x="457199" y="1182618"/>
          <a:ext cx="11191870" cy="5501345"/>
        </p:xfrm>
        <a:graphic>
          <a:graphicData uri="http://schemas.openxmlformats.org/drawingml/2006/table">
            <a:tbl>
              <a:tblPr firstRow="1" bandRow="1">
                <a:tableStyleId>{2D5ABB26-0587-4C30-8999-92F81FD0307C}</a:tableStyleId>
              </a:tblPr>
              <a:tblGrid>
                <a:gridCol w="1119187">
                  <a:extLst>
                    <a:ext uri="{9D8B030D-6E8A-4147-A177-3AD203B41FA5}">
                      <a16:colId xmlns:a16="http://schemas.microsoft.com/office/drawing/2014/main" val="1007334891"/>
                    </a:ext>
                  </a:extLst>
                </a:gridCol>
                <a:gridCol w="1119187">
                  <a:extLst>
                    <a:ext uri="{9D8B030D-6E8A-4147-A177-3AD203B41FA5}">
                      <a16:colId xmlns:a16="http://schemas.microsoft.com/office/drawing/2014/main" val="360513332"/>
                    </a:ext>
                  </a:extLst>
                </a:gridCol>
                <a:gridCol w="1119187">
                  <a:extLst>
                    <a:ext uri="{9D8B030D-6E8A-4147-A177-3AD203B41FA5}">
                      <a16:colId xmlns:a16="http://schemas.microsoft.com/office/drawing/2014/main" val="912715963"/>
                    </a:ext>
                  </a:extLst>
                </a:gridCol>
                <a:gridCol w="1119187">
                  <a:extLst>
                    <a:ext uri="{9D8B030D-6E8A-4147-A177-3AD203B41FA5}">
                      <a16:colId xmlns:a16="http://schemas.microsoft.com/office/drawing/2014/main" val="3686643256"/>
                    </a:ext>
                  </a:extLst>
                </a:gridCol>
                <a:gridCol w="1119187">
                  <a:extLst>
                    <a:ext uri="{9D8B030D-6E8A-4147-A177-3AD203B41FA5}">
                      <a16:colId xmlns:a16="http://schemas.microsoft.com/office/drawing/2014/main" val="2942928645"/>
                    </a:ext>
                  </a:extLst>
                </a:gridCol>
                <a:gridCol w="1119187">
                  <a:extLst>
                    <a:ext uri="{9D8B030D-6E8A-4147-A177-3AD203B41FA5}">
                      <a16:colId xmlns:a16="http://schemas.microsoft.com/office/drawing/2014/main" val="1677460742"/>
                    </a:ext>
                  </a:extLst>
                </a:gridCol>
                <a:gridCol w="1119187">
                  <a:extLst>
                    <a:ext uri="{9D8B030D-6E8A-4147-A177-3AD203B41FA5}">
                      <a16:colId xmlns:a16="http://schemas.microsoft.com/office/drawing/2014/main" val="3561270503"/>
                    </a:ext>
                  </a:extLst>
                </a:gridCol>
                <a:gridCol w="1119187">
                  <a:extLst>
                    <a:ext uri="{9D8B030D-6E8A-4147-A177-3AD203B41FA5}">
                      <a16:colId xmlns:a16="http://schemas.microsoft.com/office/drawing/2014/main" val="21699844"/>
                    </a:ext>
                  </a:extLst>
                </a:gridCol>
                <a:gridCol w="1119187">
                  <a:extLst>
                    <a:ext uri="{9D8B030D-6E8A-4147-A177-3AD203B41FA5}">
                      <a16:colId xmlns:a16="http://schemas.microsoft.com/office/drawing/2014/main" val="3627196977"/>
                    </a:ext>
                  </a:extLst>
                </a:gridCol>
                <a:gridCol w="1119187">
                  <a:extLst>
                    <a:ext uri="{9D8B030D-6E8A-4147-A177-3AD203B41FA5}">
                      <a16:colId xmlns:a16="http://schemas.microsoft.com/office/drawing/2014/main" val="1841708390"/>
                    </a:ext>
                  </a:extLst>
                </a:gridCol>
              </a:tblGrid>
              <a:tr h="1418636">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US" sz="1801" b="1" i="0" u="none" strike="noStrike" kern="1200" baseline="0" dirty="0">
                          <a:solidFill>
                            <a:schemeClr val="tx1"/>
                          </a:solidFill>
                          <a:latin typeface="+mn-lt"/>
                          <a:ea typeface="+mn-ea"/>
                          <a:cs typeface="+mn-cs"/>
                        </a:rPr>
                        <a:t>Group No. </a:t>
                      </a:r>
                      <a:r>
                        <a:rPr lang="en-US" sz="1801" b="0" i="0" u="none" strike="noStrike" kern="1200" baseline="0" dirty="0">
                          <a:solidFill>
                            <a:schemeClr val="tx1"/>
                          </a:solidFill>
                          <a:latin typeface="+mn-lt"/>
                          <a:ea typeface="+mn-ea"/>
                          <a:cs typeface="+mn-cs"/>
                        </a:rPr>
                        <a:t>	</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1" b="1" i="0" u="none" strike="noStrike" kern="1200" baseline="0" dirty="0">
                          <a:solidFill>
                            <a:schemeClr val="tx1"/>
                          </a:solidFill>
                          <a:latin typeface="+mn-lt"/>
                          <a:ea typeface="+mn-ea"/>
                          <a:cs typeface="+mn-cs"/>
                        </a:rPr>
                        <a:t>Volume of Cylinder </a:t>
                      </a:r>
                      <a:endParaRPr lang="en-US" sz="1801" b="0" i="0" u="none" strike="noStrike" kern="1200" baseline="0" dirty="0">
                        <a:solidFill>
                          <a:schemeClr val="tx1"/>
                        </a:solidFill>
                        <a:latin typeface="+mn-lt"/>
                        <a:ea typeface="+mn-ea"/>
                        <a:cs typeface="+mn-cs"/>
                      </a:endParaRPr>
                    </a:p>
                    <a:p>
                      <a:pPr algn="ctr"/>
                      <a:r>
                        <a:rPr lang="en-US" sz="1801" b="1" i="0" u="none" strike="noStrike" kern="1200" baseline="0" dirty="0">
                          <a:solidFill>
                            <a:schemeClr val="tx1"/>
                          </a:solidFill>
                          <a:latin typeface="+mn-lt"/>
                          <a:ea typeface="+mn-ea"/>
                          <a:cs typeface="+mn-cs"/>
                        </a:rPr>
                        <a:t>(</a:t>
                      </a:r>
                      <a:r>
                        <a:rPr lang="en-US" sz="1801" b="1" i="0" u="none" strike="noStrike" kern="1200" baseline="0" dirty="0" err="1">
                          <a:solidFill>
                            <a:schemeClr val="tx1"/>
                          </a:solidFill>
                          <a:latin typeface="+mn-lt"/>
                          <a:ea typeface="+mn-ea"/>
                          <a:cs typeface="+mn-cs"/>
                        </a:rPr>
                        <a:t>c.c</a:t>
                      </a:r>
                      <a:r>
                        <a:rPr lang="en-US" sz="1801" b="1" i="0" u="none" strike="noStrike" kern="1200" baseline="0" dirty="0">
                          <a:solidFill>
                            <a:schemeClr val="tx1"/>
                          </a:solidFill>
                          <a:latin typeface="+mn-lt"/>
                          <a:ea typeface="+mn-ea"/>
                          <a:cs typeface="+mn-cs"/>
                        </a:rPr>
                        <a:t>) </a:t>
                      </a:r>
                      <a:endParaRPr lang="en-US" sz="1801" b="0"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1" b="1" i="0" u="none" strike="noStrike" kern="1200" baseline="0" dirty="0">
                          <a:solidFill>
                            <a:schemeClr val="tx1"/>
                          </a:solidFill>
                          <a:latin typeface="+mn-lt"/>
                          <a:ea typeface="+mn-ea"/>
                          <a:cs typeface="+mn-cs"/>
                        </a:rPr>
                        <a:t>Weight of beaker </a:t>
                      </a:r>
                      <a:endParaRPr lang="en-US" sz="1801" b="0" i="0" u="none" strike="noStrike" kern="1200" baseline="0" dirty="0">
                        <a:solidFill>
                          <a:schemeClr val="tx1"/>
                        </a:solidFill>
                        <a:latin typeface="+mn-lt"/>
                        <a:ea typeface="+mn-ea"/>
                        <a:cs typeface="+mn-cs"/>
                      </a:endParaRPr>
                    </a:p>
                    <a:p>
                      <a:pPr algn="ctr"/>
                      <a:r>
                        <a:rPr lang="en-US" sz="1801" b="1" i="0" u="none" strike="noStrike" kern="1200" baseline="0" dirty="0">
                          <a:solidFill>
                            <a:schemeClr val="tx1"/>
                          </a:solidFill>
                          <a:latin typeface="+mn-lt"/>
                          <a:ea typeface="+mn-ea"/>
                          <a:cs typeface="+mn-cs"/>
                        </a:rPr>
                        <a:t>    (gm) </a:t>
                      </a:r>
                      <a:r>
                        <a:rPr lang="en-US" sz="1801" b="0" i="0" u="none" strike="noStrike" kern="1200" baseline="0" dirty="0">
                          <a:solidFill>
                            <a:schemeClr val="tx1"/>
                          </a:solidFill>
                          <a:latin typeface="+mn-lt"/>
                          <a:ea typeface="+mn-ea"/>
                          <a:cs typeface="+mn-cs"/>
                        </a:rPr>
                        <a:t>	</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1" b="1" i="0" u="none" strike="noStrike" kern="1200" baseline="0" dirty="0">
                          <a:solidFill>
                            <a:schemeClr val="tx1"/>
                          </a:solidFill>
                          <a:latin typeface="+mn-lt"/>
                          <a:ea typeface="+mn-ea"/>
                          <a:cs typeface="+mn-cs"/>
                        </a:rPr>
                        <a:t>Weight of beaker + wet soil </a:t>
                      </a:r>
                      <a:endParaRPr lang="en-US" sz="1801" b="0" i="0" u="none" strike="noStrike" kern="1200" baseline="0" dirty="0">
                        <a:solidFill>
                          <a:schemeClr val="tx1"/>
                        </a:solidFill>
                        <a:latin typeface="+mn-lt"/>
                        <a:ea typeface="+mn-ea"/>
                        <a:cs typeface="+mn-cs"/>
                      </a:endParaRPr>
                    </a:p>
                    <a:p>
                      <a:pPr algn="ctr"/>
                      <a:r>
                        <a:rPr lang="en-US" sz="1801" b="1" i="0" u="none" strike="noStrike" kern="1200" baseline="0" dirty="0">
                          <a:solidFill>
                            <a:schemeClr val="tx1"/>
                          </a:solidFill>
                          <a:latin typeface="+mn-lt"/>
                          <a:ea typeface="+mn-ea"/>
                          <a:cs typeface="+mn-cs"/>
                        </a:rPr>
                        <a:t>   (gm) </a:t>
                      </a:r>
                      <a:r>
                        <a:rPr lang="en-US" sz="1801" b="0" i="0" u="none" strike="noStrike" kern="1200" baseline="0" dirty="0">
                          <a:solidFill>
                            <a:schemeClr val="tx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1" b="1" i="0" u="none" strike="noStrike" kern="1200" baseline="0" dirty="0">
                          <a:solidFill>
                            <a:schemeClr val="tx1"/>
                          </a:solidFill>
                          <a:latin typeface="+mn-lt"/>
                          <a:ea typeface="+mn-ea"/>
                          <a:cs typeface="+mn-cs"/>
                        </a:rPr>
                        <a:t>Weight of Wet soil </a:t>
                      </a:r>
                      <a:endParaRPr lang="en-US" sz="1801" b="0" i="0" u="none" strike="noStrike" kern="1200" baseline="0" dirty="0">
                        <a:solidFill>
                          <a:schemeClr val="tx1"/>
                        </a:solidFill>
                        <a:latin typeface="+mn-lt"/>
                        <a:ea typeface="+mn-ea"/>
                        <a:cs typeface="+mn-cs"/>
                      </a:endParaRPr>
                    </a:p>
                    <a:p>
                      <a:pPr algn="ctr"/>
                      <a:r>
                        <a:rPr lang="en-US" sz="1801" b="1" i="0" u="none" strike="noStrike" kern="1200" baseline="0" dirty="0">
                          <a:solidFill>
                            <a:schemeClr val="tx1"/>
                          </a:solidFill>
                          <a:latin typeface="+mn-lt"/>
                          <a:ea typeface="+mn-ea"/>
                          <a:cs typeface="+mn-cs"/>
                        </a:rPr>
                        <a:t>   (gm) </a:t>
                      </a:r>
                      <a:r>
                        <a:rPr lang="en-US" sz="1801" b="0" i="0" u="none" strike="noStrike" kern="1200" baseline="0" dirty="0">
                          <a:solidFill>
                            <a:schemeClr val="tx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1" b="1" i="0" u="none" strike="noStrike" kern="1200" baseline="0" dirty="0">
                          <a:solidFill>
                            <a:schemeClr val="tx1"/>
                          </a:solidFill>
                          <a:latin typeface="+mn-lt"/>
                          <a:ea typeface="+mn-ea"/>
                          <a:cs typeface="+mn-cs"/>
                        </a:rPr>
                        <a:t>Weight of beaker+ dry soil </a:t>
                      </a:r>
                      <a:endParaRPr lang="en-US" sz="1801" b="0" i="0" u="none" strike="noStrike" kern="1200" baseline="0" dirty="0">
                        <a:solidFill>
                          <a:schemeClr val="tx1"/>
                        </a:solidFill>
                        <a:latin typeface="+mn-lt"/>
                        <a:ea typeface="+mn-ea"/>
                        <a:cs typeface="+mn-cs"/>
                      </a:endParaRPr>
                    </a:p>
                    <a:p>
                      <a:pPr algn="ctr"/>
                      <a:r>
                        <a:rPr lang="en-US" sz="1801" b="1" i="0" u="none" strike="noStrike" kern="1200" baseline="0" dirty="0">
                          <a:solidFill>
                            <a:schemeClr val="tx1"/>
                          </a:solidFill>
                          <a:latin typeface="+mn-lt"/>
                          <a:ea typeface="+mn-ea"/>
                          <a:cs typeface="+mn-cs"/>
                        </a:rPr>
                        <a:t>    (gm) </a:t>
                      </a:r>
                      <a:r>
                        <a:rPr lang="en-US" sz="1801" b="0" i="0" u="none" strike="noStrike" kern="1200" baseline="0" dirty="0">
                          <a:solidFill>
                            <a:schemeClr val="tx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1" b="1" i="0" u="none" strike="noStrike" kern="1200" baseline="0" dirty="0">
                          <a:solidFill>
                            <a:schemeClr val="tx1"/>
                          </a:solidFill>
                          <a:latin typeface="+mn-lt"/>
                          <a:ea typeface="+mn-ea"/>
                          <a:cs typeface="+mn-cs"/>
                        </a:rPr>
                        <a:t>Weight of dry soil </a:t>
                      </a:r>
                      <a:endParaRPr lang="en-US" sz="1801" b="0" i="0" u="none" strike="noStrike" kern="1200" baseline="0" dirty="0">
                        <a:solidFill>
                          <a:schemeClr val="tx1"/>
                        </a:solidFill>
                        <a:latin typeface="+mn-lt"/>
                        <a:ea typeface="+mn-ea"/>
                        <a:cs typeface="+mn-cs"/>
                      </a:endParaRPr>
                    </a:p>
                    <a:p>
                      <a:pPr algn="ctr"/>
                      <a:r>
                        <a:rPr lang="en-US" sz="1801" b="1" i="0" u="none" strike="noStrike" kern="1200" baseline="0" dirty="0">
                          <a:solidFill>
                            <a:schemeClr val="tx1"/>
                          </a:solidFill>
                          <a:latin typeface="+mn-lt"/>
                          <a:ea typeface="+mn-ea"/>
                          <a:cs typeface="+mn-cs"/>
                        </a:rPr>
                        <a:t>(gm) </a:t>
                      </a:r>
                      <a:r>
                        <a:rPr lang="en-US" sz="1801" b="0" i="0" u="none" strike="noStrike" kern="1200" baseline="0" dirty="0">
                          <a:solidFill>
                            <a:schemeClr val="tx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1" b="1" i="0" u="none" strike="noStrike" kern="1200" baseline="0" dirty="0">
                          <a:solidFill>
                            <a:schemeClr val="tx1"/>
                          </a:solidFill>
                          <a:latin typeface="+mn-lt"/>
                          <a:ea typeface="+mn-ea"/>
                          <a:cs typeface="+mn-cs"/>
                        </a:rPr>
                        <a:t>Moisture content by weight (%) </a:t>
                      </a:r>
                      <a:endParaRPr lang="en-US" sz="1801" b="0" i="0" u="none" strike="noStrike" kern="1200" baseline="0" dirty="0">
                        <a:solidFill>
                          <a:schemeClr val="tx1"/>
                        </a:solidFill>
                        <a:latin typeface="+mn-lt"/>
                        <a:ea typeface="+mn-ea"/>
                        <a:cs typeface="+mn-cs"/>
                      </a:endParaRPr>
                    </a:p>
                    <a:p>
                      <a:pPr algn="ctr"/>
                      <a:r>
                        <a:rPr lang="en-US" sz="1801" b="1" i="0" u="none" strike="noStrike" kern="1200" baseline="0" dirty="0">
                          <a:solidFill>
                            <a:schemeClr val="tx1"/>
                          </a:solidFill>
                          <a:latin typeface="+mn-lt"/>
                          <a:ea typeface="+mn-ea"/>
                          <a:cs typeface="+mn-cs"/>
                        </a:rPr>
                        <a:t>    </a:t>
                      </a:r>
                      <a:r>
                        <a:rPr lang="el-GR" sz="1801" b="1" i="0" u="none" strike="noStrike" kern="1200" baseline="0" dirty="0">
                          <a:solidFill>
                            <a:schemeClr val="tx1"/>
                          </a:solidFill>
                          <a:latin typeface="+mn-lt"/>
                          <a:ea typeface="+mn-ea"/>
                          <a:cs typeface="+mn-cs"/>
                        </a:rPr>
                        <a:t>(θ</a:t>
                      </a:r>
                      <a:r>
                        <a:rPr lang="en-US" sz="1801" b="1" i="0" u="none" strike="noStrike" kern="1200" baseline="0" dirty="0">
                          <a:solidFill>
                            <a:schemeClr val="tx1"/>
                          </a:solidFill>
                          <a:latin typeface="+mn-lt"/>
                          <a:ea typeface="+mn-ea"/>
                          <a:cs typeface="+mn-cs"/>
                        </a:rPr>
                        <a:t>m ) </a:t>
                      </a:r>
                      <a:r>
                        <a:rPr lang="en-US" sz="1801" b="0" i="0" u="none" strike="noStrike" kern="1200" baseline="0" dirty="0">
                          <a:solidFill>
                            <a:schemeClr val="tx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1" b="1" i="0" u="none" strike="noStrike" kern="1200" baseline="0" dirty="0">
                          <a:solidFill>
                            <a:schemeClr val="tx1"/>
                          </a:solidFill>
                          <a:latin typeface="+mn-lt"/>
                          <a:ea typeface="+mn-ea"/>
                          <a:cs typeface="+mn-cs"/>
                        </a:rPr>
                        <a:t>Bulk Density </a:t>
                      </a:r>
                      <a:endParaRPr lang="en-US" sz="1801" b="0" i="0" u="none" strike="noStrike" kern="1200" baseline="0" dirty="0">
                        <a:solidFill>
                          <a:schemeClr val="tx1"/>
                        </a:solidFill>
                        <a:latin typeface="+mn-lt"/>
                        <a:ea typeface="+mn-ea"/>
                        <a:cs typeface="+mn-cs"/>
                      </a:endParaRPr>
                    </a:p>
                    <a:p>
                      <a:pPr algn="ctr"/>
                      <a:r>
                        <a:rPr lang="el-GR" sz="1801" b="1" i="0" u="none" strike="noStrike" kern="1200" baseline="0" dirty="0">
                          <a:solidFill>
                            <a:schemeClr val="tx1"/>
                          </a:solidFill>
                          <a:latin typeface="+mn-lt"/>
                          <a:ea typeface="+mn-ea"/>
                          <a:cs typeface="+mn-cs"/>
                        </a:rPr>
                        <a:t>ρ</a:t>
                      </a:r>
                      <a:r>
                        <a:rPr lang="en-US" sz="1801" b="1" i="0" u="none" strike="noStrike" kern="1200" baseline="0" dirty="0">
                          <a:solidFill>
                            <a:schemeClr val="tx1"/>
                          </a:solidFill>
                          <a:latin typeface="+mn-lt"/>
                          <a:ea typeface="+mn-ea"/>
                          <a:cs typeface="+mn-cs"/>
                        </a:rPr>
                        <a:t>b </a:t>
                      </a:r>
                      <a:r>
                        <a:rPr lang="en-US" sz="1801" b="0" i="0" u="none" strike="noStrike" kern="1200" baseline="0" dirty="0">
                          <a:solidFill>
                            <a:schemeClr val="tx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1" b="1" i="0" u="none" strike="noStrike" kern="1200" baseline="0" dirty="0">
                          <a:solidFill>
                            <a:schemeClr val="tx1"/>
                          </a:solidFill>
                          <a:latin typeface="+mn-lt"/>
                          <a:ea typeface="+mn-ea"/>
                          <a:cs typeface="+mn-cs"/>
                        </a:rPr>
                        <a:t>Moisture content by volume </a:t>
                      </a:r>
                      <a:endParaRPr lang="en-US" sz="1801" b="0" i="0" u="none" strike="noStrike" kern="1200" baseline="0" dirty="0">
                        <a:solidFill>
                          <a:schemeClr val="tx1"/>
                        </a:solidFill>
                        <a:latin typeface="+mn-lt"/>
                        <a:ea typeface="+mn-ea"/>
                        <a:cs typeface="+mn-cs"/>
                      </a:endParaRPr>
                    </a:p>
                    <a:p>
                      <a:pPr algn="ctr"/>
                      <a:r>
                        <a:rPr lang="en-US" sz="1801" b="1" i="0" u="none" strike="noStrike" kern="1200" baseline="0" dirty="0">
                          <a:solidFill>
                            <a:schemeClr val="tx1"/>
                          </a:solidFill>
                          <a:latin typeface="+mn-lt"/>
                          <a:ea typeface="+mn-ea"/>
                          <a:cs typeface="+mn-cs"/>
                        </a:rPr>
                        <a:t>     (%) </a:t>
                      </a:r>
                      <a:r>
                        <a:rPr lang="en-US" sz="1801" b="0" i="0" u="none" strike="noStrike" kern="1200" baseline="0" dirty="0">
                          <a:solidFill>
                            <a:schemeClr val="tx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4435322"/>
                  </a:ext>
                </a:extLst>
              </a:tr>
              <a:tr h="57681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6205101"/>
                  </a:ext>
                </a:extLst>
              </a:tr>
              <a:tr h="57681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2654410"/>
                  </a:ext>
                </a:extLst>
              </a:tr>
              <a:tr h="57681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4656213"/>
                  </a:ext>
                </a:extLst>
              </a:tr>
              <a:tr h="57681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1676548"/>
                  </a:ext>
                </a:extLst>
              </a:tr>
              <a:tr h="57681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014476"/>
                  </a:ext>
                </a:extLst>
              </a:tr>
              <a:tr h="57681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0933105"/>
                  </a:ext>
                </a:extLst>
              </a:tr>
              <a:tr h="57681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1007169"/>
                  </a:ext>
                </a:extLst>
              </a:tr>
            </a:tbl>
          </a:graphicData>
        </a:graphic>
      </p:graphicFrame>
    </p:spTree>
    <p:extLst>
      <p:ext uri="{BB962C8B-B14F-4D97-AF65-F5344CB8AC3E}">
        <p14:creationId xmlns:p14="http://schemas.microsoft.com/office/powerpoint/2010/main" val="1361916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E65E11E-E3DC-433C-8CDA-361EE3A59293}"/>
              </a:ext>
            </a:extLst>
          </p:cNvPr>
          <p:cNvGrpSpPr/>
          <p:nvPr/>
        </p:nvGrpSpPr>
        <p:grpSpPr>
          <a:xfrm>
            <a:off x="-3698821" y="-1319822"/>
            <a:ext cx="18566995" cy="9578064"/>
            <a:chOff x="-3698821" y="-1319822"/>
            <a:chExt cx="18566995" cy="9578064"/>
          </a:xfrm>
        </p:grpSpPr>
        <p:sp>
          <p:nvSpPr>
            <p:cNvPr id="3" name="Freeform 2">
              <a:extLst>
                <a:ext uri="{FF2B5EF4-FFF2-40B4-BE49-F238E27FC236}">
                  <a16:creationId xmlns:a16="http://schemas.microsoft.com/office/drawing/2014/main" id="{B3A2F885-EC9A-4791-B7FC-633C4FE3BB73}"/>
                </a:ext>
              </a:extLst>
            </p:cNvPr>
            <p:cNvSpPr/>
            <p:nvPr/>
          </p:nvSpPr>
          <p:spPr>
            <a:xfrm>
              <a:off x="18"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gradFill>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endParaRPr lang="en-US" sz="1801" b="1" dirty="0"/>
            </a:p>
          </p:txBody>
        </p:sp>
        <p:grpSp>
          <p:nvGrpSpPr>
            <p:cNvPr id="4" name="Group 3">
              <a:extLst>
                <a:ext uri="{FF2B5EF4-FFF2-40B4-BE49-F238E27FC236}">
                  <a16:creationId xmlns:a16="http://schemas.microsoft.com/office/drawing/2014/main" id="{A5AB19F8-5CC8-4FC6-A9FA-5BE4A83B8C00}"/>
                </a:ext>
              </a:extLst>
            </p:cNvPr>
            <p:cNvGrpSpPr/>
            <p:nvPr/>
          </p:nvGrpSpPr>
          <p:grpSpPr>
            <a:xfrm>
              <a:off x="-3698821" y="4651960"/>
              <a:ext cx="6423171" cy="3606282"/>
              <a:chOff x="-3984571" y="4480510"/>
              <a:chExt cx="6423171" cy="3606282"/>
            </a:xfrm>
            <a:blipFill>
              <a:blip r:embed="rId2">
                <a:alphaModFix amt="40000"/>
              </a:blip>
              <a:stretch>
                <a:fillRect l="-1187" t="-577" r="-1187"/>
              </a:stretch>
            </a:blipFill>
          </p:grpSpPr>
          <p:sp>
            <p:nvSpPr>
              <p:cNvPr id="9" name="Rectangle: Rounded Corners 8">
                <a:extLst>
                  <a:ext uri="{FF2B5EF4-FFF2-40B4-BE49-F238E27FC236}">
                    <a16:creationId xmlns:a16="http://schemas.microsoft.com/office/drawing/2014/main" id="{0289303E-B0E1-41F1-A90D-B06E65F224A7}"/>
                  </a:ext>
                </a:extLst>
              </p:cNvPr>
              <p:cNvSpPr/>
              <p:nvPr/>
            </p:nvSpPr>
            <p:spPr>
              <a:xfrm rot="19096706">
                <a:off x="-2913473" y="5036039"/>
                <a:ext cx="5181600" cy="92399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dirty="0"/>
              </a:p>
            </p:txBody>
          </p:sp>
          <p:sp>
            <p:nvSpPr>
              <p:cNvPr id="10" name="Rectangle: Rounded Corners 9">
                <a:extLst>
                  <a:ext uri="{FF2B5EF4-FFF2-40B4-BE49-F238E27FC236}">
                    <a16:creationId xmlns:a16="http://schemas.microsoft.com/office/drawing/2014/main" id="{D9ECE4D0-C3FB-41B6-83CE-057DC91DCAFC}"/>
                  </a:ext>
                </a:extLst>
              </p:cNvPr>
              <p:cNvSpPr/>
              <p:nvPr/>
            </p:nvSpPr>
            <p:spPr>
              <a:xfrm rot="19096706">
                <a:off x="-3133982" y="6569432"/>
                <a:ext cx="5181600" cy="5771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1" name="Rectangle: Rounded Corners 10">
                <a:extLst>
                  <a:ext uri="{FF2B5EF4-FFF2-40B4-BE49-F238E27FC236}">
                    <a16:creationId xmlns:a16="http://schemas.microsoft.com/office/drawing/2014/main" id="{E4883373-EBD9-47C3-87A3-58EA01D8617B}"/>
                  </a:ext>
                </a:extLst>
              </p:cNvPr>
              <p:cNvSpPr/>
              <p:nvPr/>
            </p:nvSpPr>
            <p:spPr>
              <a:xfrm rot="19106373">
                <a:off x="1312367" y="4480510"/>
                <a:ext cx="1018585" cy="5771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2" name="Rectangle: Rounded Corners 11">
                <a:extLst>
                  <a:ext uri="{FF2B5EF4-FFF2-40B4-BE49-F238E27FC236}">
                    <a16:creationId xmlns:a16="http://schemas.microsoft.com/office/drawing/2014/main" id="{4CCD8AE4-67E8-4076-9246-F659CEDB1758}"/>
                  </a:ext>
                </a:extLst>
              </p:cNvPr>
              <p:cNvSpPr/>
              <p:nvPr/>
            </p:nvSpPr>
            <p:spPr>
              <a:xfrm rot="19096706">
                <a:off x="-3984571" y="5164860"/>
                <a:ext cx="5181600" cy="41922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3" name="Rectangle: Rounded Corners 12">
                <a:extLst>
                  <a:ext uri="{FF2B5EF4-FFF2-40B4-BE49-F238E27FC236}">
                    <a16:creationId xmlns:a16="http://schemas.microsoft.com/office/drawing/2014/main" id="{6DC6F1DF-7B2F-4C2F-8481-76E67E84C11B}"/>
                  </a:ext>
                </a:extLst>
              </p:cNvPr>
              <p:cNvSpPr/>
              <p:nvPr/>
            </p:nvSpPr>
            <p:spPr>
              <a:xfrm rot="19096706">
                <a:off x="-2743000" y="7359283"/>
                <a:ext cx="5181600" cy="7275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grpSp>
        <p:grpSp>
          <p:nvGrpSpPr>
            <p:cNvPr id="5" name="Group 4">
              <a:extLst>
                <a:ext uri="{FF2B5EF4-FFF2-40B4-BE49-F238E27FC236}">
                  <a16:creationId xmlns:a16="http://schemas.microsoft.com/office/drawing/2014/main" id="{0AF83D75-E256-40AF-9FBC-1103B1FD61ED}"/>
                </a:ext>
              </a:extLst>
            </p:cNvPr>
            <p:cNvGrpSpPr/>
            <p:nvPr/>
          </p:nvGrpSpPr>
          <p:grpSpPr>
            <a:xfrm>
              <a:off x="7546698" y="-1319822"/>
              <a:ext cx="7321476" cy="2992543"/>
              <a:chOff x="7546698" y="-1319822"/>
              <a:chExt cx="7321476" cy="2992543"/>
            </a:xfrm>
          </p:grpSpPr>
          <p:sp>
            <p:nvSpPr>
              <p:cNvPr id="6" name="Flowchart: Stored Data 5">
                <a:extLst>
                  <a:ext uri="{FF2B5EF4-FFF2-40B4-BE49-F238E27FC236}">
                    <a16:creationId xmlns:a16="http://schemas.microsoft.com/office/drawing/2014/main" id="{532284AA-F2A2-4D06-95D5-B5F37146DC98}"/>
                  </a:ext>
                </a:extLst>
              </p:cNvPr>
              <p:cNvSpPr/>
              <p:nvPr/>
            </p:nvSpPr>
            <p:spPr>
              <a:xfrm rot="19366670">
                <a:off x="8689916" y="-11198"/>
                <a:ext cx="6178258" cy="1683919"/>
              </a:xfrm>
              <a:prstGeom prst="flowChartOnlineStorage">
                <a:avLst/>
              </a:prstGeom>
              <a:gradFill flip="none" rotWithShape="0">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dirty="0"/>
              </a:p>
            </p:txBody>
          </p:sp>
          <p:sp>
            <p:nvSpPr>
              <p:cNvPr id="7" name="Flowchart: Stored Data 6">
                <a:extLst>
                  <a:ext uri="{FF2B5EF4-FFF2-40B4-BE49-F238E27FC236}">
                    <a16:creationId xmlns:a16="http://schemas.microsoft.com/office/drawing/2014/main" id="{C4EFAE20-BAA6-49DF-874E-62209A6B95E7}"/>
                  </a:ext>
                </a:extLst>
              </p:cNvPr>
              <p:cNvSpPr/>
              <p:nvPr/>
            </p:nvSpPr>
            <p:spPr>
              <a:xfrm rot="19366670">
                <a:off x="7690650" y="-1319822"/>
                <a:ext cx="6178258" cy="1683919"/>
              </a:xfrm>
              <a:prstGeom prst="flowChartOnlineStorage">
                <a:avLst/>
              </a:prstGeom>
              <a:gradFill flip="none" rotWithShape="0">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8" name="Flowchart: Stored Data 7">
                <a:extLst>
                  <a:ext uri="{FF2B5EF4-FFF2-40B4-BE49-F238E27FC236}">
                    <a16:creationId xmlns:a16="http://schemas.microsoft.com/office/drawing/2014/main" id="{03B212EF-B10B-4CA1-AE3D-47DE6DA692DD}"/>
                  </a:ext>
                </a:extLst>
              </p:cNvPr>
              <p:cNvSpPr/>
              <p:nvPr/>
            </p:nvSpPr>
            <p:spPr>
              <a:xfrm rot="19366670">
                <a:off x="7546698" y="-208042"/>
                <a:ext cx="6178258" cy="1683919"/>
              </a:xfrm>
              <a:prstGeom prst="flowChartOnlineStorage">
                <a:avLst/>
              </a:prstGeom>
              <a:gradFill flip="none" rotWithShape="0">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dirty="0"/>
              </a:p>
            </p:txBody>
          </p:sp>
        </p:grpSp>
      </p:grpSp>
      <p:sp>
        <p:nvSpPr>
          <p:cNvPr id="14" name="Rectangle 1">
            <a:extLst>
              <a:ext uri="{FF2B5EF4-FFF2-40B4-BE49-F238E27FC236}">
                <a16:creationId xmlns:a16="http://schemas.microsoft.com/office/drawing/2014/main" id="{EC063980-024B-48F2-AD02-73CEFCF83951}"/>
              </a:ext>
            </a:extLst>
          </p:cNvPr>
          <p:cNvSpPr>
            <a:spLocks noChangeArrowheads="1"/>
          </p:cNvSpPr>
          <p:nvPr/>
        </p:nvSpPr>
        <p:spPr bwMode="auto">
          <a:xfrm>
            <a:off x="3959977" y="2610391"/>
            <a:ext cx="4364537" cy="1015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1" rIns="91440" bIns="45721" numCol="1" anchor="ctr" anchorCtr="0" compatLnSpc="1">
            <a:prstTxWarp prst="textNoShape">
              <a:avLst/>
            </a:prstTxWarp>
            <a:spAutoFit/>
          </a:bodyPr>
          <a:lstStyle/>
          <a:p>
            <a:pPr algn="ctr" eaLnBrk="0" fontAlgn="base" hangingPunct="0">
              <a:spcBef>
                <a:spcPct val="0"/>
              </a:spcBef>
              <a:spcAft>
                <a:spcPct val="0"/>
              </a:spcAft>
            </a:pPr>
            <a:r>
              <a:rPr lang="en-US" sz="6000" b="1" dirty="0">
                <a:solidFill>
                  <a:srgbClr val="000000"/>
                </a:solidFill>
                <a:latin typeface="Times New Roman" pitchFamily="18" charset="0"/>
                <a:ea typeface="Times New Roman" pitchFamily="18" charset="0"/>
                <a:cs typeface="Times New Roman" pitchFamily="18" charset="0"/>
              </a:rPr>
              <a:t>Week 3-4</a:t>
            </a:r>
          </a:p>
        </p:txBody>
      </p:sp>
      <p:sp>
        <p:nvSpPr>
          <p:cNvPr id="15" name="Slide Number Placeholder 1">
            <a:extLst>
              <a:ext uri="{FF2B5EF4-FFF2-40B4-BE49-F238E27FC236}">
                <a16:creationId xmlns:a16="http://schemas.microsoft.com/office/drawing/2014/main" id="{F05B33F5-31AE-407E-ACD3-D1D670CA3E4E}"/>
              </a:ext>
            </a:extLst>
          </p:cNvPr>
          <p:cNvSpPr>
            <a:spLocks noGrp="1"/>
          </p:cNvSpPr>
          <p:nvPr>
            <p:ph type="sldNum" sz="quarter" idx="12"/>
          </p:nvPr>
        </p:nvSpPr>
        <p:spPr>
          <a:xfrm>
            <a:off x="11201385" y="6170823"/>
            <a:ext cx="670560" cy="502921"/>
          </a:xfrm>
        </p:spPr>
        <p:txBody>
          <a:bodyPr/>
          <a:lstStyle/>
          <a:p>
            <a:fld id="{34216374-E7D6-4C74-ADA3-2C9987A1DEB2}" type="slidenum">
              <a:rPr lang="en-US" smtClean="0"/>
              <a:pPr/>
              <a:t>16</a:t>
            </a:fld>
            <a:endParaRPr lang="en-US"/>
          </a:p>
        </p:txBody>
      </p:sp>
      <p:sp>
        <p:nvSpPr>
          <p:cNvPr id="16" name="TextBox 15">
            <a:extLst>
              <a:ext uri="{FF2B5EF4-FFF2-40B4-BE49-F238E27FC236}">
                <a16:creationId xmlns:a16="http://schemas.microsoft.com/office/drawing/2014/main" id="{AAE2761F-31CC-45AC-9697-CF0D7A103597}"/>
              </a:ext>
            </a:extLst>
          </p:cNvPr>
          <p:cNvSpPr txBox="1"/>
          <p:nvPr/>
        </p:nvSpPr>
        <p:spPr>
          <a:xfrm>
            <a:off x="2641600" y="914402"/>
            <a:ext cx="6578599" cy="519053"/>
          </a:xfrm>
          <a:prstGeom prst="rect">
            <a:avLst/>
          </a:prstGeom>
          <a:noFill/>
        </p:spPr>
        <p:txBody>
          <a:bodyPr wrap="square" rtlCol="0">
            <a:spAutoFit/>
          </a:bodyPr>
          <a:lstStyle/>
          <a:p>
            <a:pPr lvl="0" algn="ctr">
              <a:lnSpc>
                <a:spcPct val="106000"/>
              </a:lnSpc>
            </a:pPr>
            <a:r>
              <a:rPr lang="en-US" sz="28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Experiment No 02</a:t>
            </a:r>
          </a:p>
        </p:txBody>
      </p:sp>
    </p:spTree>
    <p:extLst>
      <p:ext uri="{BB962C8B-B14F-4D97-AF65-F5344CB8AC3E}">
        <p14:creationId xmlns:p14="http://schemas.microsoft.com/office/powerpoint/2010/main" val="3612605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29141104-60B0-4D16-BB1F-417EE68ED759}"/>
              </a:ext>
            </a:extLst>
          </p:cNvPr>
          <p:cNvSpPr/>
          <p:nvPr/>
        </p:nvSpPr>
        <p:spPr>
          <a:xfrm>
            <a:off x="18" y="2"/>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gradFill>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endParaRPr lang="en-US" sz="1801" b="1" dirty="0"/>
          </a:p>
        </p:txBody>
      </p:sp>
      <p:pic>
        <p:nvPicPr>
          <p:cNvPr id="3" name="Content Placeholder 23">
            <a:extLst>
              <a:ext uri="{FF2B5EF4-FFF2-40B4-BE49-F238E27FC236}">
                <a16:creationId xmlns:a16="http://schemas.microsoft.com/office/drawing/2014/main" id="{D4C32DC2-C16D-4A41-9494-D80E7B5FA5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2131" y="1825624"/>
            <a:ext cx="7787742" cy="4351339"/>
          </a:xfrm>
          <a:prstGeom prst="rect">
            <a:avLst/>
          </a:prstGeom>
        </p:spPr>
      </p:pic>
      <p:grpSp>
        <p:nvGrpSpPr>
          <p:cNvPr id="4" name="Group 3">
            <a:extLst>
              <a:ext uri="{FF2B5EF4-FFF2-40B4-BE49-F238E27FC236}">
                <a16:creationId xmlns:a16="http://schemas.microsoft.com/office/drawing/2014/main" id="{AE32CF48-1CC8-4F8B-B0FC-A1EF58811A42}"/>
              </a:ext>
            </a:extLst>
          </p:cNvPr>
          <p:cNvGrpSpPr/>
          <p:nvPr/>
        </p:nvGrpSpPr>
        <p:grpSpPr>
          <a:xfrm>
            <a:off x="-3698821" y="-1319822"/>
            <a:ext cx="18566995" cy="9578064"/>
            <a:chOff x="-3698821" y="-1319822"/>
            <a:chExt cx="18566995" cy="9578064"/>
          </a:xfrm>
        </p:grpSpPr>
        <p:sp>
          <p:nvSpPr>
            <p:cNvPr id="5" name="Freeform 2">
              <a:extLst>
                <a:ext uri="{FF2B5EF4-FFF2-40B4-BE49-F238E27FC236}">
                  <a16:creationId xmlns:a16="http://schemas.microsoft.com/office/drawing/2014/main" id="{139282C0-42AF-4251-B69C-4A40562B3A97}"/>
                </a:ext>
              </a:extLst>
            </p:cNvPr>
            <p:cNvSpPr/>
            <p:nvPr/>
          </p:nvSpPr>
          <p:spPr>
            <a:xfrm>
              <a:off x="18"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gradFill>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sz="1801" dirty="0">
                  <a:solidFill>
                    <a:srgbClr val="000000"/>
                  </a:solidFill>
                  <a:latin typeface="Times New Roman" panose="02020603050405020304" pitchFamily="18" charset="0"/>
                </a:rPr>
                <a:t>	</a:t>
              </a:r>
            </a:p>
            <a:p>
              <a:endParaRPr lang="en-US" sz="1801" b="1" dirty="0"/>
            </a:p>
          </p:txBody>
        </p:sp>
        <p:grpSp>
          <p:nvGrpSpPr>
            <p:cNvPr id="6" name="Group 5">
              <a:extLst>
                <a:ext uri="{FF2B5EF4-FFF2-40B4-BE49-F238E27FC236}">
                  <a16:creationId xmlns:a16="http://schemas.microsoft.com/office/drawing/2014/main" id="{51145C12-1701-449A-89D7-C798D1F4888B}"/>
                </a:ext>
              </a:extLst>
            </p:cNvPr>
            <p:cNvGrpSpPr/>
            <p:nvPr/>
          </p:nvGrpSpPr>
          <p:grpSpPr>
            <a:xfrm>
              <a:off x="-3698821" y="4651960"/>
              <a:ext cx="6423171" cy="3606282"/>
              <a:chOff x="-3984571" y="4480510"/>
              <a:chExt cx="6423171" cy="3606282"/>
            </a:xfrm>
            <a:blipFill>
              <a:blip r:embed="rId3">
                <a:alphaModFix amt="40000"/>
              </a:blip>
              <a:stretch>
                <a:fillRect l="-1187" t="-577" r="-1187"/>
              </a:stretch>
            </a:blipFill>
          </p:grpSpPr>
          <p:sp>
            <p:nvSpPr>
              <p:cNvPr id="11" name="Rectangle: Rounded Corners 10">
                <a:extLst>
                  <a:ext uri="{FF2B5EF4-FFF2-40B4-BE49-F238E27FC236}">
                    <a16:creationId xmlns:a16="http://schemas.microsoft.com/office/drawing/2014/main" id="{49B0FD20-B530-4CD8-8F50-215F75958925}"/>
                  </a:ext>
                </a:extLst>
              </p:cNvPr>
              <p:cNvSpPr/>
              <p:nvPr/>
            </p:nvSpPr>
            <p:spPr>
              <a:xfrm rot="19096706">
                <a:off x="-2913473" y="5036039"/>
                <a:ext cx="5181600" cy="92399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dirty="0"/>
              </a:p>
            </p:txBody>
          </p:sp>
          <p:sp>
            <p:nvSpPr>
              <p:cNvPr id="12" name="Rectangle: Rounded Corners 11">
                <a:extLst>
                  <a:ext uri="{FF2B5EF4-FFF2-40B4-BE49-F238E27FC236}">
                    <a16:creationId xmlns:a16="http://schemas.microsoft.com/office/drawing/2014/main" id="{06D276FA-286A-4505-AC5F-374F4BFC0D72}"/>
                  </a:ext>
                </a:extLst>
              </p:cNvPr>
              <p:cNvSpPr/>
              <p:nvPr/>
            </p:nvSpPr>
            <p:spPr>
              <a:xfrm rot="19096706">
                <a:off x="-3133982" y="6569432"/>
                <a:ext cx="5181600" cy="5771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3" name="Rectangle: Rounded Corners 12">
                <a:extLst>
                  <a:ext uri="{FF2B5EF4-FFF2-40B4-BE49-F238E27FC236}">
                    <a16:creationId xmlns:a16="http://schemas.microsoft.com/office/drawing/2014/main" id="{F536E8B0-BCE9-4F55-A042-480A69C90032}"/>
                  </a:ext>
                </a:extLst>
              </p:cNvPr>
              <p:cNvSpPr/>
              <p:nvPr/>
            </p:nvSpPr>
            <p:spPr>
              <a:xfrm rot="19106373">
                <a:off x="1312367" y="4480510"/>
                <a:ext cx="1018585" cy="5771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4" name="Rectangle: Rounded Corners 13">
                <a:extLst>
                  <a:ext uri="{FF2B5EF4-FFF2-40B4-BE49-F238E27FC236}">
                    <a16:creationId xmlns:a16="http://schemas.microsoft.com/office/drawing/2014/main" id="{89D2DCF3-D59F-48E2-A53F-D89E3CDEC025}"/>
                  </a:ext>
                </a:extLst>
              </p:cNvPr>
              <p:cNvSpPr/>
              <p:nvPr/>
            </p:nvSpPr>
            <p:spPr>
              <a:xfrm rot="19096706">
                <a:off x="-3984571" y="5164860"/>
                <a:ext cx="5181600" cy="41922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5" name="Rectangle: Rounded Corners 14">
                <a:extLst>
                  <a:ext uri="{FF2B5EF4-FFF2-40B4-BE49-F238E27FC236}">
                    <a16:creationId xmlns:a16="http://schemas.microsoft.com/office/drawing/2014/main" id="{F1CE4B93-D658-41BE-AA83-71581955F14C}"/>
                  </a:ext>
                </a:extLst>
              </p:cNvPr>
              <p:cNvSpPr/>
              <p:nvPr/>
            </p:nvSpPr>
            <p:spPr>
              <a:xfrm rot="19096706">
                <a:off x="-2743000" y="7359283"/>
                <a:ext cx="5181600" cy="7275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grpSp>
        <p:grpSp>
          <p:nvGrpSpPr>
            <p:cNvPr id="7" name="Group 6">
              <a:extLst>
                <a:ext uri="{FF2B5EF4-FFF2-40B4-BE49-F238E27FC236}">
                  <a16:creationId xmlns:a16="http://schemas.microsoft.com/office/drawing/2014/main" id="{3F0EC9C5-F463-4C2F-8F13-3B890F2E6E06}"/>
                </a:ext>
              </a:extLst>
            </p:cNvPr>
            <p:cNvGrpSpPr/>
            <p:nvPr/>
          </p:nvGrpSpPr>
          <p:grpSpPr>
            <a:xfrm>
              <a:off x="7546698" y="-1319822"/>
              <a:ext cx="7321476" cy="2992543"/>
              <a:chOff x="7546698" y="-1319822"/>
              <a:chExt cx="7321476" cy="2992543"/>
            </a:xfrm>
          </p:grpSpPr>
          <p:sp>
            <p:nvSpPr>
              <p:cNvPr id="8" name="Flowchart: Stored Data 7">
                <a:extLst>
                  <a:ext uri="{FF2B5EF4-FFF2-40B4-BE49-F238E27FC236}">
                    <a16:creationId xmlns:a16="http://schemas.microsoft.com/office/drawing/2014/main" id="{1743FA1A-52D8-46E8-A715-F8DC72174285}"/>
                  </a:ext>
                </a:extLst>
              </p:cNvPr>
              <p:cNvSpPr/>
              <p:nvPr/>
            </p:nvSpPr>
            <p:spPr>
              <a:xfrm rot="19366670">
                <a:off x="8689916" y="-11198"/>
                <a:ext cx="6178258" cy="1683919"/>
              </a:xfrm>
              <a:prstGeom prst="flowChartOnlineStorage">
                <a:avLst/>
              </a:prstGeom>
              <a:gradFill flip="none" rotWithShape="0">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9" name="Flowchart: Stored Data 8">
                <a:extLst>
                  <a:ext uri="{FF2B5EF4-FFF2-40B4-BE49-F238E27FC236}">
                    <a16:creationId xmlns:a16="http://schemas.microsoft.com/office/drawing/2014/main" id="{6D2F0EAF-36CF-4320-ADC1-696E29637949}"/>
                  </a:ext>
                </a:extLst>
              </p:cNvPr>
              <p:cNvSpPr/>
              <p:nvPr/>
            </p:nvSpPr>
            <p:spPr>
              <a:xfrm rot="19366670">
                <a:off x="7690650" y="-1319822"/>
                <a:ext cx="6178258" cy="1683919"/>
              </a:xfrm>
              <a:prstGeom prst="flowChartOnlineStorage">
                <a:avLst/>
              </a:prstGeom>
              <a:gradFill flip="none" rotWithShape="0">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0" name="Flowchart: Stored Data 9">
                <a:extLst>
                  <a:ext uri="{FF2B5EF4-FFF2-40B4-BE49-F238E27FC236}">
                    <a16:creationId xmlns:a16="http://schemas.microsoft.com/office/drawing/2014/main" id="{9DB91815-AEE6-4310-A7FE-933929817493}"/>
                  </a:ext>
                </a:extLst>
              </p:cNvPr>
              <p:cNvSpPr/>
              <p:nvPr/>
            </p:nvSpPr>
            <p:spPr>
              <a:xfrm rot="19366670">
                <a:off x="7546698" y="-208042"/>
                <a:ext cx="6178258" cy="1683919"/>
              </a:xfrm>
              <a:prstGeom prst="flowChartOnlineStorage">
                <a:avLst/>
              </a:prstGeom>
              <a:gradFill flip="none" rotWithShape="0">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dirty="0"/>
              </a:p>
            </p:txBody>
          </p:sp>
        </p:grpSp>
      </p:grpSp>
      <p:sp>
        <p:nvSpPr>
          <p:cNvPr id="16" name="Slide Number Placeholder 1">
            <a:extLst>
              <a:ext uri="{FF2B5EF4-FFF2-40B4-BE49-F238E27FC236}">
                <a16:creationId xmlns:a16="http://schemas.microsoft.com/office/drawing/2014/main" id="{983FEEAA-11C5-4157-B90C-7766FB21E0DE}"/>
              </a:ext>
            </a:extLst>
          </p:cNvPr>
          <p:cNvSpPr>
            <a:spLocks noGrp="1"/>
          </p:cNvSpPr>
          <p:nvPr>
            <p:ph type="sldNum" sz="quarter" idx="12"/>
          </p:nvPr>
        </p:nvSpPr>
        <p:spPr>
          <a:xfrm>
            <a:off x="11201385" y="6170823"/>
            <a:ext cx="670560" cy="502921"/>
          </a:xfrm>
        </p:spPr>
        <p:txBody>
          <a:bodyPr/>
          <a:lstStyle/>
          <a:p>
            <a:fld id="{34216374-E7D6-4C74-ADA3-2C9987A1DEB2}" type="slidenum">
              <a:rPr lang="en-US" smtClean="0"/>
              <a:pPr/>
              <a:t>17</a:t>
            </a:fld>
            <a:endParaRPr lang="en-US"/>
          </a:p>
        </p:txBody>
      </p:sp>
      <p:sp>
        <p:nvSpPr>
          <p:cNvPr id="17" name="TextBox 16">
            <a:extLst>
              <a:ext uri="{FF2B5EF4-FFF2-40B4-BE49-F238E27FC236}">
                <a16:creationId xmlns:a16="http://schemas.microsoft.com/office/drawing/2014/main" id="{F6C5A5BE-1926-48A1-B630-79B709E6887D}"/>
              </a:ext>
            </a:extLst>
          </p:cNvPr>
          <p:cNvSpPr txBox="1"/>
          <p:nvPr/>
        </p:nvSpPr>
        <p:spPr>
          <a:xfrm>
            <a:off x="133550" y="893754"/>
            <a:ext cx="8128000" cy="1323439"/>
          </a:xfrm>
          <a:prstGeom prst="rect">
            <a:avLst/>
          </a:prstGeom>
          <a:noFill/>
        </p:spPr>
        <p:txBody>
          <a:bodyPr wrap="square" rtlCol="0">
            <a:spAutoFit/>
          </a:bodyPr>
          <a:lstStyle/>
          <a:p>
            <a:pPr algn="ctr"/>
            <a:r>
              <a:rPr lang="en-US" sz="4000" dirty="0">
                <a:ln w="0"/>
                <a:solidFill>
                  <a:schemeClr val="accent6"/>
                </a:solidFill>
                <a:effectLst>
                  <a:outerShdw blurRad="38100" dist="25400" dir="5400000" algn="ctr" rotWithShape="0">
                    <a:srgbClr val="6E747A">
                      <a:alpha val="43000"/>
                    </a:srgbClr>
                  </a:outerShdw>
                </a:effectLst>
                <a:latin typeface="Times New Roman" panose="02020603050405020304" pitchFamily="18" charset="0"/>
              </a:rPr>
              <a:t>Soil Suction Measurement with Tensiometer </a:t>
            </a:r>
          </a:p>
        </p:txBody>
      </p:sp>
      <p:pic>
        <p:nvPicPr>
          <p:cNvPr id="20" name="Picture 19">
            <a:extLst>
              <a:ext uri="{FF2B5EF4-FFF2-40B4-BE49-F238E27FC236}">
                <a16:creationId xmlns:a16="http://schemas.microsoft.com/office/drawing/2014/main" id="{9A37C39A-4513-4491-85A6-66746F4A14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6974" y="3287977"/>
            <a:ext cx="4679691" cy="2841990"/>
          </a:xfrm>
          <a:prstGeom prst="rect">
            <a:avLst/>
          </a:prstGeom>
          <a:ln>
            <a:noFill/>
          </a:ln>
          <a:effectLst>
            <a:softEdge rad="112500"/>
          </a:effectLst>
        </p:spPr>
      </p:pic>
    </p:spTree>
    <p:extLst>
      <p:ext uri="{BB962C8B-B14F-4D97-AF65-F5344CB8AC3E}">
        <p14:creationId xmlns:p14="http://schemas.microsoft.com/office/powerpoint/2010/main" val="1898214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30D36A-27AD-4227-8F35-4CAC5985E9D3}"/>
              </a:ext>
            </a:extLst>
          </p:cNvPr>
          <p:cNvSpPr/>
          <p:nvPr/>
        </p:nvSpPr>
        <p:spPr>
          <a:xfrm>
            <a:off x="0" y="0"/>
            <a:ext cx="330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CA32BD6F-9A74-4DC5-9589-E4E757A2AB7B}"/>
              </a:ext>
            </a:extLst>
          </p:cNvPr>
          <p:cNvSpPr/>
          <p:nvPr/>
        </p:nvSpPr>
        <p:spPr>
          <a:xfrm>
            <a:off x="-546100" y="-1892300"/>
            <a:ext cx="3848100" cy="37846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F2096BDE-5280-4C4B-B0DD-80D51CD21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540" y="2146300"/>
            <a:ext cx="2800919" cy="4343761"/>
          </a:xfrm>
          <a:prstGeom prst="rect">
            <a:avLst/>
          </a:prstGeom>
          <a:ln>
            <a:noFill/>
          </a:ln>
          <a:effectLst>
            <a:glow rad="622300">
              <a:schemeClr val="bg1">
                <a:alpha val="40000"/>
              </a:schemeClr>
            </a:glow>
            <a:softEdge rad="112500"/>
          </a:effectLst>
        </p:spPr>
      </p:pic>
      <p:sp>
        <p:nvSpPr>
          <p:cNvPr id="6" name="TextBox 5">
            <a:extLst>
              <a:ext uri="{FF2B5EF4-FFF2-40B4-BE49-F238E27FC236}">
                <a16:creationId xmlns:a16="http://schemas.microsoft.com/office/drawing/2014/main" id="{0D34E480-E587-4899-BFD5-301EC8F8ED6C}"/>
              </a:ext>
            </a:extLst>
          </p:cNvPr>
          <p:cNvSpPr txBox="1"/>
          <p:nvPr/>
        </p:nvSpPr>
        <p:spPr>
          <a:xfrm>
            <a:off x="511173" y="367939"/>
            <a:ext cx="2279651" cy="646331"/>
          </a:xfrm>
          <a:prstGeom prst="rect">
            <a:avLst/>
          </a:prstGeom>
          <a:noFill/>
        </p:spPr>
        <p:txBody>
          <a:bodyPr wrap="square" rtlCol="0">
            <a:spAutoFit/>
          </a:bodyPr>
          <a:lstStyle/>
          <a:p>
            <a:r>
              <a:rPr lang="en-US" sz="3600" b="1" i="0" u="none" strike="noStrike" baseline="0" dirty="0">
                <a:solidFill>
                  <a:srgbClr val="000000"/>
                </a:solidFill>
                <a:latin typeface="Verdana" panose="020B0604030504040204" pitchFamily="34" charset="0"/>
                <a:ea typeface="Verdana" panose="020B0604030504040204" pitchFamily="34" charset="0"/>
              </a:rPr>
              <a:t>General</a:t>
            </a:r>
            <a:endParaRPr lang="en-US" sz="3600" dirty="0">
              <a:latin typeface="Verdana" panose="020B0604030504040204" pitchFamily="34" charset="0"/>
              <a:ea typeface="Verdana" panose="020B0604030504040204" pitchFamily="34" charset="0"/>
            </a:endParaRPr>
          </a:p>
        </p:txBody>
      </p:sp>
      <p:grpSp>
        <p:nvGrpSpPr>
          <p:cNvPr id="11" name="Group 10">
            <a:extLst>
              <a:ext uri="{FF2B5EF4-FFF2-40B4-BE49-F238E27FC236}">
                <a16:creationId xmlns:a16="http://schemas.microsoft.com/office/drawing/2014/main" id="{E7F572F8-6EDD-4006-AD38-B2A88D9145D9}"/>
              </a:ext>
            </a:extLst>
          </p:cNvPr>
          <p:cNvGrpSpPr/>
          <p:nvPr/>
        </p:nvGrpSpPr>
        <p:grpSpPr>
          <a:xfrm>
            <a:off x="7872232" y="5340333"/>
            <a:ext cx="6667500" cy="1378327"/>
            <a:chOff x="7872232" y="5340333"/>
            <a:chExt cx="6667500" cy="1378327"/>
          </a:xfrm>
          <a:blipFill>
            <a:blip r:embed="rId3"/>
            <a:stretch>
              <a:fillRect/>
            </a:stretch>
          </a:blipFill>
        </p:grpSpPr>
        <p:sp>
          <p:nvSpPr>
            <p:cNvPr id="7" name="Rectangle 6">
              <a:extLst>
                <a:ext uri="{FF2B5EF4-FFF2-40B4-BE49-F238E27FC236}">
                  <a16:creationId xmlns:a16="http://schemas.microsoft.com/office/drawing/2014/main" id="{05642F53-F448-42B9-B4DD-647B059923C0}"/>
                </a:ext>
              </a:extLst>
            </p:cNvPr>
            <p:cNvSpPr/>
            <p:nvPr/>
          </p:nvSpPr>
          <p:spPr>
            <a:xfrm rot="19096697">
              <a:off x="8519932" y="5994760"/>
              <a:ext cx="6019800" cy="723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1C6AC31-B9F0-497F-8E7E-CDD710731FBC}"/>
                </a:ext>
              </a:extLst>
            </p:cNvPr>
            <p:cNvSpPr/>
            <p:nvPr/>
          </p:nvSpPr>
          <p:spPr>
            <a:xfrm rot="19096697">
              <a:off x="7872232" y="5340333"/>
              <a:ext cx="6019800" cy="723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E58F70EB-ECCF-4F25-98E9-A7234E5E48D7}"/>
              </a:ext>
            </a:extLst>
          </p:cNvPr>
          <p:cNvSpPr txBox="1"/>
          <p:nvPr/>
        </p:nvSpPr>
        <p:spPr>
          <a:xfrm>
            <a:off x="3552540" y="367939"/>
            <a:ext cx="7283450" cy="6001643"/>
          </a:xfrm>
          <a:prstGeom prst="rect">
            <a:avLst/>
          </a:prstGeom>
          <a:noFill/>
        </p:spPr>
        <p:txBody>
          <a:bodyPr wrap="square">
            <a:spAutoFit/>
          </a:bodyPr>
          <a:lstStyle/>
          <a:p>
            <a:r>
              <a:rPr lang="en-US" sz="3200" b="0" i="0" u="none" strike="noStrike" baseline="0" dirty="0">
                <a:solidFill>
                  <a:srgbClr val="000000"/>
                </a:solidFill>
                <a:latin typeface="Swis721 Cn BT" panose="020B0506020202030204" pitchFamily="34" charset="0"/>
              </a:rPr>
              <a:t>The functions of soil moisture in plant growth are very important. Particularly in irrigated regions the soil moisture condition is of special interest and importance, because the depth of water to apply in irrigation and the interval between irrigations are both influenced by present moisture condition and use rate of applied water. Soil suction measurement with tensiometer at various time intervals is an indirect mean of measuring soil moisture </a:t>
            </a:r>
          </a:p>
          <a:p>
            <a:r>
              <a:rPr lang="en-US" sz="3200" b="0" i="0" u="none" strike="noStrike" baseline="0" dirty="0">
                <a:solidFill>
                  <a:srgbClr val="000000"/>
                </a:solidFill>
                <a:latin typeface="Swis721 Cn BT" panose="020B0506020202030204" pitchFamily="34" charset="0"/>
              </a:rPr>
              <a:t>in the soil. </a:t>
            </a:r>
            <a:endParaRPr lang="en-US" sz="3200" dirty="0">
              <a:latin typeface="Swis721 Cn BT" panose="020B0506020202030204" pitchFamily="34" charset="0"/>
            </a:endParaRPr>
          </a:p>
        </p:txBody>
      </p:sp>
    </p:spTree>
    <p:extLst>
      <p:ext uri="{BB962C8B-B14F-4D97-AF65-F5344CB8AC3E}">
        <p14:creationId xmlns:p14="http://schemas.microsoft.com/office/powerpoint/2010/main" val="1244151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30D36A-27AD-4227-8F35-4CAC5985E9D3}"/>
              </a:ext>
            </a:extLst>
          </p:cNvPr>
          <p:cNvSpPr/>
          <p:nvPr/>
        </p:nvSpPr>
        <p:spPr>
          <a:xfrm>
            <a:off x="0" y="0"/>
            <a:ext cx="330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CA32BD6F-9A74-4DC5-9589-E4E757A2AB7B}"/>
              </a:ext>
            </a:extLst>
          </p:cNvPr>
          <p:cNvSpPr/>
          <p:nvPr/>
        </p:nvSpPr>
        <p:spPr>
          <a:xfrm>
            <a:off x="-546100" y="-1892300"/>
            <a:ext cx="3848100" cy="37846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D34E480-E587-4899-BFD5-301EC8F8ED6C}"/>
              </a:ext>
            </a:extLst>
          </p:cNvPr>
          <p:cNvSpPr txBox="1"/>
          <p:nvPr/>
        </p:nvSpPr>
        <p:spPr>
          <a:xfrm>
            <a:off x="481948" y="367939"/>
            <a:ext cx="1792004" cy="707886"/>
          </a:xfrm>
          <a:prstGeom prst="rect">
            <a:avLst/>
          </a:prstGeom>
          <a:noFill/>
        </p:spPr>
        <p:txBody>
          <a:bodyPr wrap="square" rtlCol="0">
            <a:spAutoFit/>
          </a:bodyPr>
          <a:lstStyle/>
          <a:p>
            <a:r>
              <a:rPr lang="en-US" sz="4000" b="1" i="0" u="none" strike="noStrike" baseline="0" dirty="0">
                <a:solidFill>
                  <a:srgbClr val="000000"/>
                </a:solidFill>
                <a:latin typeface="Times New Roman" panose="02020603050405020304" pitchFamily="18" charset="0"/>
              </a:rPr>
              <a:t>Theory </a:t>
            </a:r>
          </a:p>
        </p:txBody>
      </p:sp>
      <p:grpSp>
        <p:nvGrpSpPr>
          <p:cNvPr id="11" name="Group 10">
            <a:extLst>
              <a:ext uri="{FF2B5EF4-FFF2-40B4-BE49-F238E27FC236}">
                <a16:creationId xmlns:a16="http://schemas.microsoft.com/office/drawing/2014/main" id="{E7F572F8-6EDD-4006-AD38-B2A88D9145D9}"/>
              </a:ext>
            </a:extLst>
          </p:cNvPr>
          <p:cNvGrpSpPr/>
          <p:nvPr/>
        </p:nvGrpSpPr>
        <p:grpSpPr>
          <a:xfrm>
            <a:off x="7872232" y="5340333"/>
            <a:ext cx="6667500" cy="1378327"/>
            <a:chOff x="7872232" y="5340333"/>
            <a:chExt cx="6667500" cy="1378327"/>
          </a:xfrm>
          <a:blipFill>
            <a:blip r:embed="rId2"/>
            <a:stretch>
              <a:fillRect/>
            </a:stretch>
          </a:blipFill>
        </p:grpSpPr>
        <p:sp>
          <p:nvSpPr>
            <p:cNvPr id="7" name="Rectangle 6">
              <a:extLst>
                <a:ext uri="{FF2B5EF4-FFF2-40B4-BE49-F238E27FC236}">
                  <a16:creationId xmlns:a16="http://schemas.microsoft.com/office/drawing/2014/main" id="{05642F53-F448-42B9-B4DD-647B059923C0}"/>
                </a:ext>
              </a:extLst>
            </p:cNvPr>
            <p:cNvSpPr/>
            <p:nvPr/>
          </p:nvSpPr>
          <p:spPr>
            <a:xfrm rot="19096697">
              <a:off x="8519932" y="5994760"/>
              <a:ext cx="6019800" cy="723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1C6AC31-B9F0-497F-8E7E-CDD710731FBC}"/>
                </a:ext>
              </a:extLst>
            </p:cNvPr>
            <p:cNvSpPr/>
            <p:nvPr/>
          </p:nvSpPr>
          <p:spPr>
            <a:xfrm rot="19096697">
              <a:off x="7872232" y="5340333"/>
              <a:ext cx="6019800" cy="723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E58F70EB-ECCF-4F25-98E9-A7234E5E48D7}"/>
              </a:ext>
            </a:extLst>
          </p:cNvPr>
          <p:cNvSpPr txBox="1"/>
          <p:nvPr/>
        </p:nvSpPr>
        <p:spPr>
          <a:xfrm>
            <a:off x="3552540" y="367939"/>
            <a:ext cx="7283450" cy="5632311"/>
          </a:xfrm>
          <a:prstGeom prst="rect">
            <a:avLst/>
          </a:prstGeom>
          <a:noFill/>
        </p:spPr>
        <p:txBody>
          <a:bodyPr wrap="square">
            <a:spAutoFit/>
          </a:bodyPr>
          <a:lstStyle/>
          <a:p>
            <a:r>
              <a:rPr lang="en-US" sz="3600" b="0" i="0" u="none" strike="noStrike" baseline="0" dirty="0">
                <a:solidFill>
                  <a:srgbClr val="000000"/>
                </a:solidFill>
                <a:latin typeface="Times New Roman" panose="02020603050405020304" pitchFamily="18" charset="0"/>
              </a:rPr>
              <a:t>In unsaturated soils, water is held in the soil matrix under negative pressure due to attraction of the soil matrix for water. Instead of referring to this negative pressure the water is said to be subjected to a tension exerted by the soil matrix. The tension with which the water is held in unsaturated soil is termed as soil-moisture suction or soil-moisture tension.</a:t>
            </a:r>
            <a:endParaRPr lang="en-US" sz="3600" dirty="0">
              <a:latin typeface="Swis721 Cn BT" panose="020B0506020202030204" pitchFamily="34" charset="0"/>
            </a:endParaRPr>
          </a:p>
        </p:txBody>
      </p:sp>
      <p:sp>
        <p:nvSpPr>
          <p:cNvPr id="4" name="TextBox 3">
            <a:extLst>
              <a:ext uri="{FF2B5EF4-FFF2-40B4-BE49-F238E27FC236}">
                <a16:creationId xmlns:a16="http://schemas.microsoft.com/office/drawing/2014/main" id="{E1F5BEC2-C0A0-4ADF-9118-B5464676B9A4}"/>
              </a:ext>
            </a:extLst>
          </p:cNvPr>
          <p:cNvSpPr txBox="1"/>
          <p:nvPr/>
        </p:nvSpPr>
        <p:spPr>
          <a:xfrm>
            <a:off x="660074" y="3184094"/>
            <a:ext cx="1981852" cy="738664"/>
          </a:xfrm>
          <a:prstGeom prst="rect">
            <a:avLst/>
          </a:prstGeom>
          <a:noFill/>
        </p:spPr>
        <p:txBody>
          <a:bodyPr wrap="square" rtlCol="0">
            <a:spAutoFit/>
          </a:bodyPr>
          <a:lstStyle/>
          <a:p>
            <a:r>
              <a:rPr lang="en-US" sz="2400" b="1" i="1" u="none" strike="noStrike" baseline="0" dirty="0">
                <a:solidFill>
                  <a:srgbClr val="000000"/>
                </a:solidFill>
                <a:latin typeface="Times New Roman" panose="02020603050405020304" pitchFamily="18" charset="0"/>
              </a:rPr>
              <a:t>Soil Suction </a:t>
            </a:r>
            <a:endParaRPr lang="en-US" sz="2400" b="0" i="0" u="none" strike="noStrike" baseline="0" dirty="0">
              <a:solidFill>
                <a:srgbClr val="000000"/>
              </a:solidFill>
              <a:latin typeface="Times New Roman" panose="02020603050405020304" pitchFamily="18" charset="0"/>
            </a:endParaRPr>
          </a:p>
          <a:p>
            <a:endParaRPr lang="en-US" dirty="0"/>
          </a:p>
        </p:txBody>
      </p:sp>
    </p:spTree>
    <p:extLst>
      <p:ext uri="{BB962C8B-B14F-4D97-AF65-F5344CB8AC3E}">
        <p14:creationId xmlns:p14="http://schemas.microsoft.com/office/powerpoint/2010/main" val="4241298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C07A23A4-64B1-429C-B2C2-21ABA1F9E5DA}"/>
              </a:ext>
            </a:extLst>
          </p:cNvPr>
          <p:cNvSpPr/>
          <p:nvPr/>
        </p:nvSpPr>
        <p:spPr>
          <a:xfrm>
            <a:off x="18" y="2"/>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gradFill>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endParaRPr lang="en-US" sz="1801" dirty="0"/>
          </a:p>
        </p:txBody>
      </p:sp>
      <p:graphicFrame>
        <p:nvGraphicFramePr>
          <p:cNvPr id="3" name="Table 3">
            <a:extLst>
              <a:ext uri="{FF2B5EF4-FFF2-40B4-BE49-F238E27FC236}">
                <a16:creationId xmlns:a16="http://schemas.microsoft.com/office/drawing/2014/main" id="{B18CD62C-DD62-4709-9E14-5FFB30DD5B6B}"/>
              </a:ext>
            </a:extLst>
          </p:cNvPr>
          <p:cNvGraphicFramePr>
            <a:graphicFrameLocks noGrp="1"/>
          </p:cNvGraphicFramePr>
          <p:nvPr>
            <p:extLst>
              <p:ext uri="{D42A27DB-BD31-4B8C-83A1-F6EECF244321}">
                <p14:modId xmlns:p14="http://schemas.microsoft.com/office/powerpoint/2010/main" val="3343168398"/>
              </p:ext>
            </p:extLst>
          </p:nvPr>
        </p:nvGraphicFramePr>
        <p:xfrm>
          <a:off x="5367276" y="34791"/>
          <a:ext cx="6320730" cy="6788418"/>
        </p:xfrm>
        <a:graphic>
          <a:graphicData uri="http://schemas.openxmlformats.org/drawingml/2006/table">
            <a:tbl>
              <a:tblPr/>
              <a:tblGrid>
                <a:gridCol w="2197180">
                  <a:extLst>
                    <a:ext uri="{9D8B030D-6E8A-4147-A177-3AD203B41FA5}">
                      <a16:colId xmlns:a16="http://schemas.microsoft.com/office/drawing/2014/main" val="20000"/>
                    </a:ext>
                  </a:extLst>
                </a:gridCol>
                <a:gridCol w="4123550">
                  <a:extLst>
                    <a:ext uri="{9D8B030D-6E8A-4147-A177-3AD203B41FA5}">
                      <a16:colId xmlns:a16="http://schemas.microsoft.com/office/drawing/2014/main" val="20001"/>
                    </a:ext>
                  </a:extLst>
                </a:gridCol>
              </a:tblGrid>
              <a:tr h="1049404">
                <a:tc>
                  <a:txBody>
                    <a:bodyPr/>
                    <a:lstStyle/>
                    <a:p>
                      <a:pPr algn="l">
                        <a:lnSpc>
                          <a:spcPts val="3880"/>
                        </a:lnSpc>
                        <a:defRPr/>
                      </a:pPr>
                      <a:r>
                        <a:rPr lang="en-US" sz="1800" b="1" dirty="0">
                          <a:solidFill>
                            <a:srgbClr val="FFFFFF"/>
                          </a:solidFill>
                          <a:latin typeface="Montserrat Bold"/>
                          <a:ea typeface="Montserrat Bold"/>
                          <a:cs typeface="Montserrat Bold"/>
                          <a:sym typeface="Montserrat Bold"/>
                        </a:rPr>
                        <a:t>Course Title</a:t>
                      </a:r>
                      <a:endParaRPr lang="en-US" sz="700" dirty="0"/>
                    </a:p>
                  </a:txBody>
                  <a:tcPr marL="145396" marR="145396" marT="145396" marB="1453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16578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500" b="1" kern="1200" dirty="0">
                          <a:solidFill>
                            <a:schemeClr val="tx1"/>
                          </a:solidFill>
                          <a:effectLst/>
                          <a:latin typeface="+mn-lt"/>
                          <a:ea typeface="+mn-ea"/>
                          <a:cs typeface="+mn-cs"/>
                        </a:rPr>
                        <a:t>Irrigation and Flood Control Lab</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txBody>
                  <a:tcPr marL="145396" marR="145396" marT="145396" marB="1453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8924"/>
                    </a:solidFill>
                  </a:tcPr>
                </a:tc>
                <a:extLst>
                  <a:ext uri="{0D108BD9-81ED-4DB2-BD59-A6C34878D82A}">
                    <a16:rowId xmlns:a16="http://schemas.microsoft.com/office/drawing/2014/main" val="10000"/>
                  </a:ext>
                </a:extLst>
              </a:tr>
              <a:tr h="909196">
                <a:tc>
                  <a:txBody>
                    <a:bodyPr/>
                    <a:lstStyle/>
                    <a:p>
                      <a:pPr algn="l">
                        <a:lnSpc>
                          <a:spcPts val="3255"/>
                        </a:lnSpc>
                        <a:defRPr/>
                      </a:pPr>
                      <a:r>
                        <a:rPr lang="en-US" sz="1600" b="1">
                          <a:solidFill>
                            <a:srgbClr val="243B55"/>
                          </a:solidFill>
                          <a:latin typeface="Public Sans Bold"/>
                          <a:ea typeface="Public Sans Bold"/>
                          <a:cs typeface="Public Sans Bold"/>
                          <a:sym typeface="Public Sans Bold"/>
                        </a:rPr>
                        <a:t>Course Code </a:t>
                      </a:r>
                      <a:endParaRPr lang="en-US" sz="700"/>
                    </a:p>
                  </a:txBody>
                  <a:tcPr marL="145396" marR="145396" marT="145396" marB="1453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ts val="3255"/>
                        </a:lnSpc>
                        <a:defRPr/>
                      </a:pPr>
                      <a:r>
                        <a:rPr lang="en-US" sz="1800" b="1" kern="1200" dirty="0">
                          <a:solidFill>
                            <a:schemeClr val="tx1"/>
                          </a:solidFill>
                          <a:effectLst/>
                          <a:latin typeface="+mn-lt"/>
                          <a:ea typeface="+mn-ea"/>
                          <a:cs typeface="+mn-cs"/>
                        </a:rPr>
                        <a:t>CE 4202</a:t>
                      </a:r>
                      <a:endParaRPr lang="en-US" sz="700" dirty="0"/>
                    </a:p>
                  </a:txBody>
                  <a:tcPr marL="145396" marR="145396" marT="145396" marB="1453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09196">
                <a:tc>
                  <a:txBody>
                    <a:bodyPr/>
                    <a:lstStyle/>
                    <a:p>
                      <a:pPr algn="l">
                        <a:lnSpc>
                          <a:spcPts val="3255"/>
                        </a:lnSpc>
                        <a:defRPr/>
                      </a:pPr>
                      <a:r>
                        <a:rPr lang="en-US" sz="1600" b="1" dirty="0">
                          <a:solidFill>
                            <a:srgbClr val="243B55"/>
                          </a:solidFill>
                          <a:latin typeface="Public Sans Bold"/>
                          <a:ea typeface="Public Sans Bold"/>
                          <a:cs typeface="Public Sans Bold"/>
                          <a:sym typeface="Public Sans Bold"/>
                        </a:rPr>
                        <a:t>Credits</a:t>
                      </a:r>
                      <a:endParaRPr lang="en-US" sz="700" dirty="0"/>
                    </a:p>
                  </a:txBody>
                  <a:tcPr marL="145396" marR="145396" marT="145396" marB="1453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latinLnBrk="0" hangingPunct="1">
                        <a:lnSpc>
                          <a:spcPts val="3255"/>
                        </a:lnSpc>
                        <a:defRPr/>
                      </a:pPr>
                      <a:r>
                        <a:rPr lang="en-US" sz="1800" b="1" kern="1200" dirty="0">
                          <a:solidFill>
                            <a:schemeClr val="tx1"/>
                          </a:solidFill>
                          <a:effectLst/>
                          <a:latin typeface="+mn-lt"/>
                          <a:ea typeface="+mn-ea"/>
                          <a:cs typeface="+mn-cs"/>
                          <a:sym typeface="Public Sans Bold"/>
                        </a:rPr>
                        <a:t>01</a:t>
                      </a:r>
                      <a:endParaRPr lang="en-US" sz="1800" b="1" kern="1200" dirty="0">
                        <a:solidFill>
                          <a:schemeClr val="tx1"/>
                        </a:solidFill>
                        <a:effectLst/>
                        <a:latin typeface="+mn-lt"/>
                        <a:ea typeface="+mn-ea"/>
                        <a:cs typeface="+mn-cs"/>
                      </a:endParaRPr>
                    </a:p>
                  </a:txBody>
                  <a:tcPr marL="145396" marR="145396" marT="145396" marB="1453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909196">
                <a:tc>
                  <a:txBody>
                    <a:bodyPr/>
                    <a:lstStyle/>
                    <a:p>
                      <a:pPr algn="l">
                        <a:lnSpc>
                          <a:spcPts val="3255"/>
                        </a:lnSpc>
                        <a:defRPr/>
                      </a:pPr>
                      <a:r>
                        <a:rPr lang="en-US" sz="1600" b="1">
                          <a:solidFill>
                            <a:srgbClr val="243B55"/>
                          </a:solidFill>
                          <a:latin typeface="Public Sans Bold"/>
                          <a:ea typeface="Public Sans Bold"/>
                          <a:cs typeface="Public Sans Bold"/>
                          <a:sym typeface="Public Sans Bold"/>
                        </a:rPr>
                        <a:t>CIE Marks </a:t>
                      </a:r>
                      <a:endParaRPr lang="en-US" sz="700"/>
                    </a:p>
                  </a:txBody>
                  <a:tcPr marL="145396" marR="145396" marT="145396" marB="1453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latinLnBrk="0" hangingPunct="1">
                        <a:lnSpc>
                          <a:spcPts val="3255"/>
                        </a:lnSpc>
                        <a:defRPr/>
                      </a:pPr>
                      <a:r>
                        <a:rPr lang="en-US" sz="1800" b="1" kern="1200" dirty="0">
                          <a:solidFill>
                            <a:schemeClr val="tx1"/>
                          </a:solidFill>
                          <a:effectLst/>
                          <a:latin typeface="+mn-lt"/>
                          <a:ea typeface="+mn-ea"/>
                          <a:cs typeface="+mn-cs"/>
                          <a:sym typeface="Public Sans Bold"/>
                        </a:rPr>
                        <a:t>30</a:t>
                      </a:r>
                      <a:endParaRPr lang="en-US" sz="1800" b="1" kern="1200" dirty="0">
                        <a:solidFill>
                          <a:schemeClr val="tx1"/>
                        </a:solidFill>
                        <a:effectLst/>
                        <a:latin typeface="+mn-lt"/>
                        <a:ea typeface="+mn-ea"/>
                        <a:cs typeface="+mn-cs"/>
                      </a:endParaRPr>
                    </a:p>
                  </a:txBody>
                  <a:tcPr marL="145396" marR="145396" marT="145396" marB="1453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909196">
                <a:tc>
                  <a:txBody>
                    <a:bodyPr/>
                    <a:lstStyle/>
                    <a:p>
                      <a:pPr algn="l">
                        <a:lnSpc>
                          <a:spcPts val="3255"/>
                        </a:lnSpc>
                        <a:defRPr/>
                      </a:pPr>
                      <a:r>
                        <a:rPr lang="en-US" sz="1600" b="1">
                          <a:solidFill>
                            <a:srgbClr val="243B55"/>
                          </a:solidFill>
                          <a:latin typeface="Public Sans Bold"/>
                          <a:ea typeface="Public Sans Bold"/>
                          <a:cs typeface="Public Sans Bold"/>
                          <a:sym typeface="Public Sans Bold"/>
                        </a:rPr>
                        <a:t>SEE Marks</a:t>
                      </a:r>
                      <a:endParaRPr lang="en-US" sz="700"/>
                    </a:p>
                  </a:txBody>
                  <a:tcPr marL="145396" marR="145396" marT="145396" marB="1453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latinLnBrk="0" hangingPunct="1">
                        <a:lnSpc>
                          <a:spcPts val="3255"/>
                        </a:lnSpc>
                        <a:defRPr/>
                      </a:pPr>
                      <a:r>
                        <a:rPr lang="en-US" sz="1800" b="1" kern="1200" dirty="0">
                          <a:solidFill>
                            <a:schemeClr val="tx1"/>
                          </a:solidFill>
                          <a:effectLst/>
                          <a:latin typeface="+mn-lt"/>
                          <a:ea typeface="+mn-ea"/>
                          <a:cs typeface="+mn-cs"/>
                          <a:sym typeface="Public Sans Bold"/>
                        </a:rPr>
                        <a:t>20</a:t>
                      </a:r>
                      <a:endParaRPr lang="en-US" sz="1800" b="1" kern="1200" dirty="0">
                        <a:solidFill>
                          <a:schemeClr val="tx1"/>
                        </a:solidFill>
                        <a:effectLst/>
                        <a:latin typeface="+mn-lt"/>
                        <a:ea typeface="+mn-ea"/>
                        <a:cs typeface="+mn-cs"/>
                      </a:endParaRPr>
                    </a:p>
                  </a:txBody>
                  <a:tcPr marL="145396" marR="145396" marT="145396" marB="1453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189646">
                <a:tc>
                  <a:txBody>
                    <a:bodyPr/>
                    <a:lstStyle/>
                    <a:p>
                      <a:pPr algn="l">
                        <a:lnSpc>
                          <a:spcPts val="3255"/>
                        </a:lnSpc>
                        <a:defRPr/>
                      </a:pPr>
                      <a:r>
                        <a:rPr lang="en-US" sz="1600" b="1">
                          <a:solidFill>
                            <a:srgbClr val="243B55"/>
                          </a:solidFill>
                          <a:latin typeface="Public Sans Bold"/>
                          <a:ea typeface="Public Sans Bold"/>
                          <a:cs typeface="Public Sans Bold"/>
                          <a:sym typeface="Public Sans Bold"/>
                        </a:rPr>
                        <a:t>Exam Hours </a:t>
                      </a:r>
                      <a:endParaRPr lang="en-US" sz="700"/>
                    </a:p>
                  </a:txBody>
                  <a:tcPr marL="145396" marR="145396" marT="145396" marB="1453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latinLnBrk="0" hangingPunct="1">
                        <a:lnSpc>
                          <a:spcPts val="3255"/>
                        </a:lnSpc>
                        <a:defRPr/>
                      </a:pPr>
                      <a:r>
                        <a:rPr lang="en-US" sz="1800" b="1" kern="1200" dirty="0">
                          <a:solidFill>
                            <a:schemeClr val="tx1"/>
                          </a:solidFill>
                          <a:effectLst/>
                          <a:latin typeface="+mn-lt"/>
                          <a:ea typeface="+mn-ea"/>
                          <a:cs typeface="+mn-cs"/>
                          <a:sym typeface="Public Sans Bold"/>
                        </a:rPr>
                        <a:t>2 hours (Semester Final Exam)</a:t>
                      </a:r>
                    </a:p>
                  </a:txBody>
                  <a:tcPr marL="145396" marR="145396" marT="145396" marB="1453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909196">
                <a:tc>
                  <a:txBody>
                    <a:bodyPr/>
                    <a:lstStyle/>
                    <a:p>
                      <a:pPr algn="l">
                        <a:lnSpc>
                          <a:spcPts val="3255"/>
                        </a:lnSpc>
                        <a:defRPr/>
                      </a:pPr>
                      <a:r>
                        <a:rPr lang="en-US" sz="1600" b="1">
                          <a:solidFill>
                            <a:srgbClr val="243B55"/>
                          </a:solidFill>
                          <a:latin typeface="Public Sans Bold"/>
                          <a:ea typeface="Public Sans Bold"/>
                          <a:cs typeface="Public Sans Bold"/>
                          <a:sym typeface="Public Sans Bold"/>
                        </a:rPr>
                        <a:t>Level</a:t>
                      </a:r>
                      <a:endParaRPr lang="en-US" sz="700"/>
                    </a:p>
                  </a:txBody>
                  <a:tcPr marL="145396" marR="145396" marT="145396" marB="1453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latinLnBrk="0" hangingPunct="1">
                        <a:lnSpc>
                          <a:spcPts val="3255"/>
                        </a:lnSpc>
                        <a:defRPr/>
                      </a:pPr>
                      <a:r>
                        <a:rPr lang="en-US" sz="1800" b="1" kern="1200" dirty="0">
                          <a:solidFill>
                            <a:schemeClr val="tx1"/>
                          </a:solidFill>
                          <a:effectLst/>
                          <a:latin typeface="+mn-lt"/>
                          <a:ea typeface="+mn-ea"/>
                          <a:cs typeface="+mn-cs"/>
                          <a:sym typeface="Public Sans Bold"/>
                        </a:rPr>
                        <a:t>7th  Semester</a:t>
                      </a:r>
                      <a:endParaRPr lang="en-US" sz="1800" b="1" kern="1200" dirty="0">
                        <a:solidFill>
                          <a:schemeClr val="tx1"/>
                        </a:solidFill>
                        <a:effectLst/>
                        <a:latin typeface="+mn-lt"/>
                        <a:ea typeface="+mn-ea"/>
                        <a:cs typeface="+mn-cs"/>
                      </a:endParaRPr>
                    </a:p>
                  </a:txBody>
                  <a:tcPr marL="145396" marR="145396" marT="145396" marB="145396"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grpSp>
        <p:nvGrpSpPr>
          <p:cNvPr id="4" name="Group 4">
            <a:extLst>
              <a:ext uri="{FF2B5EF4-FFF2-40B4-BE49-F238E27FC236}">
                <a16:creationId xmlns:a16="http://schemas.microsoft.com/office/drawing/2014/main" id="{309B9BA4-B4BB-460D-B385-7F041FD1472D}"/>
              </a:ext>
            </a:extLst>
          </p:cNvPr>
          <p:cNvGrpSpPr/>
          <p:nvPr/>
        </p:nvGrpSpPr>
        <p:grpSpPr>
          <a:xfrm>
            <a:off x="0" y="2"/>
            <a:ext cx="4762500" cy="6858000"/>
            <a:chOff x="0" y="0"/>
            <a:chExt cx="1680575" cy="2709333"/>
          </a:xfrm>
          <a:solidFill>
            <a:schemeClr val="accent1">
              <a:lumMod val="60000"/>
              <a:lumOff val="40000"/>
            </a:schemeClr>
          </a:solidFill>
        </p:grpSpPr>
        <p:sp>
          <p:nvSpPr>
            <p:cNvPr id="5" name="Freeform 5">
              <a:extLst>
                <a:ext uri="{FF2B5EF4-FFF2-40B4-BE49-F238E27FC236}">
                  <a16:creationId xmlns:a16="http://schemas.microsoft.com/office/drawing/2014/main" id="{F5E6684D-CB85-4702-9963-3055EEABCB7D}"/>
                </a:ext>
              </a:extLst>
            </p:cNvPr>
            <p:cNvSpPr/>
            <p:nvPr/>
          </p:nvSpPr>
          <p:spPr>
            <a:xfrm>
              <a:off x="0" y="0"/>
              <a:ext cx="1680575" cy="2709333"/>
            </a:xfrm>
            <a:custGeom>
              <a:avLst/>
              <a:gdLst/>
              <a:ahLst/>
              <a:cxnLst/>
              <a:rect l="l" t="t" r="r" b="b"/>
              <a:pathLst>
                <a:path w="1680575" h="2709333">
                  <a:moveTo>
                    <a:pt x="0" y="0"/>
                  </a:moveTo>
                  <a:lnTo>
                    <a:pt x="1680575" y="0"/>
                  </a:lnTo>
                  <a:lnTo>
                    <a:pt x="1680575" y="2709333"/>
                  </a:lnTo>
                  <a:lnTo>
                    <a:pt x="0" y="2709333"/>
                  </a:lnTo>
                  <a:close/>
                </a:path>
              </a:pathLst>
            </a:custGeom>
            <a:grpFill/>
          </p:spPr>
        </p:sp>
        <p:sp>
          <p:nvSpPr>
            <p:cNvPr id="6" name="TextBox 6">
              <a:extLst>
                <a:ext uri="{FF2B5EF4-FFF2-40B4-BE49-F238E27FC236}">
                  <a16:creationId xmlns:a16="http://schemas.microsoft.com/office/drawing/2014/main" id="{19D12D80-1EE7-426F-9F7E-D12C1BB0718D}"/>
                </a:ext>
              </a:extLst>
            </p:cNvPr>
            <p:cNvSpPr txBox="1"/>
            <p:nvPr/>
          </p:nvSpPr>
          <p:spPr>
            <a:xfrm>
              <a:off x="0" y="-47625"/>
              <a:ext cx="1680575" cy="2756958"/>
            </a:xfrm>
            <a:prstGeom prst="rect">
              <a:avLst/>
            </a:prstGeom>
            <a:grpFill/>
          </p:spPr>
          <p:txBody>
            <a:bodyPr lIns="33867" tIns="33867" rIns="33867" bIns="33867" rtlCol="0" anchor="ctr"/>
            <a:lstStyle/>
            <a:p>
              <a:pPr algn="ctr">
                <a:lnSpc>
                  <a:spcPts val="1772"/>
                </a:lnSpc>
              </a:pPr>
              <a:endParaRPr sz="1200" dirty="0">
                <a:solidFill>
                  <a:srgbClr val="000000"/>
                </a:solidFill>
              </a:endParaRPr>
            </a:p>
          </p:txBody>
        </p:sp>
      </p:grpSp>
      <p:sp>
        <p:nvSpPr>
          <p:cNvPr id="7" name="TextBox 7">
            <a:extLst>
              <a:ext uri="{FF2B5EF4-FFF2-40B4-BE49-F238E27FC236}">
                <a16:creationId xmlns:a16="http://schemas.microsoft.com/office/drawing/2014/main" id="{FA250043-6DE2-4BE2-98F0-FAF5165CBC73}"/>
              </a:ext>
            </a:extLst>
          </p:cNvPr>
          <p:cNvSpPr txBox="1"/>
          <p:nvPr/>
        </p:nvSpPr>
        <p:spPr>
          <a:xfrm>
            <a:off x="77932" y="2578491"/>
            <a:ext cx="4394482" cy="1248868"/>
          </a:xfrm>
          <a:prstGeom prst="rect">
            <a:avLst/>
          </a:prstGeom>
          <a:noFill/>
        </p:spPr>
        <p:txBody>
          <a:bodyPr wrap="square" lIns="0" tIns="0" rIns="0" bIns="0" rtlCol="0" anchor="t">
            <a:spAutoFit/>
          </a:bodyPr>
          <a:lstStyle/>
          <a:p>
            <a:pPr algn="ctr">
              <a:lnSpc>
                <a:spcPts val="5001"/>
              </a:lnSpc>
              <a:spcBef>
                <a:spcPct val="0"/>
              </a:spcBef>
            </a:pPr>
            <a:r>
              <a:rPr lang="en-US" sz="4000" b="1" dirty="0">
                <a:solidFill>
                  <a:srgbClr val="FFFFFF"/>
                </a:solidFill>
                <a:effectLst>
                  <a:glow rad="215900">
                    <a:schemeClr val="accent1">
                      <a:alpha val="40000"/>
                    </a:schemeClr>
                  </a:glow>
                  <a:outerShdw blurRad="50800" dist="50800" dir="5400000" sx="1000" sy="1000" algn="ctr" rotWithShape="0">
                    <a:srgbClr val="000000">
                      <a:alpha val="43137"/>
                    </a:srgbClr>
                  </a:outerShdw>
                </a:effectLst>
                <a:latin typeface="Montserrat Bold"/>
                <a:ea typeface="Montserrat Bold"/>
                <a:cs typeface="Montserrat Bold"/>
                <a:sym typeface="Montserrat Bold"/>
              </a:rPr>
              <a:t>BASIC COURSE INFORMATION</a:t>
            </a:r>
          </a:p>
        </p:txBody>
      </p:sp>
      <p:sp>
        <p:nvSpPr>
          <p:cNvPr id="12" name="Slide Number Placeholder 11">
            <a:extLst>
              <a:ext uri="{FF2B5EF4-FFF2-40B4-BE49-F238E27FC236}">
                <a16:creationId xmlns:a16="http://schemas.microsoft.com/office/drawing/2014/main" id="{36B05BE3-D67E-4790-97F5-FEDAD4D611B5}"/>
              </a:ext>
            </a:extLst>
          </p:cNvPr>
          <p:cNvSpPr>
            <a:spLocks noGrp="1"/>
          </p:cNvSpPr>
          <p:nvPr>
            <p:ph type="sldNum" sz="quarter" idx="12"/>
          </p:nvPr>
        </p:nvSpPr>
        <p:spPr>
          <a:xfrm>
            <a:off x="4472412" y="4145209"/>
            <a:ext cx="2743200" cy="365125"/>
          </a:xfrm>
        </p:spPr>
        <p:txBody>
          <a:bodyPr>
            <a:normAutofit/>
          </a:bodyPr>
          <a:lstStyle/>
          <a:p>
            <a:fld id="{34216374-E7D6-4C74-ADA3-2C9987A1DEB2}" type="slidenum">
              <a:rPr lang="en-US" smtClean="0"/>
              <a:pPr/>
              <a:t>2</a:t>
            </a:fld>
            <a:endParaRPr lang="en-US" dirty="0"/>
          </a:p>
        </p:txBody>
      </p:sp>
      <p:pic>
        <p:nvPicPr>
          <p:cNvPr id="15" name="Picture 14">
            <a:extLst>
              <a:ext uri="{FF2B5EF4-FFF2-40B4-BE49-F238E27FC236}">
                <a16:creationId xmlns:a16="http://schemas.microsoft.com/office/drawing/2014/main" id="{643B0AFB-EC01-45BE-B8B2-3A2918B939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4762500" cy="911346"/>
          </a:xfrm>
          <a:prstGeom prst="rect">
            <a:avLst/>
          </a:prstGeom>
        </p:spPr>
      </p:pic>
    </p:spTree>
    <p:extLst>
      <p:ext uri="{BB962C8B-B14F-4D97-AF65-F5344CB8AC3E}">
        <p14:creationId xmlns:p14="http://schemas.microsoft.com/office/powerpoint/2010/main" val="1152048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30D36A-27AD-4227-8F35-4CAC5985E9D3}"/>
              </a:ext>
            </a:extLst>
          </p:cNvPr>
          <p:cNvSpPr/>
          <p:nvPr/>
        </p:nvSpPr>
        <p:spPr>
          <a:xfrm>
            <a:off x="0" y="0"/>
            <a:ext cx="330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CA32BD6F-9A74-4DC5-9589-E4E757A2AB7B}"/>
              </a:ext>
            </a:extLst>
          </p:cNvPr>
          <p:cNvSpPr/>
          <p:nvPr/>
        </p:nvSpPr>
        <p:spPr>
          <a:xfrm>
            <a:off x="-546100" y="-1892300"/>
            <a:ext cx="3848100" cy="37846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D34E480-E587-4899-BFD5-301EC8F8ED6C}"/>
              </a:ext>
            </a:extLst>
          </p:cNvPr>
          <p:cNvSpPr txBox="1"/>
          <p:nvPr/>
        </p:nvSpPr>
        <p:spPr>
          <a:xfrm>
            <a:off x="481948" y="367939"/>
            <a:ext cx="1792004" cy="707886"/>
          </a:xfrm>
          <a:prstGeom prst="rect">
            <a:avLst/>
          </a:prstGeom>
          <a:noFill/>
        </p:spPr>
        <p:txBody>
          <a:bodyPr wrap="square" rtlCol="0">
            <a:spAutoFit/>
          </a:bodyPr>
          <a:lstStyle/>
          <a:p>
            <a:r>
              <a:rPr lang="en-US" sz="4000" b="1" i="0" u="none" strike="noStrike" baseline="0" dirty="0">
                <a:solidFill>
                  <a:srgbClr val="000000"/>
                </a:solidFill>
                <a:latin typeface="Times New Roman" panose="02020603050405020304" pitchFamily="18" charset="0"/>
              </a:rPr>
              <a:t>Theory </a:t>
            </a:r>
          </a:p>
        </p:txBody>
      </p:sp>
      <p:grpSp>
        <p:nvGrpSpPr>
          <p:cNvPr id="11" name="Group 10">
            <a:extLst>
              <a:ext uri="{FF2B5EF4-FFF2-40B4-BE49-F238E27FC236}">
                <a16:creationId xmlns:a16="http://schemas.microsoft.com/office/drawing/2014/main" id="{E7F572F8-6EDD-4006-AD38-B2A88D9145D9}"/>
              </a:ext>
            </a:extLst>
          </p:cNvPr>
          <p:cNvGrpSpPr/>
          <p:nvPr/>
        </p:nvGrpSpPr>
        <p:grpSpPr>
          <a:xfrm>
            <a:off x="7872232" y="5340333"/>
            <a:ext cx="6667500" cy="1378327"/>
            <a:chOff x="7872232" y="5340333"/>
            <a:chExt cx="6667500" cy="1378327"/>
          </a:xfrm>
          <a:blipFill>
            <a:blip r:embed="rId2"/>
            <a:stretch>
              <a:fillRect/>
            </a:stretch>
          </a:blipFill>
        </p:grpSpPr>
        <p:sp>
          <p:nvSpPr>
            <p:cNvPr id="7" name="Rectangle 6">
              <a:extLst>
                <a:ext uri="{FF2B5EF4-FFF2-40B4-BE49-F238E27FC236}">
                  <a16:creationId xmlns:a16="http://schemas.microsoft.com/office/drawing/2014/main" id="{05642F53-F448-42B9-B4DD-647B059923C0}"/>
                </a:ext>
              </a:extLst>
            </p:cNvPr>
            <p:cNvSpPr/>
            <p:nvPr/>
          </p:nvSpPr>
          <p:spPr>
            <a:xfrm rot="19096697">
              <a:off x="8519932" y="5994760"/>
              <a:ext cx="6019800" cy="723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1C6AC31-B9F0-497F-8E7E-CDD710731FBC}"/>
                </a:ext>
              </a:extLst>
            </p:cNvPr>
            <p:cNvSpPr/>
            <p:nvPr/>
          </p:nvSpPr>
          <p:spPr>
            <a:xfrm rot="19096697">
              <a:off x="7872232" y="5340333"/>
              <a:ext cx="6019800" cy="723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E58F70EB-ECCF-4F25-98E9-A7234E5E48D7}"/>
              </a:ext>
            </a:extLst>
          </p:cNvPr>
          <p:cNvSpPr txBox="1"/>
          <p:nvPr/>
        </p:nvSpPr>
        <p:spPr>
          <a:xfrm>
            <a:off x="3289628" y="186964"/>
            <a:ext cx="8890000" cy="6247864"/>
          </a:xfrm>
          <a:prstGeom prst="rect">
            <a:avLst/>
          </a:prstGeom>
          <a:noFill/>
        </p:spPr>
        <p:txBody>
          <a:bodyPr wrap="square">
            <a:spAutoFit/>
          </a:bodyPr>
          <a:lstStyle/>
          <a:p>
            <a:r>
              <a:rPr lang="en-US" sz="2000" b="0" i="0" u="none" strike="noStrike" baseline="0" dirty="0">
                <a:solidFill>
                  <a:srgbClr val="000000"/>
                </a:solidFill>
                <a:latin typeface="Swis721 BT" panose="020B0504020202020204" pitchFamily="34" charset="0"/>
              </a:rPr>
              <a:t>The tensiometer is a mechanical device for measuring soil- water tension in the field. The essential parts of a tensiometer consist of the porous cup with a reservoir of water inside, the connecting tube, and the sensing element of a vacuum gauge or a mercury manometer. </a:t>
            </a:r>
          </a:p>
          <a:p>
            <a:r>
              <a:rPr lang="en-US" sz="2000" b="0" i="0" u="none" strike="noStrike" baseline="0" dirty="0">
                <a:solidFill>
                  <a:srgbClr val="000000"/>
                </a:solidFill>
                <a:latin typeface="Swis721 BT" panose="020B0504020202020204" pitchFamily="34" charset="0"/>
              </a:rPr>
              <a:t>The figure 1 below shows the essential parts of a tensiometer. A porous ceramic cup is positioned in the soil where information regarding soil water is desired. The cup, the connecting tube, and the sensing element of a vacuum indicator are all filled with water. Water in the soil near the cup is in hydraulic contact with bulk water inside the cup through pores in the cup wall. Flow, in or out through the cup wall, tends to bring the cup water into hydraulic equilibrium with the soil water. As water moves out of the cup because of the suction in the soil </a:t>
            </a:r>
            <a:r>
              <a:rPr lang="en-US" sz="2000" dirty="0">
                <a:solidFill>
                  <a:srgbClr val="000000"/>
                </a:solidFill>
                <a:latin typeface="Swis721 BT" panose="020B0504020202020204" pitchFamily="34" charset="0"/>
              </a:rPr>
              <a:t>water, the vacuum created in the cup is registered on the gauge. Conversely an increase of water will lower the tension, water will move into the cup, and the gauge will read less tension. Fluctuations of soil moisture are registered by the tensiometer, as long </a:t>
            </a:r>
          </a:p>
          <a:p>
            <a:r>
              <a:rPr lang="en-US" sz="2000" dirty="0">
                <a:solidFill>
                  <a:srgbClr val="000000"/>
                </a:solidFill>
                <a:latin typeface="Swis721 BT" panose="020B0504020202020204" pitchFamily="34" charset="0"/>
              </a:rPr>
              <a:t>as tension does not exceed 0.8 atm. As soil water is depleted by </a:t>
            </a:r>
          </a:p>
          <a:p>
            <a:r>
              <a:rPr lang="en-US" sz="2000" dirty="0">
                <a:solidFill>
                  <a:srgbClr val="000000"/>
                </a:solidFill>
                <a:latin typeface="Swis721 BT" panose="020B0504020202020204" pitchFamily="34" charset="0"/>
              </a:rPr>
              <a:t>root extraction, or replenished by rainfall or irrigation, </a:t>
            </a:r>
          </a:p>
          <a:p>
            <a:r>
              <a:rPr lang="en-US" sz="2000" dirty="0">
                <a:solidFill>
                  <a:srgbClr val="000000"/>
                </a:solidFill>
                <a:latin typeface="Swis721 BT" panose="020B0504020202020204" pitchFamily="34" charset="0"/>
              </a:rPr>
              <a:t>corresponding changes in readings on the tensiometer </a:t>
            </a:r>
          </a:p>
          <a:p>
            <a:r>
              <a:rPr lang="en-US" sz="2000" dirty="0">
                <a:solidFill>
                  <a:srgbClr val="000000"/>
                </a:solidFill>
                <a:latin typeface="Swis721 BT" panose="020B0504020202020204" pitchFamily="34" charset="0"/>
              </a:rPr>
              <a:t>gauges occur. </a:t>
            </a:r>
          </a:p>
          <a:p>
            <a:endParaRPr lang="en-US" sz="2000" dirty="0">
              <a:latin typeface="Swis721 BT" panose="020B0504020202020204" pitchFamily="34" charset="0"/>
            </a:endParaRPr>
          </a:p>
        </p:txBody>
      </p:sp>
      <p:sp>
        <p:nvSpPr>
          <p:cNvPr id="4" name="TextBox 3">
            <a:extLst>
              <a:ext uri="{FF2B5EF4-FFF2-40B4-BE49-F238E27FC236}">
                <a16:creationId xmlns:a16="http://schemas.microsoft.com/office/drawing/2014/main" id="{E1F5BEC2-C0A0-4ADF-9118-B5464676B9A4}"/>
              </a:ext>
            </a:extLst>
          </p:cNvPr>
          <p:cNvSpPr txBox="1"/>
          <p:nvPr/>
        </p:nvSpPr>
        <p:spPr>
          <a:xfrm>
            <a:off x="660074" y="3429000"/>
            <a:ext cx="1981852" cy="461665"/>
          </a:xfrm>
          <a:prstGeom prst="rect">
            <a:avLst/>
          </a:prstGeom>
          <a:noFill/>
        </p:spPr>
        <p:txBody>
          <a:bodyPr wrap="square" rtlCol="0">
            <a:spAutoFit/>
          </a:bodyPr>
          <a:lstStyle/>
          <a:p>
            <a:r>
              <a:rPr lang="en-US" sz="2400" b="1" i="1" u="none" strike="noStrike" baseline="0" dirty="0">
                <a:solidFill>
                  <a:srgbClr val="000000"/>
                </a:solidFill>
                <a:latin typeface="Times New Roman" panose="02020603050405020304" pitchFamily="18" charset="0"/>
              </a:rPr>
              <a:t>Tensiometer </a:t>
            </a:r>
            <a:endParaRPr lang="en-US" sz="2400" b="0" i="0" u="none" strike="noStrike"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219506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30D36A-27AD-4227-8F35-4CAC5985E9D3}"/>
              </a:ext>
            </a:extLst>
          </p:cNvPr>
          <p:cNvSpPr/>
          <p:nvPr/>
        </p:nvSpPr>
        <p:spPr>
          <a:xfrm>
            <a:off x="0" y="0"/>
            <a:ext cx="330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CA32BD6F-9A74-4DC5-9589-E4E757A2AB7B}"/>
              </a:ext>
            </a:extLst>
          </p:cNvPr>
          <p:cNvSpPr/>
          <p:nvPr/>
        </p:nvSpPr>
        <p:spPr>
          <a:xfrm>
            <a:off x="-546100" y="-1892300"/>
            <a:ext cx="3848100" cy="37846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D34E480-E587-4899-BFD5-301EC8F8ED6C}"/>
              </a:ext>
            </a:extLst>
          </p:cNvPr>
          <p:cNvSpPr txBox="1"/>
          <p:nvPr/>
        </p:nvSpPr>
        <p:spPr>
          <a:xfrm>
            <a:off x="-140026" y="118728"/>
            <a:ext cx="3582052" cy="1323439"/>
          </a:xfrm>
          <a:prstGeom prst="rect">
            <a:avLst/>
          </a:prstGeom>
          <a:noFill/>
        </p:spPr>
        <p:txBody>
          <a:bodyPr wrap="square" rtlCol="0">
            <a:spAutoFit/>
          </a:bodyPr>
          <a:lstStyle/>
          <a:p>
            <a:pPr algn="ctr"/>
            <a:r>
              <a:rPr lang="en-US" sz="4000" b="1" i="0" u="none" strike="noStrike" baseline="0" dirty="0">
                <a:solidFill>
                  <a:srgbClr val="000000"/>
                </a:solidFill>
                <a:latin typeface="Times New Roman" panose="02020603050405020304" pitchFamily="18" charset="0"/>
              </a:rPr>
              <a:t>Scope of the test </a:t>
            </a:r>
          </a:p>
        </p:txBody>
      </p:sp>
      <p:grpSp>
        <p:nvGrpSpPr>
          <p:cNvPr id="11" name="Group 10">
            <a:extLst>
              <a:ext uri="{FF2B5EF4-FFF2-40B4-BE49-F238E27FC236}">
                <a16:creationId xmlns:a16="http://schemas.microsoft.com/office/drawing/2014/main" id="{E7F572F8-6EDD-4006-AD38-B2A88D9145D9}"/>
              </a:ext>
            </a:extLst>
          </p:cNvPr>
          <p:cNvGrpSpPr/>
          <p:nvPr/>
        </p:nvGrpSpPr>
        <p:grpSpPr>
          <a:xfrm>
            <a:off x="7872232" y="5340333"/>
            <a:ext cx="6667500" cy="1378327"/>
            <a:chOff x="7872232" y="5340333"/>
            <a:chExt cx="6667500" cy="1378327"/>
          </a:xfrm>
          <a:blipFill>
            <a:blip r:embed="rId2"/>
            <a:stretch>
              <a:fillRect/>
            </a:stretch>
          </a:blipFill>
        </p:grpSpPr>
        <p:sp>
          <p:nvSpPr>
            <p:cNvPr id="7" name="Rectangle 6">
              <a:extLst>
                <a:ext uri="{FF2B5EF4-FFF2-40B4-BE49-F238E27FC236}">
                  <a16:creationId xmlns:a16="http://schemas.microsoft.com/office/drawing/2014/main" id="{05642F53-F448-42B9-B4DD-647B059923C0}"/>
                </a:ext>
              </a:extLst>
            </p:cNvPr>
            <p:cNvSpPr/>
            <p:nvPr/>
          </p:nvSpPr>
          <p:spPr>
            <a:xfrm rot="19096697">
              <a:off x="8519932" y="5994760"/>
              <a:ext cx="6019800" cy="723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1C6AC31-B9F0-497F-8E7E-CDD710731FBC}"/>
                </a:ext>
              </a:extLst>
            </p:cNvPr>
            <p:cNvSpPr/>
            <p:nvPr/>
          </p:nvSpPr>
          <p:spPr>
            <a:xfrm rot="19096697">
              <a:off x="7872232" y="5340333"/>
              <a:ext cx="6019800" cy="723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E58F70EB-ECCF-4F25-98E9-A7234E5E48D7}"/>
              </a:ext>
            </a:extLst>
          </p:cNvPr>
          <p:cNvSpPr txBox="1"/>
          <p:nvPr/>
        </p:nvSpPr>
        <p:spPr>
          <a:xfrm>
            <a:off x="3302000" y="306733"/>
            <a:ext cx="8890000" cy="5816977"/>
          </a:xfrm>
          <a:prstGeom prst="rect">
            <a:avLst/>
          </a:prstGeom>
          <a:noFill/>
        </p:spPr>
        <p:txBody>
          <a:bodyPr wrap="square">
            <a:spAutoFit/>
          </a:bodyPr>
          <a:lstStyle/>
          <a:p>
            <a:r>
              <a:rPr lang="en-US" sz="3200" b="0" i="0" u="none" strike="noStrike" baseline="0" dirty="0">
                <a:solidFill>
                  <a:srgbClr val="000000"/>
                </a:solidFill>
                <a:latin typeface="Swis721 LtCn BT" panose="020B0406020202030204" pitchFamily="34" charset="0"/>
              </a:rPr>
              <a:t>Tensiometer readings plotted as a function of time provide a useful record of soil water conditions in the neighborhood of the cup. They do not provide direct information on the amount of water held in the soil. Tension measurements are useful in deciding when to irrigate, but they do not indicate how much water should be applied. A special curve named soil moisture characteristic curve (Moisture Content Vs. soil suction curve), plotted from tensiometer readings is an indirect measure of soil moisture content. The </a:t>
            </a:r>
          </a:p>
          <a:p>
            <a:r>
              <a:rPr lang="en-US" sz="3200" b="0" i="0" u="none" strike="noStrike" baseline="0" dirty="0">
                <a:solidFill>
                  <a:srgbClr val="000000"/>
                </a:solidFill>
                <a:latin typeface="Swis721 LtCn BT" panose="020B0406020202030204" pitchFamily="34" charset="0"/>
              </a:rPr>
              <a:t>tensiometer readings are also very useful in </a:t>
            </a:r>
          </a:p>
          <a:p>
            <a:r>
              <a:rPr lang="en-US" sz="3200" b="0" i="0" u="none" strike="noStrike" baseline="0" dirty="0">
                <a:solidFill>
                  <a:srgbClr val="000000"/>
                </a:solidFill>
                <a:latin typeface="Swis721 LtCn BT" panose="020B0406020202030204" pitchFamily="34" charset="0"/>
              </a:rPr>
              <a:t>determining the use rate of applied water. </a:t>
            </a:r>
            <a:endParaRPr lang="en-US" sz="3200" dirty="0">
              <a:latin typeface="Swis721 LtCn BT" panose="020B0406020202030204" pitchFamily="34" charset="0"/>
            </a:endParaRPr>
          </a:p>
          <a:p>
            <a:endParaRPr lang="en-US" sz="2000" dirty="0">
              <a:latin typeface="Swis721 BT" panose="020B0504020202020204" pitchFamily="34" charset="0"/>
            </a:endParaRPr>
          </a:p>
        </p:txBody>
      </p:sp>
      <p:pic>
        <p:nvPicPr>
          <p:cNvPr id="9" name="Picture 8">
            <a:extLst>
              <a:ext uri="{FF2B5EF4-FFF2-40B4-BE49-F238E27FC236}">
                <a16:creationId xmlns:a16="http://schemas.microsoft.com/office/drawing/2014/main" id="{9EFADF61-565E-4800-92C5-27C4B69A5C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419350"/>
            <a:ext cx="2865897" cy="3784599"/>
          </a:xfrm>
          <a:prstGeom prst="rect">
            <a:avLst/>
          </a:prstGeom>
          <a:ln>
            <a:noFill/>
          </a:ln>
          <a:effectLst>
            <a:softEdge rad="112500"/>
          </a:effectLst>
        </p:spPr>
      </p:pic>
    </p:spTree>
    <p:extLst>
      <p:ext uri="{BB962C8B-B14F-4D97-AF65-F5344CB8AC3E}">
        <p14:creationId xmlns:p14="http://schemas.microsoft.com/office/powerpoint/2010/main" val="354180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30D36A-27AD-4227-8F35-4CAC5985E9D3}"/>
              </a:ext>
            </a:extLst>
          </p:cNvPr>
          <p:cNvSpPr/>
          <p:nvPr/>
        </p:nvSpPr>
        <p:spPr>
          <a:xfrm>
            <a:off x="0" y="0"/>
            <a:ext cx="330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CA32BD6F-9A74-4DC5-9589-E4E757A2AB7B}"/>
              </a:ext>
            </a:extLst>
          </p:cNvPr>
          <p:cNvSpPr/>
          <p:nvPr/>
        </p:nvSpPr>
        <p:spPr>
          <a:xfrm>
            <a:off x="-546100" y="-1853841"/>
            <a:ext cx="3848100" cy="37846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D34E480-E587-4899-BFD5-301EC8F8ED6C}"/>
              </a:ext>
            </a:extLst>
          </p:cNvPr>
          <p:cNvSpPr txBox="1"/>
          <p:nvPr/>
        </p:nvSpPr>
        <p:spPr>
          <a:xfrm>
            <a:off x="-253954" y="72570"/>
            <a:ext cx="3582052" cy="1323439"/>
          </a:xfrm>
          <a:prstGeom prst="rect">
            <a:avLst/>
          </a:prstGeom>
          <a:noFill/>
        </p:spPr>
        <p:txBody>
          <a:bodyPr wrap="square" rtlCol="0">
            <a:spAutoFit/>
          </a:bodyPr>
          <a:lstStyle/>
          <a:p>
            <a:pPr algn="ctr"/>
            <a:r>
              <a:rPr lang="en-US" sz="4000" b="1" i="0" u="none" strike="noStrike" baseline="0" dirty="0">
                <a:solidFill>
                  <a:srgbClr val="000000"/>
                </a:solidFill>
                <a:latin typeface="Times New Roman" panose="02020603050405020304" pitchFamily="18" charset="0"/>
              </a:rPr>
              <a:t>Limitation of Tensiometer</a:t>
            </a:r>
          </a:p>
        </p:txBody>
      </p:sp>
      <p:grpSp>
        <p:nvGrpSpPr>
          <p:cNvPr id="11" name="Group 10">
            <a:extLst>
              <a:ext uri="{FF2B5EF4-FFF2-40B4-BE49-F238E27FC236}">
                <a16:creationId xmlns:a16="http://schemas.microsoft.com/office/drawing/2014/main" id="{E7F572F8-6EDD-4006-AD38-B2A88D9145D9}"/>
              </a:ext>
            </a:extLst>
          </p:cNvPr>
          <p:cNvGrpSpPr/>
          <p:nvPr/>
        </p:nvGrpSpPr>
        <p:grpSpPr>
          <a:xfrm>
            <a:off x="7872232" y="5340333"/>
            <a:ext cx="6667500" cy="1378327"/>
            <a:chOff x="7872232" y="5340333"/>
            <a:chExt cx="6667500" cy="1378327"/>
          </a:xfrm>
          <a:blipFill>
            <a:blip r:embed="rId2"/>
            <a:stretch>
              <a:fillRect/>
            </a:stretch>
          </a:blipFill>
        </p:grpSpPr>
        <p:sp>
          <p:nvSpPr>
            <p:cNvPr id="7" name="Rectangle 6">
              <a:extLst>
                <a:ext uri="{FF2B5EF4-FFF2-40B4-BE49-F238E27FC236}">
                  <a16:creationId xmlns:a16="http://schemas.microsoft.com/office/drawing/2014/main" id="{05642F53-F448-42B9-B4DD-647B059923C0}"/>
                </a:ext>
              </a:extLst>
            </p:cNvPr>
            <p:cNvSpPr/>
            <p:nvPr/>
          </p:nvSpPr>
          <p:spPr>
            <a:xfrm rot="19096697">
              <a:off x="8519932" y="5994760"/>
              <a:ext cx="6019800" cy="723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1C6AC31-B9F0-497F-8E7E-CDD710731FBC}"/>
                </a:ext>
              </a:extLst>
            </p:cNvPr>
            <p:cNvSpPr/>
            <p:nvPr/>
          </p:nvSpPr>
          <p:spPr>
            <a:xfrm rot="19096697">
              <a:off x="7872232" y="5340333"/>
              <a:ext cx="6019800" cy="723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E58F70EB-ECCF-4F25-98E9-A7234E5E48D7}"/>
              </a:ext>
            </a:extLst>
          </p:cNvPr>
          <p:cNvSpPr txBox="1"/>
          <p:nvPr/>
        </p:nvSpPr>
        <p:spPr>
          <a:xfrm>
            <a:off x="3302000" y="306733"/>
            <a:ext cx="8890000" cy="5324535"/>
          </a:xfrm>
          <a:prstGeom prst="rect">
            <a:avLst/>
          </a:prstGeom>
          <a:noFill/>
        </p:spPr>
        <p:txBody>
          <a:bodyPr wrap="square">
            <a:spAutoFit/>
          </a:bodyPr>
          <a:lstStyle/>
          <a:p>
            <a:r>
              <a:rPr lang="en-US" sz="4000" b="0" i="0" u="none" strike="noStrike" baseline="0" dirty="0">
                <a:solidFill>
                  <a:srgbClr val="000000"/>
                </a:solidFill>
                <a:latin typeface="Times New Roman" panose="02020603050405020304" pitchFamily="18" charset="0"/>
              </a:rPr>
              <a:t>Tensiometer does have a definite limitation in the range of values they can measure. The practical limit is about 0.8 atm. At this pressure air enters the closed system through the pores of the cup and makes the unit inoperative. The air entry or bubbling pressure of the ceramic cup limits this range. </a:t>
            </a:r>
          </a:p>
          <a:p>
            <a:endParaRPr lang="en-US" sz="2000" dirty="0">
              <a:latin typeface="Swis721 BT" panose="020B0504020202020204" pitchFamily="34" charset="0"/>
            </a:endParaRPr>
          </a:p>
        </p:txBody>
      </p:sp>
    </p:spTree>
    <p:extLst>
      <p:ext uri="{BB962C8B-B14F-4D97-AF65-F5344CB8AC3E}">
        <p14:creationId xmlns:p14="http://schemas.microsoft.com/office/powerpoint/2010/main" val="3299679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30D36A-27AD-4227-8F35-4CAC5985E9D3}"/>
              </a:ext>
            </a:extLst>
          </p:cNvPr>
          <p:cNvSpPr/>
          <p:nvPr/>
        </p:nvSpPr>
        <p:spPr>
          <a:xfrm>
            <a:off x="0" y="0"/>
            <a:ext cx="330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CA32BD6F-9A74-4DC5-9589-E4E757A2AB7B}"/>
              </a:ext>
            </a:extLst>
          </p:cNvPr>
          <p:cNvSpPr/>
          <p:nvPr/>
        </p:nvSpPr>
        <p:spPr>
          <a:xfrm>
            <a:off x="-546100" y="-1853841"/>
            <a:ext cx="3848100" cy="37846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D34E480-E587-4899-BFD5-301EC8F8ED6C}"/>
              </a:ext>
            </a:extLst>
          </p:cNvPr>
          <p:cNvSpPr txBox="1"/>
          <p:nvPr/>
        </p:nvSpPr>
        <p:spPr>
          <a:xfrm>
            <a:off x="333412" y="271522"/>
            <a:ext cx="3582052" cy="707886"/>
          </a:xfrm>
          <a:prstGeom prst="rect">
            <a:avLst/>
          </a:prstGeom>
          <a:noFill/>
        </p:spPr>
        <p:txBody>
          <a:bodyPr wrap="square" rtlCol="0">
            <a:spAutoFit/>
          </a:bodyPr>
          <a:lstStyle/>
          <a:p>
            <a:r>
              <a:rPr lang="en-US" sz="4000" b="1" i="0" u="none" strike="noStrike" baseline="0" dirty="0">
                <a:solidFill>
                  <a:srgbClr val="000000"/>
                </a:solidFill>
                <a:latin typeface="Times New Roman" panose="02020603050405020304" pitchFamily="18" charset="0"/>
              </a:rPr>
              <a:t>Objective </a:t>
            </a:r>
          </a:p>
        </p:txBody>
      </p:sp>
      <p:grpSp>
        <p:nvGrpSpPr>
          <p:cNvPr id="11" name="Group 10">
            <a:extLst>
              <a:ext uri="{FF2B5EF4-FFF2-40B4-BE49-F238E27FC236}">
                <a16:creationId xmlns:a16="http://schemas.microsoft.com/office/drawing/2014/main" id="{E7F572F8-6EDD-4006-AD38-B2A88D9145D9}"/>
              </a:ext>
            </a:extLst>
          </p:cNvPr>
          <p:cNvGrpSpPr/>
          <p:nvPr/>
        </p:nvGrpSpPr>
        <p:grpSpPr>
          <a:xfrm>
            <a:off x="7872232" y="5340333"/>
            <a:ext cx="6667500" cy="1378327"/>
            <a:chOff x="7872232" y="5340333"/>
            <a:chExt cx="6667500" cy="1378327"/>
          </a:xfrm>
          <a:blipFill>
            <a:blip r:embed="rId2"/>
            <a:stretch>
              <a:fillRect/>
            </a:stretch>
          </a:blipFill>
        </p:grpSpPr>
        <p:sp>
          <p:nvSpPr>
            <p:cNvPr id="7" name="Rectangle 6">
              <a:extLst>
                <a:ext uri="{FF2B5EF4-FFF2-40B4-BE49-F238E27FC236}">
                  <a16:creationId xmlns:a16="http://schemas.microsoft.com/office/drawing/2014/main" id="{05642F53-F448-42B9-B4DD-647B059923C0}"/>
                </a:ext>
              </a:extLst>
            </p:cNvPr>
            <p:cNvSpPr/>
            <p:nvPr/>
          </p:nvSpPr>
          <p:spPr>
            <a:xfrm rot="19096697">
              <a:off x="8519932" y="5994760"/>
              <a:ext cx="6019800" cy="723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1C6AC31-B9F0-497F-8E7E-CDD710731FBC}"/>
                </a:ext>
              </a:extLst>
            </p:cNvPr>
            <p:cNvSpPr/>
            <p:nvPr/>
          </p:nvSpPr>
          <p:spPr>
            <a:xfrm rot="19096697">
              <a:off x="7872232" y="5340333"/>
              <a:ext cx="6019800" cy="723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E58F70EB-ECCF-4F25-98E9-A7234E5E48D7}"/>
              </a:ext>
            </a:extLst>
          </p:cNvPr>
          <p:cNvSpPr txBox="1"/>
          <p:nvPr/>
        </p:nvSpPr>
        <p:spPr>
          <a:xfrm>
            <a:off x="3302000" y="306733"/>
            <a:ext cx="8890000" cy="5324535"/>
          </a:xfrm>
          <a:prstGeom prst="rect">
            <a:avLst/>
          </a:prstGeom>
          <a:noFill/>
        </p:spPr>
        <p:txBody>
          <a:bodyPr wrap="square">
            <a:spAutoFit/>
          </a:bodyPr>
          <a:lstStyle/>
          <a:p>
            <a:r>
              <a:rPr lang="en-US" sz="4000" b="0" i="0" u="none" strike="noStrike" baseline="0" dirty="0">
                <a:solidFill>
                  <a:srgbClr val="000000"/>
                </a:solidFill>
                <a:latin typeface="Times New Roman" panose="02020603050405020304" pitchFamily="18" charset="0"/>
              </a:rPr>
              <a:t>1) Use of tensiometer to measure soil moisture tension. </a:t>
            </a:r>
          </a:p>
          <a:p>
            <a:endParaRPr lang="en-US" sz="4000" b="0" i="0" u="none" strike="noStrike" baseline="0" dirty="0">
              <a:solidFill>
                <a:srgbClr val="000000"/>
              </a:solidFill>
              <a:latin typeface="Times New Roman" panose="02020603050405020304" pitchFamily="18" charset="0"/>
            </a:endParaRPr>
          </a:p>
          <a:p>
            <a:r>
              <a:rPr lang="en-US" sz="4000" b="0" i="0" u="none" strike="noStrike" baseline="0" dirty="0">
                <a:solidFill>
                  <a:srgbClr val="000000"/>
                </a:solidFill>
                <a:latin typeface="Times New Roman" panose="02020603050405020304" pitchFamily="18" charset="0"/>
              </a:rPr>
              <a:t>2) Measure the moisture content of the soil by weight. </a:t>
            </a:r>
          </a:p>
          <a:p>
            <a:endParaRPr lang="en-US" sz="4000" b="0" i="0" u="none" strike="noStrike" baseline="0" dirty="0">
              <a:solidFill>
                <a:srgbClr val="000000"/>
              </a:solidFill>
              <a:latin typeface="Times New Roman" panose="02020603050405020304" pitchFamily="18" charset="0"/>
            </a:endParaRPr>
          </a:p>
          <a:p>
            <a:r>
              <a:rPr lang="en-US" sz="4000" b="0" i="0" u="none" strike="noStrike" baseline="0" dirty="0">
                <a:solidFill>
                  <a:srgbClr val="000000"/>
                </a:solidFill>
                <a:latin typeface="Times New Roman" panose="02020603050405020304" pitchFamily="18" charset="0"/>
              </a:rPr>
              <a:t>3) Plot the soil moisture characteristic curve (moisture content vs. suction). </a:t>
            </a:r>
          </a:p>
          <a:p>
            <a:endParaRPr lang="en-US" sz="2000" dirty="0">
              <a:latin typeface="Swis721 BT" panose="020B0504020202020204" pitchFamily="34" charset="0"/>
            </a:endParaRPr>
          </a:p>
        </p:txBody>
      </p:sp>
      <p:pic>
        <p:nvPicPr>
          <p:cNvPr id="5" name="Picture 4">
            <a:extLst>
              <a:ext uri="{FF2B5EF4-FFF2-40B4-BE49-F238E27FC236}">
                <a16:creationId xmlns:a16="http://schemas.microsoft.com/office/drawing/2014/main" id="{2EC05BD3-939C-4C46-AF8A-E30925A76916}"/>
              </a:ext>
            </a:extLst>
          </p:cNvPr>
          <p:cNvPicPr>
            <a:picLocks noChangeAspect="1"/>
          </p:cNvPicPr>
          <p:nvPr/>
        </p:nvPicPr>
        <p:blipFill rotWithShape="1">
          <a:blip r:embed="rId3">
            <a:extLst>
              <a:ext uri="{28A0092B-C50C-407E-A947-70E740481C1C}">
                <a14:useLocalDpi xmlns:a14="http://schemas.microsoft.com/office/drawing/2010/main" val="0"/>
              </a:ext>
            </a:extLst>
          </a:blip>
          <a:srcRect t="2760" b="5460"/>
          <a:stretch/>
        </p:blipFill>
        <p:spPr>
          <a:xfrm>
            <a:off x="265132" y="2615820"/>
            <a:ext cx="2713018" cy="3557118"/>
          </a:xfrm>
          <a:prstGeom prst="rect">
            <a:avLst/>
          </a:prstGeom>
          <a:ln>
            <a:noFill/>
          </a:ln>
          <a:effectLst>
            <a:softEdge rad="112500"/>
          </a:effectLst>
        </p:spPr>
      </p:pic>
    </p:spTree>
    <p:extLst>
      <p:ext uri="{BB962C8B-B14F-4D97-AF65-F5344CB8AC3E}">
        <p14:creationId xmlns:p14="http://schemas.microsoft.com/office/powerpoint/2010/main" val="788210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30D36A-27AD-4227-8F35-4CAC5985E9D3}"/>
              </a:ext>
            </a:extLst>
          </p:cNvPr>
          <p:cNvSpPr/>
          <p:nvPr/>
        </p:nvSpPr>
        <p:spPr>
          <a:xfrm>
            <a:off x="0" y="0"/>
            <a:ext cx="330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CA32BD6F-9A74-4DC5-9589-E4E757A2AB7B}"/>
              </a:ext>
            </a:extLst>
          </p:cNvPr>
          <p:cNvSpPr/>
          <p:nvPr/>
        </p:nvSpPr>
        <p:spPr>
          <a:xfrm>
            <a:off x="-546100" y="-1853841"/>
            <a:ext cx="3848100" cy="37846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D34E480-E587-4899-BFD5-301EC8F8ED6C}"/>
              </a:ext>
            </a:extLst>
          </p:cNvPr>
          <p:cNvSpPr txBox="1"/>
          <p:nvPr/>
        </p:nvSpPr>
        <p:spPr>
          <a:xfrm>
            <a:off x="333412" y="271522"/>
            <a:ext cx="3582052" cy="707886"/>
          </a:xfrm>
          <a:prstGeom prst="rect">
            <a:avLst/>
          </a:prstGeom>
          <a:noFill/>
        </p:spPr>
        <p:txBody>
          <a:bodyPr wrap="square" rtlCol="0">
            <a:spAutoFit/>
          </a:bodyPr>
          <a:lstStyle/>
          <a:p>
            <a:r>
              <a:rPr lang="en-US" sz="4000" b="1" i="0" u="none" strike="noStrike" baseline="0" dirty="0">
                <a:solidFill>
                  <a:srgbClr val="000000"/>
                </a:solidFill>
                <a:latin typeface="Times New Roman" panose="02020603050405020304" pitchFamily="18" charset="0"/>
              </a:rPr>
              <a:t>Procedure </a:t>
            </a:r>
          </a:p>
        </p:txBody>
      </p:sp>
      <p:grpSp>
        <p:nvGrpSpPr>
          <p:cNvPr id="11" name="Group 10">
            <a:extLst>
              <a:ext uri="{FF2B5EF4-FFF2-40B4-BE49-F238E27FC236}">
                <a16:creationId xmlns:a16="http://schemas.microsoft.com/office/drawing/2014/main" id="{E7F572F8-6EDD-4006-AD38-B2A88D9145D9}"/>
              </a:ext>
            </a:extLst>
          </p:cNvPr>
          <p:cNvGrpSpPr/>
          <p:nvPr/>
        </p:nvGrpSpPr>
        <p:grpSpPr>
          <a:xfrm>
            <a:off x="7872232" y="5340333"/>
            <a:ext cx="6667500" cy="1378327"/>
            <a:chOff x="7872232" y="5340333"/>
            <a:chExt cx="6667500" cy="1378327"/>
          </a:xfrm>
          <a:blipFill>
            <a:blip r:embed="rId2"/>
            <a:stretch>
              <a:fillRect/>
            </a:stretch>
          </a:blipFill>
        </p:grpSpPr>
        <p:sp>
          <p:nvSpPr>
            <p:cNvPr id="7" name="Rectangle 6">
              <a:extLst>
                <a:ext uri="{FF2B5EF4-FFF2-40B4-BE49-F238E27FC236}">
                  <a16:creationId xmlns:a16="http://schemas.microsoft.com/office/drawing/2014/main" id="{05642F53-F448-42B9-B4DD-647B059923C0}"/>
                </a:ext>
              </a:extLst>
            </p:cNvPr>
            <p:cNvSpPr/>
            <p:nvPr/>
          </p:nvSpPr>
          <p:spPr>
            <a:xfrm rot="19096697">
              <a:off x="8519932" y="5994760"/>
              <a:ext cx="6019800" cy="723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1C6AC31-B9F0-497F-8E7E-CDD710731FBC}"/>
                </a:ext>
              </a:extLst>
            </p:cNvPr>
            <p:cNvSpPr/>
            <p:nvPr/>
          </p:nvSpPr>
          <p:spPr>
            <a:xfrm rot="19096697">
              <a:off x="7872232" y="5340333"/>
              <a:ext cx="6019800" cy="723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E58F70EB-ECCF-4F25-98E9-A7234E5E48D7}"/>
              </a:ext>
            </a:extLst>
          </p:cNvPr>
          <p:cNvSpPr txBox="1"/>
          <p:nvPr/>
        </p:nvSpPr>
        <p:spPr>
          <a:xfrm>
            <a:off x="3302000" y="306733"/>
            <a:ext cx="8890000" cy="6124754"/>
          </a:xfrm>
          <a:prstGeom prst="rect">
            <a:avLst/>
          </a:prstGeom>
          <a:noFill/>
        </p:spPr>
        <p:txBody>
          <a:bodyPr wrap="square">
            <a:spAutoFit/>
          </a:bodyPr>
          <a:lstStyle/>
          <a:p>
            <a:r>
              <a:rPr lang="en-US" sz="2400" b="0" i="0" u="none" strike="noStrike" baseline="0" dirty="0">
                <a:solidFill>
                  <a:srgbClr val="000000"/>
                </a:solidFill>
                <a:latin typeface="Times New Roman" panose="02020603050405020304" pitchFamily="18" charset="0"/>
              </a:rPr>
              <a:t>1) For field installation, a hole is made in the soil using an auger of diameter larger than the porous ceramic tube. Insert the porous ceramic tube part in the hole and refill the hole with the material excavated. The soil surrounding the tensiometer ceramic tube should be refilled and compacted well to ensure good contact.</a:t>
            </a:r>
          </a:p>
          <a:p>
            <a:endParaRPr lang="en-US" sz="2000" b="0" i="0" u="none" strike="noStrike" baseline="0" dirty="0">
              <a:solidFill>
                <a:srgbClr val="000000"/>
              </a:solidFill>
              <a:latin typeface="Times New Roman" panose="02020603050405020304" pitchFamily="18" charset="0"/>
            </a:endParaRPr>
          </a:p>
          <a:p>
            <a:r>
              <a:rPr lang="en-US" sz="2400" b="0" i="0" u="none" strike="noStrike" baseline="0" dirty="0">
                <a:solidFill>
                  <a:srgbClr val="000000"/>
                </a:solidFill>
                <a:latin typeface="Times New Roman" panose="02020603050405020304" pitchFamily="18" charset="0"/>
              </a:rPr>
              <a:t>2) When suction equilibrium has been reached, take the necessary measurements. For the laboratory set-up, take tensiometer reading 1 day after installation. </a:t>
            </a:r>
          </a:p>
          <a:p>
            <a:endParaRPr lang="en-US" b="0" i="0" u="none" strike="noStrike" baseline="0" dirty="0">
              <a:solidFill>
                <a:srgbClr val="000000"/>
              </a:solidFill>
              <a:latin typeface="Times New Roman" panose="02020603050405020304" pitchFamily="18" charset="0"/>
            </a:endParaRPr>
          </a:p>
          <a:p>
            <a:r>
              <a:rPr lang="en-US" sz="2400" b="0" i="0" u="none" strike="noStrike" baseline="0" dirty="0">
                <a:solidFill>
                  <a:srgbClr val="000000"/>
                </a:solidFill>
                <a:latin typeface="Times New Roman" panose="02020603050405020304" pitchFamily="18" charset="0"/>
              </a:rPr>
              <a:t>3) Take soil samples from the depth where tensiometer was installed. Determine the weight of the soil. </a:t>
            </a:r>
          </a:p>
          <a:p>
            <a:endParaRPr lang="en-US" b="0" i="0" u="none" strike="noStrike" baseline="0" dirty="0">
              <a:solidFill>
                <a:srgbClr val="000000"/>
              </a:solidFill>
              <a:latin typeface="Times New Roman" panose="02020603050405020304" pitchFamily="18" charset="0"/>
            </a:endParaRPr>
          </a:p>
          <a:p>
            <a:r>
              <a:rPr lang="en-US" sz="2400" b="0" i="0" u="none" strike="noStrike" baseline="0" dirty="0">
                <a:solidFill>
                  <a:srgbClr val="000000"/>
                </a:solidFill>
                <a:latin typeface="Times New Roman" panose="02020603050405020304" pitchFamily="18" charset="0"/>
              </a:rPr>
              <a:t>4) Put the soil sample in an oven at about 110</a:t>
            </a:r>
            <a:r>
              <a:rPr lang="en-US" sz="1400" b="0" i="0" u="none" strike="noStrike" baseline="0" dirty="0">
                <a:solidFill>
                  <a:srgbClr val="000000"/>
                </a:solidFill>
                <a:latin typeface="Times New Roman" panose="02020603050405020304" pitchFamily="18" charset="0"/>
              </a:rPr>
              <a:t>°</a:t>
            </a:r>
            <a:r>
              <a:rPr lang="en-US" sz="2400" b="0" i="0" u="none" strike="noStrike" baseline="0" dirty="0">
                <a:solidFill>
                  <a:srgbClr val="000000"/>
                </a:solidFill>
                <a:latin typeface="Times New Roman" panose="02020603050405020304" pitchFamily="18" charset="0"/>
              </a:rPr>
              <a:t>C and allow </a:t>
            </a:r>
          </a:p>
          <a:p>
            <a:r>
              <a:rPr lang="en-US" sz="2400" b="0" i="0" u="none" strike="noStrike" baseline="0" dirty="0">
                <a:solidFill>
                  <a:srgbClr val="000000"/>
                </a:solidFill>
                <a:latin typeface="Times New Roman" panose="02020603050405020304" pitchFamily="18" charset="0"/>
              </a:rPr>
              <a:t>the water to evaporate. The evaporation process at least </a:t>
            </a:r>
          </a:p>
          <a:p>
            <a:r>
              <a:rPr lang="en-US" sz="2400" b="0" i="0" u="none" strike="noStrike" baseline="0" dirty="0">
                <a:solidFill>
                  <a:srgbClr val="000000"/>
                </a:solidFill>
                <a:latin typeface="Times New Roman" panose="02020603050405020304" pitchFamily="18" charset="0"/>
              </a:rPr>
              <a:t>takes 24 hours. Determine the weight of the dry soil</a:t>
            </a:r>
          </a:p>
          <a:p>
            <a:r>
              <a:rPr lang="en-US" sz="2400" b="0" i="0" u="none" strike="noStrike" baseline="0" dirty="0">
                <a:solidFill>
                  <a:srgbClr val="000000"/>
                </a:solidFill>
                <a:latin typeface="Times New Roman" panose="02020603050405020304" pitchFamily="18" charset="0"/>
              </a:rPr>
              <a:t>and the weight of water. </a:t>
            </a:r>
          </a:p>
        </p:txBody>
      </p:sp>
      <p:pic>
        <p:nvPicPr>
          <p:cNvPr id="9" name="Picture 8">
            <a:extLst>
              <a:ext uri="{FF2B5EF4-FFF2-40B4-BE49-F238E27FC236}">
                <a16:creationId xmlns:a16="http://schemas.microsoft.com/office/drawing/2014/main" id="{D85A4ECD-44A4-44FA-8E10-C806B6146E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2097187"/>
            <a:ext cx="3048000" cy="3972479"/>
          </a:xfrm>
          <a:prstGeom prst="rect">
            <a:avLst/>
          </a:prstGeom>
          <a:ln>
            <a:noFill/>
          </a:ln>
          <a:effectLst>
            <a:softEdge rad="112500"/>
          </a:effectLst>
        </p:spPr>
      </p:pic>
    </p:spTree>
    <p:extLst>
      <p:ext uri="{BB962C8B-B14F-4D97-AF65-F5344CB8AC3E}">
        <p14:creationId xmlns:p14="http://schemas.microsoft.com/office/powerpoint/2010/main" val="166402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56000">
              <a:schemeClr val="accent6">
                <a:lumMod val="0"/>
                <a:lumOff val="100000"/>
              </a:schemeClr>
            </a:gs>
            <a:gs pos="70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0EA98A-C0FF-45D7-A6EF-EF6D79E82BA5}"/>
              </a:ext>
            </a:extLst>
          </p:cNvPr>
          <p:cNvSpPr txBox="1"/>
          <p:nvPr/>
        </p:nvSpPr>
        <p:spPr>
          <a:xfrm>
            <a:off x="447675" y="405884"/>
            <a:ext cx="6096000" cy="369332"/>
          </a:xfrm>
          <a:prstGeom prst="rect">
            <a:avLst/>
          </a:prstGeom>
          <a:noFill/>
        </p:spPr>
        <p:txBody>
          <a:bodyPr wrap="square">
            <a:spAutoFit/>
          </a:bodyPr>
          <a:lstStyle/>
          <a:p>
            <a:r>
              <a:rPr lang="en-US" sz="1800" b="1" i="0" u="none" strike="noStrike" baseline="0" dirty="0">
                <a:solidFill>
                  <a:srgbClr val="000000"/>
                </a:solidFill>
                <a:latin typeface="Times New Roman" panose="02020603050405020304" pitchFamily="18" charset="0"/>
              </a:rPr>
              <a:t>2.9 Data Sheet </a:t>
            </a:r>
            <a:endParaRPr lang="en-US" dirty="0"/>
          </a:p>
        </p:txBody>
      </p:sp>
      <p:graphicFrame>
        <p:nvGraphicFramePr>
          <p:cNvPr id="4" name="Table 4">
            <a:extLst>
              <a:ext uri="{FF2B5EF4-FFF2-40B4-BE49-F238E27FC236}">
                <a16:creationId xmlns:a16="http://schemas.microsoft.com/office/drawing/2014/main" id="{1DBEE041-21C5-4EE6-BF17-F510B1EFE768}"/>
              </a:ext>
            </a:extLst>
          </p:cNvPr>
          <p:cNvGraphicFramePr>
            <a:graphicFrameLocks noGrp="1"/>
          </p:cNvGraphicFramePr>
          <p:nvPr>
            <p:extLst>
              <p:ext uri="{D42A27DB-BD31-4B8C-83A1-F6EECF244321}">
                <p14:modId xmlns:p14="http://schemas.microsoft.com/office/powerpoint/2010/main" val="2427977864"/>
              </p:ext>
            </p:extLst>
          </p:nvPr>
        </p:nvGraphicFramePr>
        <p:xfrm>
          <a:off x="447675" y="865388"/>
          <a:ext cx="11296648" cy="5460611"/>
        </p:xfrm>
        <a:graphic>
          <a:graphicData uri="http://schemas.openxmlformats.org/drawingml/2006/table">
            <a:tbl>
              <a:tblPr firstRow="1" bandRow="1">
                <a:tableStyleId>{2D5ABB26-0587-4C30-8999-92F81FD0307C}</a:tableStyleId>
              </a:tblPr>
              <a:tblGrid>
                <a:gridCol w="1412081">
                  <a:extLst>
                    <a:ext uri="{9D8B030D-6E8A-4147-A177-3AD203B41FA5}">
                      <a16:colId xmlns:a16="http://schemas.microsoft.com/office/drawing/2014/main" val="1291035082"/>
                    </a:ext>
                  </a:extLst>
                </a:gridCol>
                <a:gridCol w="1412081">
                  <a:extLst>
                    <a:ext uri="{9D8B030D-6E8A-4147-A177-3AD203B41FA5}">
                      <a16:colId xmlns:a16="http://schemas.microsoft.com/office/drawing/2014/main" val="3535032195"/>
                    </a:ext>
                  </a:extLst>
                </a:gridCol>
                <a:gridCol w="1412081">
                  <a:extLst>
                    <a:ext uri="{9D8B030D-6E8A-4147-A177-3AD203B41FA5}">
                      <a16:colId xmlns:a16="http://schemas.microsoft.com/office/drawing/2014/main" val="664100125"/>
                    </a:ext>
                  </a:extLst>
                </a:gridCol>
                <a:gridCol w="1412081">
                  <a:extLst>
                    <a:ext uri="{9D8B030D-6E8A-4147-A177-3AD203B41FA5}">
                      <a16:colId xmlns:a16="http://schemas.microsoft.com/office/drawing/2014/main" val="454180172"/>
                    </a:ext>
                  </a:extLst>
                </a:gridCol>
                <a:gridCol w="1412081">
                  <a:extLst>
                    <a:ext uri="{9D8B030D-6E8A-4147-A177-3AD203B41FA5}">
                      <a16:colId xmlns:a16="http://schemas.microsoft.com/office/drawing/2014/main" val="3253913378"/>
                    </a:ext>
                  </a:extLst>
                </a:gridCol>
                <a:gridCol w="1412081">
                  <a:extLst>
                    <a:ext uri="{9D8B030D-6E8A-4147-A177-3AD203B41FA5}">
                      <a16:colId xmlns:a16="http://schemas.microsoft.com/office/drawing/2014/main" val="3527584522"/>
                    </a:ext>
                  </a:extLst>
                </a:gridCol>
                <a:gridCol w="1412081">
                  <a:extLst>
                    <a:ext uri="{9D8B030D-6E8A-4147-A177-3AD203B41FA5}">
                      <a16:colId xmlns:a16="http://schemas.microsoft.com/office/drawing/2014/main" val="1585282070"/>
                    </a:ext>
                  </a:extLst>
                </a:gridCol>
                <a:gridCol w="1412081">
                  <a:extLst>
                    <a:ext uri="{9D8B030D-6E8A-4147-A177-3AD203B41FA5}">
                      <a16:colId xmlns:a16="http://schemas.microsoft.com/office/drawing/2014/main" val="1457122901"/>
                    </a:ext>
                  </a:extLst>
                </a:gridCol>
              </a:tblGrid>
              <a:tr h="1395603">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801" b="1" i="0" u="none" strike="noStrike" kern="1200" baseline="0" dirty="0">
                          <a:solidFill>
                            <a:schemeClr val="tx1"/>
                          </a:solidFill>
                          <a:latin typeface="+mn-lt"/>
                          <a:ea typeface="+mn-ea"/>
                          <a:cs typeface="+mn-cs"/>
                        </a:rPr>
                        <a:t>Group No. </a:t>
                      </a:r>
                      <a:r>
                        <a:rPr lang="en-US" sz="1801" b="0" i="0" u="none" strike="noStrike" kern="1200" baseline="0" dirty="0">
                          <a:solidFill>
                            <a:schemeClr val="tx1"/>
                          </a:solidFill>
                          <a:latin typeface="+mn-lt"/>
                          <a:ea typeface="+mn-ea"/>
                          <a:cs typeface="+mn-cs"/>
                        </a:rPr>
                        <a:t>	</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1" b="1" i="0" u="none" strike="noStrike" kern="1200" baseline="0" dirty="0">
                          <a:solidFill>
                            <a:schemeClr val="tx1"/>
                          </a:solidFill>
                          <a:latin typeface="+mn-lt"/>
                          <a:ea typeface="+mn-ea"/>
                          <a:cs typeface="+mn-cs"/>
                        </a:rPr>
                        <a:t>Weight of can </a:t>
                      </a:r>
                      <a:endParaRPr lang="en-US" sz="1801" b="0" i="0" u="none" strike="noStrike" kern="1200" baseline="0" dirty="0">
                        <a:solidFill>
                          <a:schemeClr val="tx1"/>
                        </a:solidFill>
                        <a:latin typeface="+mn-lt"/>
                        <a:ea typeface="+mn-ea"/>
                        <a:cs typeface="+mn-cs"/>
                      </a:endParaRPr>
                    </a:p>
                    <a:p>
                      <a:pPr algn="ctr"/>
                      <a:r>
                        <a:rPr lang="en-US" sz="1801" b="1" i="0" u="none" strike="noStrike" kern="1200" baseline="0" dirty="0">
                          <a:solidFill>
                            <a:schemeClr val="tx1"/>
                          </a:solidFill>
                          <a:latin typeface="+mn-lt"/>
                          <a:ea typeface="+mn-ea"/>
                          <a:cs typeface="+mn-cs"/>
                        </a:rPr>
                        <a:t>  (gm) </a:t>
                      </a:r>
                      <a:endParaRPr lang="en-US" sz="1801" b="0"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1" b="1" i="0" u="none" strike="noStrike" kern="1200" baseline="0" dirty="0">
                          <a:solidFill>
                            <a:schemeClr val="tx1"/>
                          </a:solidFill>
                          <a:latin typeface="+mn-lt"/>
                          <a:ea typeface="+mn-ea"/>
                          <a:cs typeface="+mn-cs"/>
                        </a:rPr>
                        <a:t>Weight of wet soil + can </a:t>
                      </a:r>
                      <a:endParaRPr lang="en-US" sz="1801" b="0" i="0" u="none" strike="noStrike" kern="1200" baseline="0" dirty="0">
                        <a:solidFill>
                          <a:schemeClr val="tx1"/>
                        </a:solidFill>
                        <a:latin typeface="+mn-lt"/>
                        <a:ea typeface="+mn-ea"/>
                        <a:cs typeface="+mn-cs"/>
                      </a:endParaRPr>
                    </a:p>
                    <a:p>
                      <a:pPr algn="ctr"/>
                      <a:r>
                        <a:rPr lang="en-US" sz="1801" b="1" i="0" u="none" strike="noStrike" kern="1200" baseline="0" dirty="0">
                          <a:solidFill>
                            <a:schemeClr val="tx1"/>
                          </a:solidFill>
                          <a:latin typeface="+mn-lt"/>
                          <a:ea typeface="+mn-ea"/>
                          <a:cs typeface="+mn-cs"/>
                        </a:rPr>
                        <a:t>    (gm) </a:t>
                      </a:r>
                      <a:r>
                        <a:rPr lang="en-US" sz="1801" b="0" i="0" u="none" strike="noStrike" kern="1200" baseline="0" dirty="0">
                          <a:solidFill>
                            <a:schemeClr val="tx1"/>
                          </a:solidFill>
                          <a:latin typeface="+mn-lt"/>
                          <a:ea typeface="+mn-ea"/>
                          <a:cs typeface="+mn-cs"/>
                        </a:rPr>
                        <a:t>	</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1" b="1" i="0" u="none" strike="noStrike" kern="1200" baseline="0" dirty="0">
                          <a:solidFill>
                            <a:schemeClr val="tx1"/>
                          </a:solidFill>
                          <a:latin typeface="+mn-lt"/>
                          <a:ea typeface="+mn-ea"/>
                          <a:cs typeface="+mn-cs"/>
                        </a:rPr>
                        <a:t>Weight of dry soil + can </a:t>
                      </a:r>
                      <a:endParaRPr lang="en-US" sz="1801" b="0" i="0" u="none" strike="noStrike" kern="1200" baseline="0" dirty="0">
                        <a:solidFill>
                          <a:schemeClr val="tx1"/>
                        </a:solidFill>
                        <a:latin typeface="+mn-lt"/>
                        <a:ea typeface="+mn-ea"/>
                        <a:cs typeface="+mn-cs"/>
                      </a:endParaRPr>
                    </a:p>
                    <a:p>
                      <a:pPr algn="ctr"/>
                      <a:r>
                        <a:rPr lang="en-US" sz="1801" b="1" i="0" u="none" strike="noStrike" kern="1200" baseline="0" dirty="0">
                          <a:solidFill>
                            <a:schemeClr val="tx1"/>
                          </a:solidFill>
                          <a:latin typeface="+mn-lt"/>
                          <a:ea typeface="+mn-ea"/>
                          <a:cs typeface="+mn-cs"/>
                        </a:rPr>
                        <a:t>     (gm) </a:t>
                      </a:r>
                      <a:r>
                        <a:rPr lang="en-US" sz="1801" b="0" i="0" u="none" strike="noStrike" kern="1200" baseline="0" dirty="0">
                          <a:solidFill>
                            <a:schemeClr val="tx1"/>
                          </a:solidFill>
                          <a:latin typeface="+mn-lt"/>
                          <a:ea typeface="+mn-ea"/>
                          <a:cs typeface="+mn-cs"/>
                        </a:rPr>
                        <a:t>	</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1" b="1" i="0" u="none" strike="noStrike" kern="1200" baseline="0" dirty="0">
                          <a:solidFill>
                            <a:schemeClr val="tx1"/>
                          </a:solidFill>
                          <a:latin typeface="+mn-lt"/>
                          <a:ea typeface="+mn-ea"/>
                          <a:cs typeface="+mn-cs"/>
                        </a:rPr>
                        <a:t>Moisture </a:t>
                      </a:r>
                      <a:endParaRPr lang="en-US" sz="1801" b="0" i="0" u="none" strike="noStrike" kern="1200" baseline="0" dirty="0">
                        <a:solidFill>
                          <a:schemeClr val="tx1"/>
                        </a:solidFill>
                        <a:latin typeface="+mn-lt"/>
                        <a:ea typeface="+mn-ea"/>
                        <a:cs typeface="+mn-cs"/>
                      </a:endParaRPr>
                    </a:p>
                    <a:p>
                      <a:pPr algn="ctr"/>
                      <a:r>
                        <a:rPr lang="en-US" sz="1801" b="1" i="0" u="none" strike="noStrike" kern="1200" baseline="0" dirty="0">
                          <a:solidFill>
                            <a:schemeClr val="tx1"/>
                          </a:solidFill>
                          <a:latin typeface="+mn-lt"/>
                          <a:ea typeface="+mn-ea"/>
                          <a:cs typeface="+mn-cs"/>
                        </a:rPr>
                        <a:t>Content</a:t>
                      </a:r>
                    </a:p>
                    <a:p>
                      <a:pPr algn="ctr"/>
                      <a:r>
                        <a:rPr lang="en-US" sz="1801" b="1" i="0" u="none" strike="noStrike" kern="1200" baseline="0" dirty="0">
                          <a:solidFill>
                            <a:schemeClr val="tx1"/>
                          </a:solidFill>
                          <a:latin typeface="+mn-lt"/>
                          <a:ea typeface="+mn-ea"/>
                          <a:cs typeface="+mn-cs"/>
                        </a:rPr>
                        <a:t>     (%) </a:t>
                      </a:r>
                      <a:r>
                        <a:rPr lang="en-US" sz="1801" b="0" i="0" u="none" strike="noStrike" kern="1200" baseline="0" dirty="0">
                          <a:solidFill>
                            <a:schemeClr val="tx1"/>
                          </a:solidFill>
                          <a:latin typeface="+mn-lt"/>
                          <a:ea typeface="+mn-ea"/>
                          <a:cs typeface="+mn-cs"/>
                        </a:rPr>
                        <a:t>	</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1" b="1" i="0" u="none" strike="noStrike" kern="1200" baseline="0" dirty="0">
                          <a:solidFill>
                            <a:schemeClr val="tx1"/>
                          </a:solidFill>
                          <a:latin typeface="+mn-lt"/>
                          <a:ea typeface="+mn-ea"/>
                          <a:cs typeface="+mn-cs"/>
                        </a:rPr>
                        <a:t>Soil suction </a:t>
                      </a:r>
                      <a:endParaRPr lang="en-US" sz="1801" b="0" i="0" u="none" strike="noStrike" kern="1200" baseline="0" dirty="0">
                        <a:solidFill>
                          <a:schemeClr val="tx1"/>
                        </a:solidFill>
                        <a:latin typeface="+mn-lt"/>
                        <a:ea typeface="+mn-ea"/>
                        <a:cs typeface="+mn-cs"/>
                      </a:endParaRPr>
                    </a:p>
                    <a:p>
                      <a:pPr algn="ctr"/>
                      <a:r>
                        <a:rPr lang="en-US" sz="1801" b="1" i="0" u="none" strike="noStrike" kern="1200" baseline="0" dirty="0">
                          <a:solidFill>
                            <a:schemeClr val="tx1"/>
                          </a:solidFill>
                          <a:latin typeface="+mn-lt"/>
                          <a:ea typeface="+mn-ea"/>
                          <a:cs typeface="+mn-cs"/>
                        </a:rPr>
                        <a:t>(cm of Hg) </a:t>
                      </a:r>
                      <a:r>
                        <a:rPr lang="en-US" sz="1801" b="0" i="0" u="none" strike="noStrike" kern="1200" baseline="0" dirty="0">
                          <a:solidFill>
                            <a:schemeClr val="tx1"/>
                          </a:solidFill>
                          <a:latin typeface="+mn-lt"/>
                          <a:ea typeface="+mn-ea"/>
                          <a:cs typeface="+mn-cs"/>
                        </a:rPr>
                        <a:t>	</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1" b="1" i="0" u="none" strike="noStrike" kern="1200" baseline="0" dirty="0">
                          <a:solidFill>
                            <a:schemeClr val="tx1"/>
                          </a:solidFill>
                          <a:latin typeface="+mn-lt"/>
                          <a:ea typeface="+mn-ea"/>
                          <a:cs typeface="+mn-cs"/>
                        </a:rPr>
                        <a:t>Soil Suction </a:t>
                      </a:r>
                      <a:endParaRPr lang="en-US" sz="1801" b="0" i="0" u="none" strike="noStrike" kern="1200" baseline="0" dirty="0">
                        <a:solidFill>
                          <a:schemeClr val="tx1"/>
                        </a:solidFill>
                        <a:latin typeface="+mn-lt"/>
                        <a:ea typeface="+mn-ea"/>
                        <a:cs typeface="+mn-cs"/>
                      </a:endParaRPr>
                    </a:p>
                    <a:p>
                      <a:pPr algn="ctr"/>
                      <a:r>
                        <a:rPr lang="en-US" sz="1801" b="1" i="0" u="none" strike="noStrike" kern="1200" baseline="0" dirty="0">
                          <a:solidFill>
                            <a:schemeClr val="tx1"/>
                          </a:solidFill>
                          <a:latin typeface="+mn-lt"/>
                          <a:ea typeface="+mn-ea"/>
                          <a:cs typeface="+mn-cs"/>
                        </a:rPr>
                        <a:t>   (atm) </a:t>
                      </a:r>
                      <a:r>
                        <a:rPr lang="en-US" sz="1801" b="0" i="0" u="none" strike="noStrike" kern="1200" baseline="0" dirty="0">
                          <a:solidFill>
                            <a:schemeClr val="tx1"/>
                          </a:solidFill>
                          <a:latin typeface="+mn-lt"/>
                          <a:ea typeface="+mn-ea"/>
                          <a:cs typeface="+mn-cs"/>
                        </a:rPr>
                        <a:t>	</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1" b="1" i="0" u="none" strike="noStrike" kern="1200" baseline="0" dirty="0">
                          <a:solidFill>
                            <a:schemeClr val="tx1"/>
                          </a:solidFill>
                          <a:latin typeface="+mn-lt"/>
                          <a:ea typeface="+mn-ea"/>
                          <a:cs typeface="+mn-cs"/>
                        </a:rPr>
                        <a:t>Soil Suction </a:t>
                      </a:r>
                      <a:endParaRPr lang="en-US" sz="1801" b="0" i="0" u="none" strike="noStrike" kern="1200" baseline="0" dirty="0">
                        <a:solidFill>
                          <a:schemeClr val="tx1"/>
                        </a:solidFill>
                        <a:latin typeface="+mn-lt"/>
                        <a:ea typeface="+mn-ea"/>
                        <a:cs typeface="+mn-cs"/>
                      </a:endParaRPr>
                    </a:p>
                    <a:p>
                      <a:pPr algn="ctr"/>
                      <a:r>
                        <a:rPr lang="en-US" sz="1801" b="1" i="0" u="none" strike="noStrike" kern="1200" baseline="0" dirty="0">
                          <a:solidFill>
                            <a:schemeClr val="tx1"/>
                          </a:solidFill>
                          <a:latin typeface="+mn-lt"/>
                          <a:ea typeface="+mn-ea"/>
                          <a:cs typeface="+mn-cs"/>
                        </a:rPr>
                        <a:t>(centibar) </a:t>
                      </a:r>
                      <a:r>
                        <a:rPr lang="en-US" sz="1801" b="0" i="0" u="none" strike="noStrike" kern="1200" baseline="0" dirty="0">
                          <a:solidFill>
                            <a:schemeClr val="tx1"/>
                          </a:solidFill>
                          <a:latin typeface="+mn-lt"/>
                          <a:ea typeface="+mn-ea"/>
                          <a:cs typeface="+mn-cs"/>
                        </a:rPr>
                        <a:t>	</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798801"/>
                  </a:ext>
                </a:extLst>
              </a:tr>
              <a:tr h="6661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7944540"/>
                  </a:ext>
                </a:extLst>
              </a:tr>
              <a:tr h="6661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0100784"/>
                  </a:ext>
                </a:extLst>
              </a:tr>
              <a:tr h="6661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4587596"/>
                  </a:ext>
                </a:extLst>
              </a:tr>
              <a:tr h="6661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133256"/>
                  </a:ext>
                </a:extLst>
              </a:tr>
              <a:tr h="6661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4841287"/>
                  </a:ext>
                </a:extLst>
              </a:tr>
              <a:tr h="6661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6420252"/>
                  </a:ext>
                </a:extLst>
              </a:tr>
            </a:tbl>
          </a:graphicData>
        </a:graphic>
      </p:graphicFrame>
    </p:spTree>
    <p:extLst>
      <p:ext uri="{BB962C8B-B14F-4D97-AF65-F5344CB8AC3E}">
        <p14:creationId xmlns:p14="http://schemas.microsoft.com/office/powerpoint/2010/main" val="794005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7AA41AD-2DA7-4754-9222-664395E1E250}"/>
              </a:ext>
            </a:extLst>
          </p:cNvPr>
          <p:cNvGrpSpPr/>
          <p:nvPr/>
        </p:nvGrpSpPr>
        <p:grpSpPr>
          <a:xfrm>
            <a:off x="-3698821" y="-1319822"/>
            <a:ext cx="18566995" cy="9578064"/>
            <a:chOff x="-3698821" y="-1319822"/>
            <a:chExt cx="18566995" cy="9578064"/>
          </a:xfrm>
        </p:grpSpPr>
        <p:sp>
          <p:nvSpPr>
            <p:cNvPr id="3" name="Freeform 2">
              <a:extLst>
                <a:ext uri="{FF2B5EF4-FFF2-40B4-BE49-F238E27FC236}">
                  <a16:creationId xmlns:a16="http://schemas.microsoft.com/office/drawing/2014/main" id="{5FF6CE2A-12A3-40E1-9B70-18C18F39670E}"/>
                </a:ext>
              </a:extLst>
            </p:cNvPr>
            <p:cNvSpPr/>
            <p:nvPr/>
          </p:nvSpPr>
          <p:spPr>
            <a:xfrm>
              <a:off x="18"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gradFill>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endParaRPr lang="en-US" sz="1801" b="1" dirty="0"/>
            </a:p>
          </p:txBody>
        </p:sp>
        <p:grpSp>
          <p:nvGrpSpPr>
            <p:cNvPr id="4" name="Group 3">
              <a:extLst>
                <a:ext uri="{FF2B5EF4-FFF2-40B4-BE49-F238E27FC236}">
                  <a16:creationId xmlns:a16="http://schemas.microsoft.com/office/drawing/2014/main" id="{7B0F3B3A-960E-450E-8D50-7B0DA7A26C2A}"/>
                </a:ext>
              </a:extLst>
            </p:cNvPr>
            <p:cNvGrpSpPr/>
            <p:nvPr/>
          </p:nvGrpSpPr>
          <p:grpSpPr>
            <a:xfrm>
              <a:off x="-3698821" y="4651960"/>
              <a:ext cx="6423171" cy="3606282"/>
              <a:chOff x="-3984571" y="4480510"/>
              <a:chExt cx="6423171" cy="3606282"/>
            </a:xfrm>
            <a:blipFill>
              <a:blip r:embed="rId2">
                <a:alphaModFix amt="40000"/>
              </a:blip>
              <a:stretch>
                <a:fillRect l="-1187" t="-577" r="-1187"/>
              </a:stretch>
            </a:blipFill>
          </p:grpSpPr>
          <p:sp>
            <p:nvSpPr>
              <p:cNvPr id="9" name="Rectangle: Rounded Corners 8">
                <a:extLst>
                  <a:ext uri="{FF2B5EF4-FFF2-40B4-BE49-F238E27FC236}">
                    <a16:creationId xmlns:a16="http://schemas.microsoft.com/office/drawing/2014/main" id="{E7D09D6E-AF42-4220-B574-B5BFD3A4F015}"/>
                  </a:ext>
                </a:extLst>
              </p:cNvPr>
              <p:cNvSpPr/>
              <p:nvPr/>
            </p:nvSpPr>
            <p:spPr>
              <a:xfrm rot="19096706">
                <a:off x="-2913473" y="5036039"/>
                <a:ext cx="5181600" cy="92399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dirty="0"/>
              </a:p>
            </p:txBody>
          </p:sp>
          <p:sp>
            <p:nvSpPr>
              <p:cNvPr id="10" name="Rectangle: Rounded Corners 9">
                <a:extLst>
                  <a:ext uri="{FF2B5EF4-FFF2-40B4-BE49-F238E27FC236}">
                    <a16:creationId xmlns:a16="http://schemas.microsoft.com/office/drawing/2014/main" id="{E207A55F-BE6D-4996-B62B-07BF4408E1D6}"/>
                  </a:ext>
                </a:extLst>
              </p:cNvPr>
              <p:cNvSpPr/>
              <p:nvPr/>
            </p:nvSpPr>
            <p:spPr>
              <a:xfrm rot="19096706">
                <a:off x="-3133982" y="6569432"/>
                <a:ext cx="5181600" cy="5771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1" name="Rectangle: Rounded Corners 10">
                <a:extLst>
                  <a:ext uri="{FF2B5EF4-FFF2-40B4-BE49-F238E27FC236}">
                    <a16:creationId xmlns:a16="http://schemas.microsoft.com/office/drawing/2014/main" id="{6B96E3B2-DE7A-4EDC-ABCB-7A9A55BD5DF0}"/>
                  </a:ext>
                </a:extLst>
              </p:cNvPr>
              <p:cNvSpPr/>
              <p:nvPr/>
            </p:nvSpPr>
            <p:spPr>
              <a:xfrm rot="19106373">
                <a:off x="1312367" y="4480510"/>
                <a:ext cx="1018585" cy="5771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2" name="Rectangle: Rounded Corners 11">
                <a:extLst>
                  <a:ext uri="{FF2B5EF4-FFF2-40B4-BE49-F238E27FC236}">
                    <a16:creationId xmlns:a16="http://schemas.microsoft.com/office/drawing/2014/main" id="{4AE725D0-B9F2-4561-A88C-C7B6C68F00B0}"/>
                  </a:ext>
                </a:extLst>
              </p:cNvPr>
              <p:cNvSpPr/>
              <p:nvPr/>
            </p:nvSpPr>
            <p:spPr>
              <a:xfrm rot="19096706">
                <a:off x="-3984571" y="5164860"/>
                <a:ext cx="5181600" cy="41922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3" name="Rectangle: Rounded Corners 12">
                <a:extLst>
                  <a:ext uri="{FF2B5EF4-FFF2-40B4-BE49-F238E27FC236}">
                    <a16:creationId xmlns:a16="http://schemas.microsoft.com/office/drawing/2014/main" id="{9965E01A-59DA-45D5-8653-77AE201FAD48}"/>
                  </a:ext>
                </a:extLst>
              </p:cNvPr>
              <p:cNvSpPr/>
              <p:nvPr/>
            </p:nvSpPr>
            <p:spPr>
              <a:xfrm rot="19096706">
                <a:off x="-2743000" y="7359283"/>
                <a:ext cx="5181600" cy="7275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grpSp>
        <p:grpSp>
          <p:nvGrpSpPr>
            <p:cNvPr id="5" name="Group 4">
              <a:extLst>
                <a:ext uri="{FF2B5EF4-FFF2-40B4-BE49-F238E27FC236}">
                  <a16:creationId xmlns:a16="http://schemas.microsoft.com/office/drawing/2014/main" id="{E60BA413-E68C-4B04-A3DD-7B6A3A5E51CF}"/>
                </a:ext>
              </a:extLst>
            </p:cNvPr>
            <p:cNvGrpSpPr/>
            <p:nvPr/>
          </p:nvGrpSpPr>
          <p:grpSpPr>
            <a:xfrm>
              <a:off x="7546698" y="-1319822"/>
              <a:ext cx="7321476" cy="2992543"/>
              <a:chOff x="7546698" y="-1319822"/>
              <a:chExt cx="7321476" cy="2992543"/>
            </a:xfrm>
          </p:grpSpPr>
          <p:sp>
            <p:nvSpPr>
              <p:cNvPr id="6" name="Flowchart: Stored Data 5">
                <a:extLst>
                  <a:ext uri="{FF2B5EF4-FFF2-40B4-BE49-F238E27FC236}">
                    <a16:creationId xmlns:a16="http://schemas.microsoft.com/office/drawing/2014/main" id="{3EA0179C-DEEF-4F0D-A478-12299EED2F85}"/>
                  </a:ext>
                </a:extLst>
              </p:cNvPr>
              <p:cNvSpPr/>
              <p:nvPr/>
            </p:nvSpPr>
            <p:spPr>
              <a:xfrm rot="19366670">
                <a:off x="8689916" y="-11198"/>
                <a:ext cx="6178258" cy="1683919"/>
              </a:xfrm>
              <a:prstGeom prst="flowChartOnlineStorage">
                <a:avLst/>
              </a:prstGeom>
              <a:gradFill flip="none" rotWithShape="0">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dirty="0"/>
              </a:p>
            </p:txBody>
          </p:sp>
          <p:sp>
            <p:nvSpPr>
              <p:cNvPr id="7" name="Flowchart: Stored Data 6">
                <a:extLst>
                  <a:ext uri="{FF2B5EF4-FFF2-40B4-BE49-F238E27FC236}">
                    <a16:creationId xmlns:a16="http://schemas.microsoft.com/office/drawing/2014/main" id="{6E8D1D1A-58CE-4A9E-8365-A4EDEE648B8F}"/>
                  </a:ext>
                </a:extLst>
              </p:cNvPr>
              <p:cNvSpPr/>
              <p:nvPr/>
            </p:nvSpPr>
            <p:spPr>
              <a:xfrm rot="19366670">
                <a:off x="7690650" y="-1319822"/>
                <a:ext cx="6178258" cy="1683919"/>
              </a:xfrm>
              <a:prstGeom prst="flowChartOnlineStorage">
                <a:avLst/>
              </a:prstGeom>
              <a:gradFill flip="none" rotWithShape="0">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8" name="Flowchart: Stored Data 7">
                <a:extLst>
                  <a:ext uri="{FF2B5EF4-FFF2-40B4-BE49-F238E27FC236}">
                    <a16:creationId xmlns:a16="http://schemas.microsoft.com/office/drawing/2014/main" id="{F2D54854-E6C6-49BD-9C27-811D6D712E7B}"/>
                  </a:ext>
                </a:extLst>
              </p:cNvPr>
              <p:cNvSpPr/>
              <p:nvPr/>
            </p:nvSpPr>
            <p:spPr>
              <a:xfrm rot="19366670">
                <a:off x="7546698" y="-208042"/>
                <a:ext cx="6178258" cy="1683919"/>
              </a:xfrm>
              <a:prstGeom prst="flowChartOnlineStorage">
                <a:avLst/>
              </a:prstGeom>
              <a:gradFill flip="none" rotWithShape="0">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dirty="0"/>
              </a:p>
            </p:txBody>
          </p:sp>
        </p:grpSp>
      </p:grpSp>
      <p:sp>
        <p:nvSpPr>
          <p:cNvPr id="14" name="Rectangle 1">
            <a:extLst>
              <a:ext uri="{FF2B5EF4-FFF2-40B4-BE49-F238E27FC236}">
                <a16:creationId xmlns:a16="http://schemas.microsoft.com/office/drawing/2014/main" id="{2A5BB298-EF10-41AF-AC7B-25A4490BBC96}"/>
              </a:ext>
            </a:extLst>
          </p:cNvPr>
          <p:cNvSpPr>
            <a:spLocks noChangeArrowheads="1"/>
          </p:cNvSpPr>
          <p:nvPr/>
        </p:nvSpPr>
        <p:spPr bwMode="auto">
          <a:xfrm>
            <a:off x="3959977" y="2610391"/>
            <a:ext cx="4364537" cy="1015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1" rIns="91440" bIns="45721" numCol="1" anchor="ctr" anchorCtr="0" compatLnSpc="1">
            <a:prstTxWarp prst="textNoShape">
              <a:avLst/>
            </a:prstTxWarp>
            <a:spAutoFit/>
          </a:bodyPr>
          <a:lstStyle/>
          <a:p>
            <a:pPr algn="ctr" eaLnBrk="0" fontAlgn="base" hangingPunct="0">
              <a:spcBef>
                <a:spcPct val="0"/>
              </a:spcBef>
              <a:spcAft>
                <a:spcPct val="0"/>
              </a:spcAft>
            </a:pPr>
            <a:r>
              <a:rPr lang="en-US" sz="6000" b="1" dirty="0">
                <a:solidFill>
                  <a:srgbClr val="000000"/>
                </a:solidFill>
                <a:latin typeface="Times New Roman" pitchFamily="18" charset="0"/>
                <a:ea typeface="Times New Roman" pitchFamily="18" charset="0"/>
                <a:cs typeface="Times New Roman" pitchFamily="18" charset="0"/>
              </a:rPr>
              <a:t>Week 5-6</a:t>
            </a:r>
            <a:r>
              <a:rPr lang="en-US" sz="2800" b="1" dirty="0">
                <a:solidFill>
                  <a:srgbClr val="000000"/>
                </a:solidFill>
                <a:latin typeface="Times New Roman" pitchFamily="18" charset="0"/>
                <a:cs typeface="Times New Roman" pitchFamily="18" charset="0"/>
              </a:rPr>
              <a:t> </a:t>
            </a:r>
            <a:endParaRPr lang="en-US" sz="2800" dirty="0">
              <a:solidFill>
                <a:srgbClr val="000000"/>
              </a:solidFill>
              <a:latin typeface="Times New Roman" pitchFamily="18" charset="0"/>
              <a:cs typeface="Times New Roman" pitchFamily="18" charset="0"/>
            </a:endParaRPr>
          </a:p>
        </p:txBody>
      </p:sp>
      <p:sp>
        <p:nvSpPr>
          <p:cNvPr id="15" name="Slide Number Placeholder 1">
            <a:extLst>
              <a:ext uri="{FF2B5EF4-FFF2-40B4-BE49-F238E27FC236}">
                <a16:creationId xmlns:a16="http://schemas.microsoft.com/office/drawing/2014/main" id="{5DD12E81-977F-48B5-A8C3-AE5373D046E7}"/>
              </a:ext>
            </a:extLst>
          </p:cNvPr>
          <p:cNvSpPr>
            <a:spLocks noGrp="1"/>
          </p:cNvSpPr>
          <p:nvPr>
            <p:ph type="sldNum" sz="quarter" idx="12"/>
          </p:nvPr>
        </p:nvSpPr>
        <p:spPr>
          <a:xfrm>
            <a:off x="11201385" y="6170823"/>
            <a:ext cx="670560" cy="502921"/>
          </a:xfrm>
        </p:spPr>
        <p:txBody>
          <a:bodyPr/>
          <a:lstStyle/>
          <a:p>
            <a:fld id="{34216374-E7D6-4C74-ADA3-2C9987A1DEB2}" type="slidenum">
              <a:rPr lang="en-US" smtClean="0"/>
              <a:pPr/>
              <a:t>26</a:t>
            </a:fld>
            <a:endParaRPr lang="en-US"/>
          </a:p>
        </p:txBody>
      </p:sp>
      <p:sp>
        <p:nvSpPr>
          <p:cNvPr id="16" name="TextBox 15">
            <a:extLst>
              <a:ext uri="{FF2B5EF4-FFF2-40B4-BE49-F238E27FC236}">
                <a16:creationId xmlns:a16="http://schemas.microsoft.com/office/drawing/2014/main" id="{C80D53F4-3557-4554-B165-E111119A5CC1}"/>
              </a:ext>
            </a:extLst>
          </p:cNvPr>
          <p:cNvSpPr txBox="1"/>
          <p:nvPr/>
        </p:nvSpPr>
        <p:spPr>
          <a:xfrm>
            <a:off x="2641600" y="914402"/>
            <a:ext cx="6578599" cy="519053"/>
          </a:xfrm>
          <a:prstGeom prst="rect">
            <a:avLst/>
          </a:prstGeom>
          <a:noFill/>
        </p:spPr>
        <p:txBody>
          <a:bodyPr wrap="square" rtlCol="0">
            <a:spAutoFit/>
          </a:bodyPr>
          <a:lstStyle/>
          <a:p>
            <a:pPr lvl="0" algn="ctr">
              <a:lnSpc>
                <a:spcPct val="106000"/>
              </a:lnSpc>
            </a:pPr>
            <a:r>
              <a:rPr lang="en-US" sz="28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Experiment No 03</a:t>
            </a:r>
          </a:p>
        </p:txBody>
      </p:sp>
    </p:spTree>
    <p:extLst>
      <p:ext uri="{BB962C8B-B14F-4D97-AF65-F5344CB8AC3E}">
        <p14:creationId xmlns:p14="http://schemas.microsoft.com/office/powerpoint/2010/main" val="2765849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6E1ED121-0774-4BAB-AE55-354E9DED28A6}"/>
              </a:ext>
            </a:extLst>
          </p:cNvPr>
          <p:cNvSpPr/>
          <p:nvPr/>
        </p:nvSpPr>
        <p:spPr>
          <a:xfrm>
            <a:off x="18" y="2"/>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gradFill>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endParaRPr lang="en-US" sz="1801" b="1" dirty="0"/>
          </a:p>
        </p:txBody>
      </p:sp>
      <p:pic>
        <p:nvPicPr>
          <p:cNvPr id="3" name="Content Placeholder 23">
            <a:extLst>
              <a:ext uri="{FF2B5EF4-FFF2-40B4-BE49-F238E27FC236}">
                <a16:creationId xmlns:a16="http://schemas.microsoft.com/office/drawing/2014/main" id="{1FC9AA2D-26C7-4700-A09F-50D3C2FAB6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2131" y="1825624"/>
            <a:ext cx="7787742" cy="4351339"/>
          </a:xfrm>
          <a:prstGeom prst="rect">
            <a:avLst/>
          </a:prstGeom>
        </p:spPr>
      </p:pic>
      <p:grpSp>
        <p:nvGrpSpPr>
          <p:cNvPr id="4" name="Group 3">
            <a:extLst>
              <a:ext uri="{FF2B5EF4-FFF2-40B4-BE49-F238E27FC236}">
                <a16:creationId xmlns:a16="http://schemas.microsoft.com/office/drawing/2014/main" id="{8AF235A2-C5B5-45F3-9D3D-18860AF3FE42}"/>
              </a:ext>
            </a:extLst>
          </p:cNvPr>
          <p:cNvGrpSpPr/>
          <p:nvPr/>
        </p:nvGrpSpPr>
        <p:grpSpPr>
          <a:xfrm>
            <a:off x="-3698821" y="-1319822"/>
            <a:ext cx="18566995" cy="9578064"/>
            <a:chOff x="-3698821" y="-1319822"/>
            <a:chExt cx="18566995" cy="9578064"/>
          </a:xfrm>
        </p:grpSpPr>
        <p:sp>
          <p:nvSpPr>
            <p:cNvPr id="5" name="Freeform 2">
              <a:extLst>
                <a:ext uri="{FF2B5EF4-FFF2-40B4-BE49-F238E27FC236}">
                  <a16:creationId xmlns:a16="http://schemas.microsoft.com/office/drawing/2014/main" id="{F34CA830-DDC8-4FCC-9D26-5F8DB99E91AF}"/>
                </a:ext>
              </a:extLst>
            </p:cNvPr>
            <p:cNvSpPr/>
            <p:nvPr/>
          </p:nvSpPr>
          <p:spPr>
            <a:xfrm>
              <a:off x="18"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gradFill>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sz="1801" dirty="0">
                  <a:solidFill>
                    <a:srgbClr val="000000"/>
                  </a:solidFill>
                  <a:latin typeface="Times New Roman" panose="02020603050405020304" pitchFamily="18" charset="0"/>
                </a:rPr>
                <a:t>	</a:t>
              </a:r>
            </a:p>
            <a:p>
              <a:endParaRPr lang="en-US" sz="1801" b="1" dirty="0"/>
            </a:p>
          </p:txBody>
        </p:sp>
        <p:grpSp>
          <p:nvGrpSpPr>
            <p:cNvPr id="6" name="Group 5">
              <a:extLst>
                <a:ext uri="{FF2B5EF4-FFF2-40B4-BE49-F238E27FC236}">
                  <a16:creationId xmlns:a16="http://schemas.microsoft.com/office/drawing/2014/main" id="{EE8925FE-2022-40E9-95B5-7AC7A544C425}"/>
                </a:ext>
              </a:extLst>
            </p:cNvPr>
            <p:cNvGrpSpPr/>
            <p:nvPr/>
          </p:nvGrpSpPr>
          <p:grpSpPr>
            <a:xfrm>
              <a:off x="-3698821" y="4651960"/>
              <a:ext cx="6423171" cy="3606282"/>
              <a:chOff x="-3984571" y="4480510"/>
              <a:chExt cx="6423171" cy="3606282"/>
            </a:xfrm>
            <a:blipFill>
              <a:blip r:embed="rId3">
                <a:alphaModFix amt="40000"/>
              </a:blip>
              <a:stretch>
                <a:fillRect l="-1187" t="-577" r="-1187"/>
              </a:stretch>
            </a:blipFill>
          </p:grpSpPr>
          <p:sp>
            <p:nvSpPr>
              <p:cNvPr id="11" name="Rectangle: Rounded Corners 10">
                <a:extLst>
                  <a:ext uri="{FF2B5EF4-FFF2-40B4-BE49-F238E27FC236}">
                    <a16:creationId xmlns:a16="http://schemas.microsoft.com/office/drawing/2014/main" id="{89F6783D-C894-4016-B792-6D0B30A64496}"/>
                  </a:ext>
                </a:extLst>
              </p:cNvPr>
              <p:cNvSpPr/>
              <p:nvPr/>
            </p:nvSpPr>
            <p:spPr>
              <a:xfrm rot="19096706">
                <a:off x="-2913473" y="5036039"/>
                <a:ext cx="5181600" cy="92399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dirty="0"/>
              </a:p>
            </p:txBody>
          </p:sp>
          <p:sp>
            <p:nvSpPr>
              <p:cNvPr id="12" name="Rectangle: Rounded Corners 11">
                <a:extLst>
                  <a:ext uri="{FF2B5EF4-FFF2-40B4-BE49-F238E27FC236}">
                    <a16:creationId xmlns:a16="http://schemas.microsoft.com/office/drawing/2014/main" id="{6218F15D-D887-4D37-A8B3-622D4B1322CC}"/>
                  </a:ext>
                </a:extLst>
              </p:cNvPr>
              <p:cNvSpPr/>
              <p:nvPr/>
            </p:nvSpPr>
            <p:spPr>
              <a:xfrm rot="19096706">
                <a:off x="-3133982" y="6569432"/>
                <a:ext cx="5181600" cy="5771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3" name="Rectangle: Rounded Corners 12">
                <a:extLst>
                  <a:ext uri="{FF2B5EF4-FFF2-40B4-BE49-F238E27FC236}">
                    <a16:creationId xmlns:a16="http://schemas.microsoft.com/office/drawing/2014/main" id="{993CCEB0-8569-496E-941B-76B0DA4ADF8A}"/>
                  </a:ext>
                </a:extLst>
              </p:cNvPr>
              <p:cNvSpPr/>
              <p:nvPr/>
            </p:nvSpPr>
            <p:spPr>
              <a:xfrm rot="19106373">
                <a:off x="1312367" y="4480510"/>
                <a:ext cx="1018585" cy="5771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4" name="Rectangle: Rounded Corners 13">
                <a:extLst>
                  <a:ext uri="{FF2B5EF4-FFF2-40B4-BE49-F238E27FC236}">
                    <a16:creationId xmlns:a16="http://schemas.microsoft.com/office/drawing/2014/main" id="{5B424542-BD37-485F-AC4F-7733AAFFD7F2}"/>
                  </a:ext>
                </a:extLst>
              </p:cNvPr>
              <p:cNvSpPr/>
              <p:nvPr/>
            </p:nvSpPr>
            <p:spPr>
              <a:xfrm rot="19096706">
                <a:off x="-3984571" y="5164860"/>
                <a:ext cx="5181600" cy="41922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5" name="Rectangle: Rounded Corners 14">
                <a:extLst>
                  <a:ext uri="{FF2B5EF4-FFF2-40B4-BE49-F238E27FC236}">
                    <a16:creationId xmlns:a16="http://schemas.microsoft.com/office/drawing/2014/main" id="{159719F1-2344-4EFD-BB58-45CAD521EF6A}"/>
                  </a:ext>
                </a:extLst>
              </p:cNvPr>
              <p:cNvSpPr/>
              <p:nvPr/>
            </p:nvSpPr>
            <p:spPr>
              <a:xfrm rot="19096706">
                <a:off x="-2743000" y="7359283"/>
                <a:ext cx="5181600" cy="7275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grpSp>
        <p:grpSp>
          <p:nvGrpSpPr>
            <p:cNvPr id="7" name="Group 6">
              <a:extLst>
                <a:ext uri="{FF2B5EF4-FFF2-40B4-BE49-F238E27FC236}">
                  <a16:creationId xmlns:a16="http://schemas.microsoft.com/office/drawing/2014/main" id="{09193750-3CFE-4DCE-98F9-99843F1D850C}"/>
                </a:ext>
              </a:extLst>
            </p:cNvPr>
            <p:cNvGrpSpPr/>
            <p:nvPr/>
          </p:nvGrpSpPr>
          <p:grpSpPr>
            <a:xfrm>
              <a:off x="7546698" y="-1319822"/>
              <a:ext cx="7321476" cy="2992543"/>
              <a:chOff x="7546698" y="-1319822"/>
              <a:chExt cx="7321476" cy="2992543"/>
            </a:xfrm>
          </p:grpSpPr>
          <p:sp>
            <p:nvSpPr>
              <p:cNvPr id="8" name="Flowchart: Stored Data 7">
                <a:extLst>
                  <a:ext uri="{FF2B5EF4-FFF2-40B4-BE49-F238E27FC236}">
                    <a16:creationId xmlns:a16="http://schemas.microsoft.com/office/drawing/2014/main" id="{A14C770F-5B86-47BD-BF56-4D4F05012ADD}"/>
                  </a:ext>
                </a:extLst>
              </p:cNvPr>
              <p:cNvSpPr/>
              <p:nvPr/>
            </p:nvSpPr>
            <p:spPr>
              <a:xfrm rot="19366670">
                <a:off x="8689916" y="-11198"/>
                <a:ext cx="6178258" cy="1683919"/>
              </a:xfrm>
              <a:prstGeom prst="flowChartOnlineStorage">
                <a:avLst/>
              </a:prstGeom>
              <a:gradFill flip="none" rotWithShape="0">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9" name="Flowchart: Stored Data 8">
                <a:extLst>
                  <a:ext uri="{FF2B5EF4-FFF2-40B4-BE49-F238E27FC236}">
                    <a16:creationId xmlns:a16="http://schemas.microsoft.com/office/drawing/2014/main" id="{4252E8DC-0FB8-486C-84B5-DE104EA3CF67}"/>
                  </a:ext>
                </a:extLst>
              </p:cNvPr>
              <p:cNvSpPr/>
              <p:nvPr/>
            </p:nvSpPr>
            <p:spPr>
              <a:xfrm rot="19366670">
                <a:off x="7690650" y="-1319822"/>
                <a:ext cx="6178258" cy="1683919"/>
              </a:xfrm>
              <a:prstGeom prst="flowChartOnlineStorage">
                <a:avLst/>
              </a:prstGeom>
              <a:gradFill flip="none" rotWithShape="0">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0" name="Flowchart: Stored Data 9">
                <a:extLst>
                  <a:ext uri="{FF2B5EF4-FFF2-40B4-BE49-F238E27FC236}">
                    <a16:creationId xmlns:a16="http://schemas.microsoft.com/office/drawing/2014/main" id="{507D8A93-0442-420B-8EA7-996DD88A1E39}"/>
                  </a:ext>
                </a:extLst>
              </p:cNvPr>
              <p:cNvSpPr/>
              <p:nvPr/>
            </p:nvSpPr>
            <p:spPr>
              <a:xfrm rot="19366670">
                <a:off x="7546698" y="-208042"/>
                <a:ext cx="6178258" cy="1683919"/>
              </a:xfrm>
              <a:prstGeom prst="flowChartOnlineStorage">
                <a:avLst/>
              </a:prstGeom>
              <a:gradFill flip="none" rotWithShape="0">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dirty="0"/>
              </a:p>
            </p:txBody>
          </p:sp>
        </p:grpSp>
      </p:grpSp>
      <p:sp>
        <p:nvSpPr>
          <p:cNvPr id="16" name="Slide Number Placeholder 1">
            <a:extLst>
              <a:ext uri="{FF2B5EF4-FFF2-40B4-BE49-F238E27FC236}">
                <a16:creationId xmlns:a16="http://schemas.microsoft.com/office/drawing/2014/main" id="{3A046B6D-B672-428C-9677-40CA82EFD6C6}"/>
              </a:ext>
            </a:extLst>
          </p:cNvPr>
          <p:cNvSpPr>
            <a:spLocks noGrp="1"/>
          </p:cNvSpPr>
          <p:nvPr>
            <p:ph type="sldNum" sz="quarter" idx="12"/>
          </p:nvPr>
        </p:nvSpPr>
        <p:spPr>
          <a:xfrm>
            <a:off x="11201385" y="6170823"/>
            <a:ext cx="670560" cy="502921"/>
          </a:xfrm>
        </p:spPr>
        <p:txBody>
          <a:bodyPr/>
          <a:lstStyle/>
          <a:p>
            <a:fld id="{34216374-E7D6-4C74-ADA3-2C9987A1DEB2}" type="slidenum">
              <a:rPr lang="en-US" smtClean="0"/>
              <a:pPr/>
              <a:t>27</a:t>
            </a:fld>
            <a:endParaRPr lang="en-US"/>
          </a:p>
        </p:txBody>
      </p:sp>
      <p:sp>
        <p:nvSpPr>
          <p:cNvPr id="17" name="TextBox 16">
            <a:extLst>
              <a:ext uri="{FF2B5EF4-FFF2-40B4-BE49-F238E27FC236}">
                <a16:creationId xmlns:a16="http://schemas.microsoft.com/office/drawing/2014/main" id="{53E46506-397E-401A-AC2E-9C7312C4C292}"/>
              </a:ext>
            </a:extLst>
          </p:cNvPr>
          <p:cNvSpPr txBox="1"/>
          <p:nvPr/>
        </p:nvSpPr>
        <p:spPr>
          <a:xfrm>
            <a:off x="0" y="872109"/>
            <a:ext cx="8128000" cy="1938992"/>
          </a:xfrm>
          <a:prstGeom prst="rect">
            <a:avLst/>
          </a:prstGeom>
          <a:noFill/>
        </p:spPr>
        <p:txBody>
          <a:bodyPr wrap="square" rtlCol="0">
            <a:spAutoFit/>
          </a:bodyPr>
          <a:lstStyle/>
          <a:p>
            <a:pPr algn="ctr"/>
            <a:r>
              <a:rPr lang="en-US" sz="4000" dirty="0">
                <a:ln w="0"/>
                <a:solidFill>
                  <a:schemeClr val="accent6"/>
                </a:solidFill>
                <a:effectLst>
                  <a:outerShdw blurRad="38100" dist="25400" dir="5400000" algn="ctr" rotWithShape="0">
                    <a:srgbClr val="6E747A">
                      <a:alpha val="43000"/>
                    </a:srgbClr>
                  </a:outerShdw>
                </a:effectLst>
                <a:latin typeface="Times New Roman" panose="02020603050405020304" pitchFamily="18" charset="0"/>
              </a:rPr>
              <a:t>Determination of Soil Intake Characteristics using Cylinder Infiltrometer </a:t>
            </a:r>
          </a:p>
        </p:txBody>
      </p:sp>
      <p:pic>
        <p:nvPicPr>
          <p:cNvPr id="20" name="Picture 19">
            <a:extLst>
              <a:ext uri="{FF2B5EF4-FFF2-40B4-BE49-F238E27FC236}">
                <a16:creationId xmlns:a16="http://schemas.microsoft.com/office/drawing/2014/main" id="{7592B62D-2DB3-40BF-B234-51344E06CE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7294" y="3357935"/>
            <a:ext cx="4679691" cy="2812886"/>
          </a:xfrm>
          <a:prstGeom prst="rect">
            <a:avLst/>
          </a:prstGeom>
          <a:ln>
            <a:noFill/>
          </a:ln>
          <a:effectLst>
            <a:softEdge rad="112500"/>
          </a:effectLst>
        </p:spPr>
      </p:pic>
    </p:spTree>
    <p:extLst>
      <p:ext uri="{BB962C8B-B14F-4D97-AF65-F5344CB8AC3E}">
        <p14:creationId xmlns:p14="http://schemas.microsoft.com/office/powerpoint/2010/main" val="4048774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3FE5F47-6CA9-431D-A393-73300BB1DE19}"/>
              </a:ext>
            </a:extLst>
          </p:cNvPr>
          <p:cNvSpPr/>
          <p:nvPr/>
        </p:nvSpPr>
        <p:spPr>
          <a:xfrm>
            <a:off x="-2208015" y="-9525"/>
            <a:ext cx="4416029" cy="6867525"/>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A43582A-D33E-426E-825C-8DA6E2CA3148}"/>
              </a:ext>
            </a:extLst>
          </p:cNvPr>
          <p:cNvSpPr txBox="1"/>
          <p:nvPr/>
        </p:nvSpPr>
        <p:spPr>
          <a:xfrm>
            <a:off x="241300" y="2639407"/>
            <a:ext cx="1435100" cy="1569660"/>
          </a:xfrm>
          <a:prstGeom prst="rect">
            <a:avLst/>
          </a:prstGeom>
          <a:noFill/>
        </p:spPr>
        <p:txBody>
          <a:bodyPr wrap="square" rtlCol="0">
            <a:spAutoFit/>
          </a:bodyPr>
          <a:lstStyle/>
          <a:p>
            <a:pPr algn="ctr"/>
            <a:r>
              <a:rPr lang="en-US" sz="3200" b="1" i="0" u="none" strike="noStrike" baseline="0" dirty="0">
                <a:solidFill>
                  <a:srgbClr val="000000"/>
                </a:solidFill>
                <a:latin typeface="Akaash" panose="02000603000000000000" pitchFamily="2" charset="0"/>
                <a:cs typeface="Akaash" panose="02000603000000000000" pitchFamily="2" charset="0"/>
              </a:rPr>
              <a:t>General </a:t>
            </a:r>
          </a:p>
          <a:p>
            <a:pPr algn="ctr"/>
            <a:r>
              <a:rPr lang="en-US" sz="3200" dirty="0">
                <a:latin typeface="Akaash" panose="02000603000000000000" pitchFamily="2" charset="0"/>
                <a:cs typeface="Akaash" panose="02000603000000000000" pitchFamily="2" charset="0"/>
              </a:rPr>
              <a:t>&amp;</a:t>
            </a:r>
            <a:br>
              <a:rPr lang="en-US" sz="3200" dirty="0">
                <a:latin typeface="Akaash" panose="02000603000000000000" pitchFamily="2" charset="0"/>
                <a:cs typeface="Akaash" panose="02000603000000000000" pitchFamily="2" charset="0"/>
              </a:rPr>
            </a:br>
            <a:r>
              <a:rPr lang="en-US" sz="3200" b="1" i="0" u="none" strike="noStrike" baseline="0" dirty="0">
                <a:solidFill>
                  <a:srgbClr val="000000"/>
                </a:solidFill>
                <a:latin typeface="Akaash" panose="02000603000000000000" pitchFamily="2" charset="0"/>
                <a:cs typeface="Akaash" panose="02000603000000000000" pitchFamily="2" charset="0"/>
              </a:rPr>
              <a:t>Theory</a:t>
            </a:r>
            <a:endParaRPr lang="en-US" sz="3200" dirty="0">
              <a:latin typeface="Akaash" panose="02000603000000000000" pitchFamily="2" charset="0"/>
              <a:cs typeface="Akaash" panose="02000603000000000000" pitchFamily="2" charset="0"/>
            </a:endParaRPr>
          </a:p>
        </p:txBody>
      </p:sp>
      <p:sp>
        <p:nvSpPr>
          <p:cNvPr id="9" name="TextBox 8">
            <a:extLst>
              <a:ext uri="{FF2B5EF4-FFF2-40B4-BE49-F238E27FC236}">
                <a16:creationId xmlns:a16="http://schemas.microsoft.com/office/drawing/2014/main" id="{FBDBA087-9A26-4591-854E-011B4CCB8E53}"/>
              </a:ext>
            </a:extLst>
          </p:cNvPr>
          <p:cNvSpPr txBox="1"/>
          <p:nvPr/>
        </p:nvSpPr>
        <p:spPr>
          <a:xfrm>
            <a:off x="2208014" y="396786"/>
            <a:ext cx="9310886" cy="6093976"/>
          </a:xfrm>
          <a:prstGeom prst="rect">
            <a:avLst/>
          </a:prstGeom>
          <a:noFill/>
        </p:spPr>
        <p:txBody>
          <a:bodyPr wrap="square">
            <a:spAutoFit/>
          </a:bodyPr>
          <a:lstStyle/>
          <a:p>
            <a:r>
              <a:rPr lang="en-US" sz="2800" b="0" i="0" u="none" strike="noStrike" baseline="0" dirty="0">
                <a:solidFill>
                  <a:schemeClr val="bg1"/>
                </a:solidFill>
                <a:latin typeface="Swis721 LtCn BT" panose="020B0406020202030204" pitchFamily="34" charset="0"/>
              </a:rPr>
              <a:t>Knowledge of the rate of entry of water into soil is of fundamental importance for efficient irrigation. Soil intake characteristic gives us information about the rate of entry of water into soil to avoid excess irrigation or shortage of irrigation. </a:t>
            </a:r>
          </a:p>
          <a:p>
            <a:endParaRPr lang="en-US" sz="2800" dirty="0">
              <a:solidFill>
                <a:schemeClr val="bg1"/>
              </a:solidFill>
              <a:latin typeface="Swis721 LtCn BT" panose="020B0406020202030204" pitchFamily="34" charset="0"/>
            </a:endParaRPr>
          </a:p>
          <a:p>
            <a:r>
              <a:rPr lang="en-US" sz="3600" b="1" dirty="0">
                <a:solidFill>
                  <a:schemeClr val="bg1"/>
                </a:solidFill>
                <a:latin typeface="Swis721 LtCn BT" panose="020B0406020202030204" pitchFamily="34" charset="0"/>
              </a:rPr>
              <a:t>Intake rate </a:t>
            </a:r>
          </a:p>
          <a:p>
            <a:r>
              <a:rPr lang="en-US" sz="2800" dirty="0">
                <a:solidFill>
                  <a:schemeClr val="bg1"/>
                </a:solidFill>
                <a:latin typeface="Swis721 LtCn BT" panose="020B0406020202030204" pitchFamily="34" charset="0"/>
              </a:rPr>
              <a:t>The rate of entry of water into soil under field conditions is called intake rate. Whenever the configuration of soil surface influences the rate of water entry, the term intake rate should be used rather than the term infiltration rate to refer to the rate of entry of water into soil. Intake rate is therefore influenced by furrow size, shape as this term indicates infiltration under a particular soil surface configuration. On the other hand the term "infiltration" applies to a level surface covered with water. </a:t>
            </a:r>
          </a:p>
          <a:p>
            <a:endParaRPr lang="en-US" dirty="0">
              <a:solidFill>
                <a:schemeClr val="bg1"/>
              </a:solidFill>
            </a:endParaRPr>
          </a:p>
        </p:txBody>
      </p:sp>
    </p:spTree>
    <p:extLst>
      <p:ext uri="{BB962C8B-B14F-4D97-AF65-F5344CB8AC3E}">
        <p14:creationId xmlns:p14="http://schemas.microsoft.com/office/powerpoint/2010/main" val="3136973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3FE5F47-6CA9-431D-A393-73300BB1DE19}"/>
              </a:ext>
            </a:extLst>
          </p:cNvPr>
          <p:cNvSpPr/>
          <p:nvPr/>
        </p:nvSpPr>
        <p:spPr>
          <a:xfrm>
            <a:off x="9983985" y="0"/>
            <a:ext cx="4416029" cy="6867525"/>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A43582A-D33E-426E-825C-8DA6E2CA3148}"/>
              </a:ext>
            </a:extLst>
          </p:cNvPr>
          <p:cNvSpPr txBox="1"/>
          <p:nvPr/>
        </p:nvSpPr>
        <p:spPr>
          <a:xfrm>
            <a:off x="10466586" y="2829907"/>
            <a:ext cx="1435100" cy="1569660"/>
          </a:xfrm>
          <a:prstGeom prst="rect">
            <a:avLst/>
          </a:prstGeom>
          <a:noFill/>
        </p:spPr>
        <p:txBody>
          <a:bodyPr wrap="square" rtlCol="0">
            <a:spAutoFit/>
          </a:bodyPr>
          <a:lstStyle/>
          <a:p>
            <a:pPr algn="ctr"/>
            <a:r>
              <a:rPr lang="en-US" sz="3200" b="1" i="1" u="none" strike="noStrike" baseline="0" dirty="0">
                <a:solidFill>
                  <a:srgbClr val="000000"/>
                </a:solidFill>
                <a:latin typeface="Akaash" panose="02000603000000000000" pitchFamily="2" charset="0"/>
                <a:cs typeface="Akaash" panose="02000603000000000000" pitchFamily="2" charset="0"/>
              </a:rPr>
              <a:t>Scope of the test </a:t>
            </a:r>
            <a:endParaRPr lang="en-US" sz="3200" b="0" i="0" u="none" strike="noStrike" baseline="0" dirty="0">
              <a:solidFill>
                <a:srgbClr val="000000"/>
              </a:solidFill>
              <a:latin typeface="Akaash" panose="02000603000000000000" pitchFamily="2" charset="0"/>
              <a:cs typeface="Akaash" panose="02000603000000000000" pitchFamily="2" charset="0"/>
            </a:endParaRPr>
          </a:p>
        </p:txBody>
      </p:sp>
      <p:sp>
        <p:nvSpPr>
          <p:cNvPr id="9" name="TextBox 8">
            <a:extLst>
              <a:ext uri="{FF2B5EF4-FFF2-40B4-BE49-F238E27FC236}">
                <a16:creationId xmlns:a16="http://schemas.microsoft.com/office/drawing/2014/main" id="{FBDBA087-9A26-4591-854E-011B4CCB8E53}"/>
              </a:ext>
            </a:extLst>
          </p:cNvPr>
          <p:cNvSpPr txBox="1"/>
          <p:nvPr/>
        </p:nvSpPr>
        <p:spPr>
          <a:xfrm>
            <a:off x="239513" y="382012"/>
            <a:ext cx="9744471" cy="6093976"/>
          </a:xfrm>
          <a:prstGeom prst="rect">
            <a:avLst/>
          </a:prstGeom>
          <a:noFill/>
        </p:spPr>
        <p:txBody>
          <a:bodyPr wrap="square">
            <a:spAutoFit/>
          </a:bodyPr>
          <a:lstStyle/>
          <a:p>
            <a:r>
              <a:rPr lang="en-US" sz="3000" b="0" i="0" u="none" strike="noStrike" baseline="0" dirty="0">
                <a:solidFill>
                  <a:schemeClr val="bg1"/>
                </a:solidFill>
                <a:latin typeface="Swis721 LtCn BT" panose="020B0406020202030204" pitchFamily="34" charset="0"/>
              </a:rPr>
              <a:t>In all irrigation methods, except sub-surface irrigation, water is applied to the surface of land where it subsequently enters the soil and is stored for later use by plants. The object of irrigation is to get water into the soil where it can be stored. The intake rates obtained from the tests are indicative of the rates to be expected during irrigation provided, the surface condition is same. If intake rate is greater than irrigation rate sufficient water will neither enter the soil nor be stored therein and crop growth is significantly reduced. Again, if irrigation rate is greater than intake rate, runoff loss will occur. One of the major problems of irrigated farms is the low intake rate of fine textured soil, which is often reduced further by excessive working of soil and by salinity. Thus the determination of soil intake characteristic is of fundamental importance in irrigation practice.</a:t>
            </a:r>
            <a:endParaRPr lang="en-US" sz="3000" dirty="0">
              <a:solidFill>
                <a:schemeClr val="bg1"/>
              </a:solidFill>
              <a:latin typeface="Swis721 LtCn BT" panose="020B0406020202030204" pitchFamily="34" charset="0"/>
            </a:endParaRPr>
          </a:p>
        </p:txBody>
      </p:sp>
    </p:spTree>
    <p:extLst>
      <p:ext uri="{BB962C8B-B14F-4D97-AF65-F5344CB8AC3E}">
        <p14:creationId xmlns:p14="http://schemas.microsoft.com/office/powerpoint/2010/main" val="122318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11C9C6F2-6129-4912-9701-6706DC8E2D2D}"/>
              </a:ext>
            </a:extLst>
          </p:cNvPr>
          <p:cNvGrpSpPr/>
          <p:nvPr/>
        </p:nvGrpSpPr>
        <p:grpSpPr>
          <a:xfrm>
            <a:off x="-3698821" y="-1319822"/>
            <a:ext cx="18566995" cy="9578064"/>
            <a:chOff x="-3698821" y="-1319822"/>
            <a:chExt cx="18566995" cy="9578064"/>
          </a:xfrm>
        </p:grpSpPr>
        <p:sp>
          <p:nvSpPr>
            <p:cNvPr id="4" name="Freeform 2">
              <a:extLst>
                <a:ext uri="{FF2B5EF4-FFF2-40B4-BE49-F238E27FC236}">
                  <a16:creationId xmlns:a16="http://schemas.microsoft.com/office/drawing/2014/main" id="{5639EDEB-F723-4A6C-AB4A-887202CD38E6}"/>
                </a:ext>
              </a:extLst>
            </p:cNvPr>
            <p:cNvSpPr/>
            <p:nvPr/>
          </p:nvSpPr>
          <p:spPr>
            <a:xfrm>
              <a:off x="18"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gradFill>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endParaRPr lang="en-US" sz="1801" dirty="0"/>
            </a:p>
          </p:txBody>
        </p:sp>
        <p:grpSp>
          <p:nvGrpSpPr>
            <p:cNvPr id="27" name="Group 26">
              <a:extLst>
                <a:ext uri="{FF2B5EF4-FFF2-40B4-BE49-F238E27FC236}">
                  <a16:creationId xmlns:a16="http://schemas.microsoft.com/office/drawing/2014/main" id="{019AF9A8-FDC0-4DED-BFE4-CD96BE381A80}"/>
                </a:ext>
              </a:extLst>
            </p:cNvPr>
            <p:cNvGrpSpPr/>
            <p:nvPr/>
          </p:nvGrpSpPr>
          <p:grpSpPr>
            <a:xfrm>
              <a:off x="-3698821" y="4651960"/>
              <a:ext cx="6423171" cy="3606282"/>
              <a:chOff x="-3984571" y="4480510"/>
              <a:chExt cx="6423171" cy="3606282"/>
            </a:xfrm>
            <a:blipFill>
              <a:blip r:embed="rId2">
                <a:alphaModFix amt="40000"/>
              </a:blip>
              <a:stretch>
                <a:fillRect l="-1187" t="-577" r="-1187"/>
              </a:stretch>
            </a:blipFill>
          </p:grpSpPr>
          <p:sp>
            <p:nvSpPr>
              <p:cNvPr id="28" name="Rectangle: Rounded Corners 27">
                <a:extLst>
                  <a:ext uri="{FF2B5EF4-FFF2-40B4-BE49-F238E27FC236}">
                    <a16:creationId xmlns:a16="http://schemas.microsoft.com/office/drawing/2014/main" id="{8D213431-0BEF-4555-A831-35A631D31516}"/>
                  </a:ext>
                </a:extLst>
              </p:cNvPr>
              <p:cNvSpPr/>
              <p:nvPr/>
            </p:nvSpPr>
            <p:spPr>
              <a:xfrm rot="19096706">
                <a:off x="-2913473" y="5036039"/>
                <a:ext cx="5181600" cy="92399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9" name="Rectangle: Rounded Corners 28">
                <a:extLst>
                  <a:ext uri="{FF2B5EF4-FFF2-40B4-BE49-F238E27FC236}">
                    <a16:creationId xmlns:a16="http://schemas.microsoft.com/office/drawing/2014/main" id="{8EBD260E-4A44-4AE0-BAE3-757DCBE7DA18}"/>
                  </a:ext>
                </a:extLst>
              </p:cNvPr>
              <p:cNvSpPr/>
              <p:nvPr/>
            </p:nvSpPr>
            <p:spPr>
              <a:xfrm rot="19096706">
                <a:off x="-3133982" y="6569432"/>
                <a:ext cx="5181600" cy="5771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0" name="Rectangle: Rounded Corners 29">
                <a:extLst>
                  <a:ext uri="{FF2B5EF4-FFF2-40B4-BE49-F238E27FC236}">
                    <a16:creationId xmlns:a16="http://schemas.microsoft.com/office/drawing/2014/main" id="{9E98BCC8-B6EF-4E98-8DE6-B98051028940}"/>
                  </a:ext>
                </a:extLst>
              </p:cNvPr>
              <p:cNvSpPr/>
              <p:nvPr/>
            </p:nvSpPr>
            <p:spPr>
              <a:xfrm rot="19106373">
                <a:off x="1312367" y="4480510"/>
                <a:ext cx="1018585" cy="5771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1" name="Rectangle: Rounded Corners 30">
                <a:extLst>
                  <a:ext uri="{FF2B5EF4-FFF2-40B4-BE49-F238E27FC236}">
                    <a16:creationId xmlns:a16="http://schemas.microsoft.com/office/drawing/2014/main" id="{94766871-173B-4670-AEDC-0B4A12776339}"/>
                  </a:ext>
                </a:extLst>
              </p:cNvPr>
              <p:cNvSpPr/>
              <p:nvPr/>
            </p:nvSpPr>
            <p:spPr>
              <a:xfrm rot="19096706">
                <a:off x="-3984571" y="5164860"/>
                <a:ext cx="5181600" cy="41922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2" name="Rectangle: Rounded Corners 31">
                <a:extLst>
                  <a:ext uri="{FF2B5EF4-FFF2-40B4-BE49-F238E27FC236}">
                    <a16:creationId xmlns:a16="http://schemas.microsoft.com/office/drawing/2014/main" id="{EA8E1911-73C8-423B-A7FB-85888C875874}"/>
                  </a:ext>
                </a:extLst>
              </p:cNvPr>
              <p:cNvSpPr/>
              <p:nvPr/>
            </p:nvSpPr>
            <p:spPr>
              <a:xfrm rot="19096706">
                <a:off x="-2743000" y="7359283"/>
                <a:ext cx="5181600" cy="7275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grpSp>
          <p:nvGrpSpPr>
            <p:cNvPr id="22" name="Group 21">
              <a:extLst>
                <a:ext uri="{FF2B5EF4-FFF2-40B4-BE49-F238E27FC236}">
                  <a16:creationId xmlns:a16="http://schemas.microsoft.com/office/drawing/2014/main" id="{2AD2578B-4B4C-40E8-8F6A-C7CD159A8C8E}"/>
                </a:ext>
              </a:extLst>
            </p:cNvPr>
            <p:cNvGrpSpPr/>
            <p:nvPr/>
          </p:nvGrpSpPr>
          <p:grpSpPr>
            <a:xfrm>
              <a:off x="7546698" y="-1319822"/>
              <a:ext cx="7321476" cy="2992543"/>
              <a:chOff x="7546698" y="-1319822"/>
              <a:chExt cx="7321476" cy="2992543"/>
            </a:xfrm>
          </p:grpSpPr>
          <p:sp>
            <p:nvSpPr>
              <p:cNvPr id="19" name="Flowchart: Stored Data 18">
                <a:extLst>
                  <a:ext uri="{FF2B5EF4-FFF2-40B4-BE49-F238E27FC236}">
                    <a16:creationId xmlns:a16="http://schemas.microsoft.com/office/drawing/2014/main" id="{723DFB42-6574-44D5-84B6-E46B765B81A1}"/>
                  </a:ext>
                </a:extLst>
              </p:cNvPr>
              <p:cNvSpPr/>
              <p:nvPr/>
            </p:nvSpPr>
            <p:spPr>
              <a:xfrm rot="19366670">
                <a:off x="8689916" y="-11198"/>
                <a:ext cx="6178258" cy="1683919"/>
              </a:xfrm>
              <a:prstGeom prst="flowChartOnlineStorage">
                <a:avLst/>
              </a:prstGeom>
              <a:gradFill flip="none" rotWithShape="0">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7" name="Flowchart: Stored Data 16">
                <a:extLst>
                  <a:ext uri="{FF2B5EF4-FFF2-40B4-BE49-F238E27FC236}">
                    <a16:creationId xmlns:a16="http://schemas.microsoft.com/office/drawing/2014/main" id="{187CD1FB-6B5C-4601-89CC-E306BC66A4A4}"/>
                  </a:ext>
                </a:extLst>
              </p:cNvPr>
              <p:cNvSpPr/>
              <p:nvPr/>
            </p:nvSpPr>
            <p:spPr>
              <a:xfrm rot="19366670">
                <a:off x="7690650" y="-1319822"/>
                <a:ext cx="6178258" cy="1683919"/>
              </a:xfrm>
              <a:prstGeom prst="flowChartOnlineStorage">
                <a:avLst/>
              </a:prstGeom>
              <a:gradFill flip="none" rotWithShape="0">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8" name="Flowchart: Stored Data 17">
                <a:extLst>
                  <a:ext uri="{FF2B5EF4-FFF2-40B4-BE49-F238E27FC236}">
                    <a16:creationId xmlns:a16="http://schemas.microsoft.com/office/drawing/2014/main" id="{431C9700-0EBF-4D37-8C44-2C94AB9598AF}"/>
                  </a:ext>
                </a:extLst>
              </p:cNvPr>
              <p:cNvSpPr/>
              <p:nvPr/>
            </p:nvSpPr>
            <p:spPr>
              <a:xfrm rot="19366670">
                <a:off x="7546698" y="-208042"/>
                <a:ext cx="6178258" cy="1683919"/>
              </a:xfrm>
              <a:prstGeom prst="flowChartOnlineStorage">
                <a:avLst/>
              </a:prstGeom>
              <a:gradFill flip="none" rotWithShape="0">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grpSp>
      <p:graphicFrame>
        <p:nvGraphicFramePr>
          <p:cNvPr id="5" name="Table 4">
            <a:extLst>
              <a:ext uri="{FF2B5EF4-FFF2-40B4-BE49-F238E27FC236}">
                <a16:creationId xmlns:a16="http://schemas.microsoft.com/office/drawing/2014/main" id="{4BC8F111-7281-49B6-B98B-85F76ECAB647}"/>
              </a:ext>
            </a:extLst>
          </p:cNvPr>
          <p:cNvGraphicFramePr>
            <a:graphicFrameLocks noGrp="1"/>
          </p:cNvGraphicFramePr>
          <p:nvPr>
            <p:extLst>
              <p:ext uri="{D42A27DB-BD31-4B8C-83A1-F6EECF244321}">
                <p14:modId xmlns:p14="http://schemas.microsoft.com/office/powerpoint/2010/main" val="3777359816"/>
              </p:ext>
            </p:extLst>
          </p:nvPr>
        </p:nvGraphicFramePr>
        <p:xfrm>
          <a:off x="1424450" y="1194912"/>
          <a:ext cx="8930166" cy="1364328"/>
        </p:xfrm>
        <a:graphic>
          <a:graphicData uri="http://schemas.openxmlformats.org/drawingml/2006/table">
            <a:tbl>
              <a:tblPr firstRow="1" firstCol="1" bandRow="1"/>
              <a:tblGrid>
                <a:gridCol w="4693650">
                  <a:extLst>
                    <a:ext uri="{9D8B030D-6E8A-4147-A177-3AD203B41FA5}">
                      <a16:colId xmlns:a16="http://schemas.microsoft.com/office/drawing/2014/main" val="20000"/>
                    </a:ext>
                  </a:extLst>
                </a:gridCol>
                <a:gridCol w="4236516">
                  <a:extLst>
                    <a:ext uri="{9D8B030D-6E8A-4147-A177-3AD203B41FA5}">
                      <a16:colId xmlns:a16="http://schemas.microsoft.com/office/drawing/2014/main" val="20001"/>
                    </a:ext>
                  </a:extLst>
                </a:gridCol>
              </a:tblGrid>
              <a:tr h="336740">
                <a:tc>
                  <a:txBody>
                    <a:bodyPr/>
                    <a:lstStyle/>
                    <a:p>
                      <a:pPr>
                        <a:lnSpc>
                          <a:spcPct val="115000"/>
                        </a:lnSpc>
                      </a:pPr>
                      <a:r>
                        <a:rPr lang="en-US" sz="1600" b="1" dirty="0">
                          <a:solidFill>
                            <a:srgbClr val="000000"/>
                          </a:solidFill>
                          <a:effectLst/>
                          <a:latin typeface="Times New Roman" panose="02020603050405020304" pitchFamily="18" charset="0"/>
                          <a:cs typeface="Times New Roman" pitchFamily="18" charset="0"/>
                        </a:rPr>
                        <a:t>COURSE CODE: CE 0732-2104</a:t>
                      </a:r>
                      <a:endParaRPr lang="en-US" sz="1200" dirty="0">
                        <a:effectLst/>
                        <a:latin typeface="Times New Roman" pitchFamily="18" charset="0"/>
                        <a:cs typeface="Times New Roman" pitchFamily="18" charset="0"/>
                      </a:endParaRPr>
                    </a:p>
                  </a:txBody>
                  <a:tcPr marL="68580" marR="68580" marT="0" marB="0" anchor="ctr">
                    <a:lnL>
                      <a:noFill/>
                    </a:lnL>
                    <a:lnR>
                      <a:noFill/>
                    </a:lnR>
                    <a:lnT>
                      <a:noFill/>
                    </a:lnT>
                    <a:lnB>
                      <a:noFill/>
                    </a:lnB>
                  </a:tcPr>
                </a:tc>
                <a:tc>
                  <a:txBody>
                    <a:bodyPr/>
                    <a:lstStyle/>
                    <a:p>
                      <a:pPr algn="r">
                        <a:lnSpc>
                          <a:spcPct val="115000"/>
                        </a:lnSpc>
                      </a:pPr>
                      <a:r>
                        <a:rPr lang="en-US" sz="1600" b="1" dirty="0">
                          <a:solidFill>
                            <a:srgbClr val="000000"/>
                          </a:solidFill>
                          <a:effectLst/>
                          <a:latin typeface="Times New Roman" panose="02020603050405020304" pitchFamily="18" charset="0"/>
                          <a:cs typeface="Times New Roman" pitchFamily="18" charset="0"/>
                        </a:rPr>
                        <a:t>CREDIT:01</a:t>
                      </a:r>
                      <a:endParaRPr lang="en-US" sz="1200" dirty="0">
                        <a:effectLst/>
                        <a:latin typeface="Times New Roman" pitchFamily="18" charset="0"/>
                        <a:cs typeface="Times New Roman"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0000"/>
                  </a:ext>
                </a:extLst>
              </a:tr>
              <a:tr h="336740">
                <a:tc>
                  <a:txBody>
                    <a:bodyPr/>
                    <a:lstStyle/>
                    <a:p>
                      <a:pPr>
                        <a:lnSpc>
                          <a:spcPct val="115000"/>
                        </a:lnSpc>
                      </a:pPr>
                      <a:r>
                        <a:rPr lang="en-US" sz="1600" b="1" dirty="0">
                          <a:solidFill>
                            <a:srgbClr val="000000"/>
                          </a:solidFill>
                          <a:effectLst/>
                          <a:latin typeface="Times New Roman" panose="02020603050405020304" pitchFamily="18" charset="0"/>
                          <a:cs typeface="Times New Roman" pitchFamily="18" charset="0"/>
                        </a:rPr>
                        <a:t> </a:t>
                      </a:r>
                      <a:endParaRPr lang="en-US" sz="1200" dirty="0">
                        <a:effectLst/>
                        <a:latin typeface="Times New Roman" pitchFamily="18" charset="0"/>
                        <a:cs typeface="Times New Roman" pitchFamily="18" charset="0"/>
                      </a:endParaRPr>
                    </a:p>
                  </a:txBody>
                  <a:tcPr marL="68580" marR="68580" marT="0" marB="0" anchor="ctr">
                    <a:lnL>
                      <a:noFill/>
                    </a:lnL>
                    <a:lnR>
                      <a:noFill/>
                    </a:lnR>
                    <a:lnT>
                      <a:noFill/>
                    </a:lnT>
                    <a:lnB>
                      <a:noFill/>
                    </a:lnB>
                  </a:tcPr>
                </a:tc>
                <a:tc>
                  <a:txBody>
                    <a:bodyPr/>
                    <a:lstStyle/>
                    <a:p>
                      <a:pPr marL="457200" algn="r">
                        <a:lnSpc>
                          <a:spcPct val="115000"/>
                        </a:lnSpc>
                      </a:pPr>
                      <a:r>
                        <a:rPr lang="en-US" sz="1600" b="1" dirty="0">
                          <a:solidFill>
                            <a:srgbClr val="000000"/>
                          </a:solidFill>
                          <a:effectLst/>
                          <a:latin typeface="Times New Roman" panose="02020603050405020304" pitchFamily="18" charset="0"/>
                          <a:cs typeface="Times New Roman" pitchFamily="18" charset="0"/>
                        </a:rPr>
                        <a:t>TOTAL MARKS:50</a:t>
                      </a:r>
                      <a:endParaRPr lang="en-US" sz="1200" dirty="0">
                        <a:effectLst/>
                        <a:latin typeface="Times New Roman" pitchFamily="18" charset="0"/>
                        <a:cs typeface="Times New Roman"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0001"/>
                  </a:ext>
                </a:extLst>
              </a:tr>
              <a:tr h="354108">
                <a:tc>
                  <a:txBody>
                    <a:bodyPr/>
                    <a:lstStyle/>
                    <a:p>
                      <a:pPr>
                        <a:lnSpc>
                          <a:spcPct val="115000"/>
                        </a:lnSpc>
                      </a:pPr>
                      <a:endParaRPr lang="en-US" sz="1200" dirty="0">
                        <a:effectLst/>
                        <a:latin typeface="Times New Roman" pitchFamily="18" charset="0"/>
                        <a:cs typeface="Times New Roman" pitchFamily="18" charset="0"/>
                      </a:endParaRPr>
                    </a:p>
                  </a:txBody>
                  <a:tcPr marL="68580" marR="68580" marT="0" marB="0" anchor="ctr">
                    <a:lnL>
                      <a:noFill/>
                    </a:lnL>
                    <a:lnR>
                      <a:noFill/>
                    </a:lnR>
                    <a:lnT>
                      <a:noFill/>
                    </a:lnT>
                    <a:lnB>
                      <a:noFill/>
                    </a:lnB>
                  </a:tcPr>
                </a:tc>
                <a:tc>
                  <a:txBody>
                    <a:bodyPr/>
                    <a:lstStyle/>
                    <a:p>
                      <a:pPr marL="457200" algn="r">
                        <a:lnSpc>
                          <a:spcPct val="115000"/>
                        </a:lnSpc>
                      </a:pPr>
                      <a:r>
                        <a:rPr lang="en-US" sz="1600" b="1" dirty="0">
                          <a:solidFill>
                            <a:srgbClr val="000000"/>
                          </a:solidFill>
                          <a:effectLst/>
                          <a:latin typeface="Times New Roman" panose="02020603050405020304" pitchFamily="18" charset="0"/>
                          <a:cs typeface="Times New Roman" pitchFamily="18" charset="0"/>
                        </a:rPr>
                        <a:t>CIE MARKS: 30</a:t>
                      </a:r>
                      <a:endParaRPr lang="en-US" sz="1200" dirty="0">
                        <a:effectLst/>
                        <a:latin typeface="Times New Roman" pitchFamily="18" charset="0"/>
                        <a:cs typeface="Times New Roman"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0002"/>
                  </a:ext>
                </a:extLst>
              </a:tr>
              <a:tr h="336740">
                <a:tc>
                  <a:txBody>
                    <a:bodyPr/>
                    <a:lstStyle/>
                    <a:p>
                      <a:pPr>
                        <a:lnSpc>
                          <a:spcPct val="115000"/>
                        </a:lnSpc>
                        <a:spcAft>
                          <a:spcPts val="600"/>
                        </a:spcAft>
                      </a:pPr>
                      <a:r>
                        <a:rPr lang="en-US" sz="1600" b="1" dirty="0">
                          <a:solidFill>
                            <a:srgbClr val="000000"/>
                          </a:solidFill>
                          <a:effectLst/>
                          <a:latin typeface="Times New Roman" panose="02020603050405020304" pitchFamily="18" charset="0"/>
                          <a:cs typeface="Times New Roman" pitchFamily="18" charset="0"/>
                        </a:rPr>
                        <a:t>Semester</a:t>
                      </a:r>
                      <a:r>
                        <a:rPr lang="en-US" sz="1600" b="1" baseline="0" dirty="0">
                          <a:solidFill>
                            <a:srgbClr val="000000"/>
                          </a:solidFill>
                          <a:effectLst/>
                          <a:latin typeface="Times New Roman" panose="02020603050405020304" pitchFamily="18" charset="0"/>
                          <a:cs typeface="Times New Roman" pitchFamily="18" charset="0"/>
                        </a:rPr>
                        <a:t> End </a:t>
                      </a:r>
                      <a:r>
                        <a:rPr lang="en-US" sz="1600" b="1" dirty="0">
                          <a:solidFill>
                            <a:srgbClr val="000000"/>
                          </a:solidFill>
                          <a:effectLst/>
                          <a:latin typeface="Times New Roman" panose="02020603050405020304" pitchFamily="18" charset="0"/>
                          <a:cs typeface="Times New Roman" pitchFamily="18" charset="0"/>
                        </a:rPr>
                        <a:t>Exam Hours   2</a:t>
                      </a:r>
                      <a:endParaRPr lang="en-US" sz="1200" dirty="0">
                        <a:effectLst/>
                        <a:latin typeface="Times New Roman" pitchFamily="18" charset="0"/>
                        <a:cs typeface="Times New Roman" pitchFamily="18" charset="0"/>
                      </a:endParaRPr>
                    </a:p>
                  </a:txBody>
                  <a:tcPr marL="68580" marR="68580" marT="0" marB="0" anchor="ctr">
                    <a:lnL>
                      <a:noFill/>
                    </a:lnL>
                    <a:lnR>
                      <a:noFill/>
                    </a:lnR>
                    <a:lnT>
                      <a:noFill/>
                    </a:lnT>
                    <a:lnB>
                      <a:noFill/>
                    </a:lnB>
                  </a:tcPr>
                </a:tc>
                <a:tc>
                  <a:txBody>
                    <a:bodyPr/>
                    <a:lstStyle/>
                    <a:p>
                      <a:pPr marL="457200" algn="r">
                        <a:lnSpc>
                          <a:spcPct val="115000"/>
                        </a:lnSpc>
                      </a:pPr>
                      <a:r>
                        <a:rPr lang="en-US" sz="1600" b="1" dirty="0">
                          <a:solidFill>
                            <a:srgbClr val="000000"/>
                          </a:solidFill>
                          <a:effectLst/>
                          <a:latin typeface="Times New Roman" panose="02020603050405020304" pitchFamily="18" charset="0"/>
                          <a:cs typeface="Times New Roman" pitchFamily="18" charset="0"/>
                        </a:rPr>
                        <a:t>SEE MARKS: 20</a:t>
                      </a:r>
                      <a:endParaRPr lang="en-US" sz="1200" dirty="0">
                        <a:effectLst/>
                        <a:latin typeface="Times New Roman" pitchFamily="18" charset="0"/>
                        <a:cs typeface="Times New Roman"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6" name="Rectangle 1">
            <a:extLst>
              <a:ext uri="{FF2B5EF4-FFF2-40B4-BE49-F238E27FC236}">
                <a16:creationId xmlns:a16="http://schemas.microsoft.com/office/drawing/2014/main" id="{C69589B2-A395-4D27-B4CF-8F7661458D6D}"/>
              </a:ext>
            </a:extLst>
          </p:cNvPr>
          <p:cNvSpPr>
            <a:spLocks noChangeArrowheads="1"/>
          </p:cNvSpPr>
          <p:nvPr/>
        </p:nvSpPr>
        <p:spPr bwMode="auto">
          <a:xfrm>
            <a:off x="4761415" y="421496"/>
            <a:ext cx="2486771" cy="4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1" rIns="91440" bIns="45721" numCol="1" anchor="ctr" anchorCtr="0" compatLnSpc="1">
            <a:prstTxWarp prst="textNoShape">
              <a:avLst/>
            </a:prstTxWarp>
            <a:spAutoFit/>
          </a:bodyPr>
          <a:lstStyle/>
          <a:p>
            <a:pPr lvl="0" eaLnBrk="0" fontAlgn="base" hangingPunct="0">
              <a:spcBef>
                <a:spcPct val="0"/>
              </a:spcBef>
              <a:spcAft>
                <a:spcPct val="0"/>
              </a:spcAft>
            </a:pPr>
            <a:r>
              <a:rPr lang="en-US" sz="2000" b="1" dirty="0">
                <a:solidFill>
                  <a:srgbClr val="000000"/>
                </a:solidFill>
                <a:latin typeface="Times New Roman" pitchFamily="18" charset="0"/>
                <a:ea typeface="Times New Roman" pitchFamily="18" charset="0"/>
                <a:cs typeface="Times New Roman" pitchFamily="18" charset="0"/>
              </a:rPr>
              <a:t>Concrete Mix Design</a:t>
            </a:r>
            <a:endParaRPr lang="en-US" sz="1801" dirty="0">
              <a:latin typeface="Times New Roman" pitchFamily="18" charset="0"/>
              <a:cs typeface="Times New Roman" pitchFamily="18" charset="0"/>
            </a:endParaRPr>
          </a:p>
        </p:txBody>
      </p:sp>
      <p:graphicFrame>
        <p:nvGraphicFramePr>
          <p:cNvPr id="7" name="Table 6">
            <a:extLst>
              <a:ext uri="{FF2B5EF4-FFF2-40B4-BE49-F238E27FC236}">
                <a16:creationId xmlns:a16="http://schemas.microsoft.com/office/drawing/2014/main" id="{611EEBC9-5AF5-4066-AF3D-57E711F42A9F}"/>
              </a:ext>
            </a:extLst>
          </p:cNvPr>
          <p:cNvGraphicFramePr>
            <a:graphicFrameLocks noGrp="1"/>
          </p:cNvGraphicFramePr>
          <p:nvPr>
            <p:extLst>
              <p:ext uri="{D42A27DB-BD31-4B8C-83A1-F6EECF244321}">
                <p14:modId xmlns:p14="http://schemas.microsoft.com/office/powerpoint/2010/main" val="1571986386"/>
              </p:ext>
            </p:extLst>
          </p:nvPr>
        </p:nvGraphicFramePr>
        <p:xfrm>
          <a:off x="1000982" y="3566656"/>
          <a:ext cx="10007600" cy="2127233"/>
        </p:xfrm>
        <a:graphic>
          <a:graphicData uri="http://schemas.openxmlformats.org/drawingml/2006/table">
            <a:tbl>
              <a:tblPr firstRow="1" firstCol="1" bandRow="1"/>
              <a:tblGrid>
                <a:gridCol w="1617228">
                  <a:extLst>
                    <a:ext uri="{9D8B030D-6E8A-4147-A177-3AD203B41FA5}">
                      <a16:colId xmlns:a16="http://schemas.microsoft.com/office/drawing/2014/main" val="20000"/>
                    </a:ext>
                  </a:extLst>
                </a:gridCol>
                <a:gridCol w="8390372">
                  <a:extLst>
                    <a:ext uri="{9D8B030D-6E8A-4147-A177-3AD203B41FA5}">
                      <a16:colId xmlns:a16="http://schemas.microsoft.com/office/drawing/2014/main" val="20001"/>
                    </a:ext>
                  </a:extLst>
                </a:gridCol>
              </a:tblGrid>
              <a:tr h="326700">
                <a:tc>
                  <a:txBody>
                    <a:bodyPr/>
                    <a:lstStyle/>
                    <a:p>
                      <a:pPr marL="0" marR="0" algn="ctr">
                        <a:lnSpc>
                          <a:spcPct val="150000"/>
                        </a:lnSpc>
                        <a:spcBef>
                          <a:spcPts val="0"/>
                        </a:spcBef>
                        <a:spcAft>
                          <a:spcPts val="1000"/>
                        </a:spcAft>
                      </a:pPr>
                      <a:r>
                        <a:rPr lang="en-US" sz="1600" b="1" dirty="0">
                          <a:effectLst/>
                          <a:latin typeface="Times New Roman" panose="02020603050405020304" pitchFamily="18" charset="0"/>
                          <a:ea typeface="Calibri" panose="020F0502020204030204" pitchFamily="34" charset="0"/>
                        </a:rPr>
                        <a:t>CLO 1</a:t>
                      </a:r>
                      <a:endParaRPr lang="en-US" sz="1600" dirty="0">
                        <a:effectLst/>
                        <a:latin typeface="Calibri" panose="020F0502020204030204" pitchFamily="34" charset="0"/>
                        <a:ea typeface="Calibri" panose="020F0502020204030204" pitchFamily="34" charset="0"/>
                      </a:endParaRPr>
                    </a:p>
                  </a:txBody>
                  <a:tcPr marL="68580" marR="68580" marT="0" marB="0">
                    <a:lnL>
                      <a:noFill/>
                    </a:lnL>
                    <a:lnR>
                      <a:noFill/>
                    </a:lnR>
                    <a:lnT>
                      <a:noFill/>
                    </a:lnT>
                    <a:lnB>
                      <a:noFill/>
                    </a:lnB>
                  </a:tcPr>
                </a:tc>
                <a:tc>
                  <a:txBody>
                    <a:bodyPr/>
                    <a:lstStyle/>
                    <a:p>
                      <a:pPr marL="0" marR="0" algn="just">
                        <a:lnSpc>
                          <a:spcPct val="150000"/>
                        </a:lnSpc>
                        <a:spcBef>
                          <a:spcPts val="0"/>
                        </a:spcBef>
                        <a:spcAft>
                          <a:spcPts val="1000"/>
                        </a:spcAft>
                      </a:pPr>
                      <a:r>
                        <a:rPr lang="en-US" sz="1600" b="1" dirty="0">
                          <a:effectLst/>
                          <a:latin typeface="Times New Roman" panose="02020603050405020304" pitchFamily="18" charset="0"/>
                          <a:ea typeface="Times New Roman" panose="02020603050405020304" pitchFamily="18" charset="0"/>
                        </a:rPr>
                        <a:t>Understand</a:t>
                      </a:r>
                      <a:r>
                        <a:rPr lang="en-US" sz="1600" dirty="0">
                          <a:effectLst/>
                          <a:latin typeface="Times New Roman" panose="02020603050405020304" pitchFamily="18" charset="0"/>
                          <a:ea typeface="Times New Roman" panose="02020603050405020304" pitchFamily="18" charset="0"/>
                        </a:rPr>
                        <a:t> concepts of Irrigation and Flood Control in agriculture.</a:t>
                      </a:r>
                      <a:endParaRPr lang="en-US" sz="1600" dirty="0">
                        <a:effectLst/>
                        <a:latin typeface="Calibri" panose="020F0502020204030204" pitchFamily="34" charset="0"/>
                        <a:ea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526244">
                <a:tc>
                  <a:txBody>
                    <a:bodyPr/>
                    <a:lstStyle/>
                    <a:p>
                      <a:pPr marL="0" marR="0" algn="ctr">
                        <a:lnSpc>
                          <a:spcPct val="150000"/>
                        </a:lnSpc>
                        <a:spcBef>
                          <a:spcPts val="0"/>
                        </a:spcBef>
                        <a:spcAft>
                          <a:spcPts val="1000"/>
                        </a:spcAft>
                      </a:pPr>
                      <a:r>
                        <a:rPr lang="en-US" sz="1600" b="1">
                          <a:effectLst/>
                          <a:latin typeface="Times New Roman" panose="02020603050405020304" pitchFamily="18" charset="0"/>
                          <a:ea typeface="Calibri" panose="020F0502020204030204" pitchFamily="34" charset="0"/>
                        </a:rPr>
                        <a:t>CLO 2</a:t>
                      </a:r>
                      <a:endParaRPr lang="en-US" sz="1600">
                        <a:effectLst/>
                        <a:latin typeface="Calibri" panose="020F0502020204030204" pitchFamily="34" charset="0"/>
                        <a:ea typeface="Calibri" panose="020F0502020204030204" pitchFamily="34" charset="0"/>
                      </a:endParaRPr>
                    </a:p>
                  </a:txBody>
                  <a:tcPr marL="68580" marR="68580" marT="0" marB="0">
                    <a:lnL>
                      <a:noFill/>
                    </a:lnL>
                    <a:lnR>
                      <a:noFill/>
                    </a:lnR>
                    <a:lnT>
                      <a:noFill/>
                    </a:lnT>
                    <a:lnB>
                      <a:noFill/>
                    </a:lnB>
                  </a:tcPr>
                </a:tc>
                <a:tc>
                  <a:txBody>
                    <a:bodyPr/>
                    <a:lstStyle/>
                    <a:p>
                      <a:pPr marL="0" marR="0" algn="just">
                        <a:lnSpc>
                          <a:spcPct val="150000"/>
                        </a:lnSpc>
                        <a:spcBef>
                          <a:spcPts val="0"/>
                        </a:spcBef>
                        <a:spcAft>
                          <a:spcPts val="1000"/>
                        </a:spcAft>
                      </a:pPr>
                      <a:r>
                        <a:rPr lang="en-US" sz="1600" b="1" dirty="0">
                          <a:effectLst/>
                          <a:latin typeface="Times New Roman" panose="02020603050405020304" pitchFamily="18" charset="0"/>
                          <a:ea typeface="Calibri" panose="020F0502020204030204" pitchFamily="34" charset="0"/>
                        </a:rPr>
                        <a:t>Analyze</a:t>
                      </a:r>
                      <a:r>
                        <a:rPr lang="en-US" sz="1600" dirty="0">
                          <a:effectLst/>
                          <a:latin typeface="Times New Roman" panose="02020603050405020304" pitchFamily="18" charset="0"/>
                          <a:ea typeface="Calibri" panose="020F0502020204030204" pitchFamily="34" charset="0"/>
                        </a:rPr>
                        <a:t> various types of soil.</a:t>
                      </a:r>
                      <a:endParaRPr lang="en-US" sz="1600" dirty="0">
                        <a:effectLst/>
                        <a:latin typeface="Calibri" panose="020F0502020204030204" pitchFamily="34" charset="0"/>
                        <a:ea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10001"/>
                  </a:ext>
                </a:extLst>
              </a:tr>
              <a:tr h="692460">
                <a:tc>
                  <a:txBody>
                    <a:bodyPr/>
                    <a:lstStyle/>
                    <a:p>
                      <a:pPr marL="0" marR="0" algn="ctr">
                        <a:lnSpc>
                          <a:spcPct val="150000"/>
                        </a:lnSpc>
                        <a:spcBef>
                          <a:spcPts val="0"/>
                        </a:spcBef>
                        <a:spcAft>
                          <a:spcPts val="1000"/>
                        </a:spcAft>
                      </a:pPr>
                      <a:r>
                        <a:rPr lang="en-US" sz="1600" b="1">
                          <a:effectLst/>
                          <a:latin typeface="Times New Roman" panose="02020603050405020304" pitchFamily="18" charset="0"/>
                          <a:ea typeface="Calibri" panose="020F0502020204030204" pitchFamily="34" charset="0"/>
                        </a:rPr>
                        <a:t>CLO 3</a:t>
                      </a:r>
                      <a:endParaRPr lang="en-US" sz="1600">
                        <a:effectLst/>
                        <a:latin typeface="Calibri" panose="020F0502020204030204" pitchFamily="34" charset="0"/>
                        <a:ea typeface="Calibri" panose="020F0502020204030204" pitchFamily="34" charset="0"/>
                      </a:endParaRPr>
                    </a:p>
                  </a:txBody>
                  <a:tcPr marL="68580" marR="68580" marT="0" marB="0">
                    <a:lnL>
                      <a:noFill/>
                    </a:lnL>
                    <a:lnR>
                      <a:noFill/>
                    </a:lnR>
                    <a:lnT>
                      <a:noFill/>
                    </a:lnT>
                    <a:lnB>
                      <a:noFill/>
                    </a:lnB>
                  </a:tcPr>
                </a:tc>
                <a:tc>
                  <a:txBody>
                    <a:bodyPr/>
                    <a:lstStyle/>
                    <a:p>
                      <a:pPr marL="0" marR="0" algn="just">
                        <a:lnSpc>
                          <a:spcPct val="150000"/>
                        </a:lnSpc>
                        <a:spcBef>
                          <a:spcPts val="0"/>
                        </a:spcBef>
                        <a:spcAft>
                          <a:spcPts val="1000"/>
                        </a:spcAft>
                      </a:pPr>
                      <a:r>
                        <a:rPr lang="en-US" sz="1600" b="1" dirty="0">
                          <a:effectLst/>
                          <a:latin typeface="Times New Roman" panose="02020603050405020304" pitchFamily="18" charset="0"/>
                          <a:ea typeface="Calibri" panose="020F0502020204030204" pitchFamily="34" charset="0"/>
                        </a:rPr>
                        <a:t>Develop</a:t>
                      </a:r>
                      <a:r>
                        <a:rPr lang="en-US" sz="1600" dirty="0">
                          <a:effectLst/>
                          <a:latin typeface="Times New Roman" panose="02020603050405020304" pitchFamily="18" charset="0"/>
                          <a:ea typeface="Calibri" panose="020F0502020204030204" pitchFamily="34" charset="0"/>
                        </a:rPr>
                        <a:t> </a:t>
                      </a:r>
                      <a:r>
                        <a:rPr lang="en-US" sz="1600" dirty="0">
                          <a:effectLst/>
                          <a:latin typeface="Times New Roman" panose="02020603050405020304" pitchFamily="18" charset="0"/>
                          <a:ea typeface="Times New Roman" panose="02020603050405020304" pitchFamily="18" charset="0"/>
                        </a:rPr>
                        <a:t>intellectual communication skills through working in groups in performing the laboratory experiments/field supervisions and by interpreting the experimental results</a:t>
                      </a:r>
                      <a:r>
                        <a:rPr lang="bn-BD" sz="1600" dirty="0">
                          <a:effectLst/>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326700">
                <a:tc>
                  <a:txBody>
                    <a:bodyPr/>
                    <a:lstStyle/>
                    <a:p>
                      <a:pPr marL="0" marR="0" algn="ctr">
                        <a:lnSpc>
                          <a:spcPct val="150000"/>
                        </a:lnSpc>
                        <a:spcBef>
                          <a:spcPts val="0"/>
                        </a:spcBef>
                        <a:spcAft>
                          <a:spcPts val="1000"/>
                        </a:spcAft>
                      </a:pPr>
                      <a:r>
                        <a:rPr lang="en-US" sz="1600" b="1">
                          <a:effectLst/>
                          <a:latin typeface="Times New Roman" panose="02020603050405020304" pitchFamily="18" charset="0"/>
                          <a:ea typeface="Calibri" panose="020F0502020204030204" pitchFamily="34" charset="0"/>
                        </a:rPr>
                        <a:t>CLO 4</a:t>
                      </a:r>
                      <a:endParaRPr lang="en-US" sz="1600">
                        <a:effectLst/>
                        <a:latin typeface="Calibri" panose="020F0502020204030204" pitchFamily="34" charset="0"/>
                        <a:ea typeface="Calibri" panose="020F0502020204030204" pitchFamily="34" charset="0"/>
                      </a:endParaRPr>
                    </a:p>
                  </a:txBody>
                  <a:tcPr marL="68580" marR="68580" marT="0" marB="0">
                    <a:lnL>
                      <a:noFill/>
                    </a:lnL>
                    <a:lnR>
                      <a:noFill/>
                    </a:lnR>
                    <a:lnT>
                      <a:noFill/>
                    </a:lnT>
                    <a:lnB>
                      <a:noFill/>
                    </a:lnB>
                  </a:tcPr>
                </a:tc>
                <a:tc>
                  <a:txBody>
                    <a:bodyPr/>
                    <a:lstStyle/>
                    <a:p>
                      <a:pPr marL="0" marR="0" algn="just">
                        <a:lnSpc>
                          <a:spcPct val="150000"/>
                        </a:lnSpc>
                        <a:spcBef>
                          <a:spcPts val="0"/>
                        </a:spcBef>
                        <a:spcAft>
                          <a:spcPts val="1000"/>
                        </a:spcAft>
                      </a:pPr>
                      <a:r>
                        <a:rPr lang="en-US" sz="1600" b="1" dirty="0">
                          <a:effectLst/>
                          <a:latin typeface="Times New Roman" panose="02020603050405020304" pitchFamily="18" charset="0"/>
                          <a:ea typeface="Calibri" panose="020F0502020204030204" pitchFamily="34" charset="0"/>
                        </a:rPr>
                        <a:t>Generate</a:t>
                      </a:r>
                      <a:r>
                        <a:rPr lang="en-US" sz="1600" dirty="0">
                          <a:effectLst/>
                          <a:latin typeface="Times New Roman" panose="02020603050405020304" pitchFamily="18" charset="0"/>
                          <a:ea typeface="Calibri" panose="020F0502020204030204" pitchFamily="34" charset="0"/>
                        </a:rPr>
                        <a:t> the detailing of various soil properties.</a:t>
                      </a:r>
                      <a:endParaRPr lang="en-US" sz="1600" dirty="0">
                        <a:effectLst/>
                        <a:latin typeface="Calibri" panose="020F0502020204030204" pitchFamily="34" charset="0"/>
                        <a:ea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255129">
                <a:tc>
                  <a:txBody>
                    <a:bodyPr/>
                    <a:lstStyle/>
                    <a:p>
                      <a:pPr marL="0" marR="0" algn="ctr">
                        <a:lnSpc>
                          <a:spcPct val="150000"/>
                        </a:lnSpc>
                        <a:spcBef>
                          <a:spcPts val="0"/>
                        </a:spcBef>
                        <a:spcAft>
                          <a:spcPts val="1000"/>
                        </a:spcAft>
                      </a:pPr>
                      <a:endParaRPr lang="en-US" sz="1200" dirty="0">
                        <a:effectLst/>
                        <a:latin typeface="Calibri" panose="020F0502020204030204" pitchFamily="34" charset="0"/>
                        <a:ea typeface="Calibri" panose="020F0502020204030204" pitchFamily="34" charset="0"/>
                      </a:endParaRPr>
                    </a:p>
                  </a:txBody>
                  <a:tcPr marL="68580" marR="68580" marT="0" marB="0">
                    <a:lnL>
                      <a:noFill/>
                    </a:lnL>
                    <a:lnR>
                      <a:noFill/>
                    </a:lnR>
                    <a:lnT>
                      <a:noFill/>
                    </a:lnT>
                    <a:lnB>
                      <a:noFill/>
                    </a:lnB>
                  </a:tcPr>
                </a:tc>
                <a:tc>
                  <a:txBody>
                    <a:bodyPr/>
                    <a:lstStyle/>
                    <a:p>
                      <a:pPr marL="0" marR="0" algn="just">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bl>
          </a:graphicData>
        </a:graphic>
      </p:graphicFrame>
      <p:sp>
        <p:nvSpPr>
          <p:cNvPr id="8" name="Rectangle 2">
            <a:extLst>
              <a:ext uri="{FF2B5EF4-FFF2-40B4-BE49-F238E27FC236}">
                <a16:creationId xmlns:a16="http://schemas.microsoft.com/office/drawing/2014/main" id="{A122ED0A-6A56-4F28-9C52-34E2DBA96974}"/>
              </a:ext>
            </a:extLst>
          </p:cNvPr>
          <p:cNvSpPr>
            <a:spLocks noChangeArrowheads="1"/>
          </p:cNvSpPr>
          <p:nvPr/>
        </p:nvSpPr>
        <p:spPr bwMode="auto">
          <a:xfrm>
            <a:off x="1929638" y="2951074"/>
            <a:ext cx="9204251" cy="615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1" rIns="91440" bIns="45721" numCol="1" anchor="ctr" anchorCtr="0" compatLnSpc="1">
            <a:prstTxWarp prst="textNoShape">
              <a:avLst/>
            </a:prstTxWarp>
            <a:spAutoFit/>
          </a:bodyPr>
          <a:lstStyle/>
          <a:p>
            <a:pPr defTabSz="914411" eaLnBrk="0" fontAlgn="base" hangingPunct="0">
              <a:spcBef>
                <a:spcPct val="0"/>
              </a:spcBef>
              <a:spcAft>
                <a:spcPct val="0"/>
              </a:spcAft>
            </a:pPr>
            <a:r>
              <a:rPr lang="en-US" sz="1600" b="1" dirty="0">
                <a:latin typeface="Times New Roman" panose="02020603050405020304" pitchFamily="18" charset="0"/>
                <a:ea typeface="Calibri" panose="020F0502020204030204" pitchFamily="34" charset="0"/>
                <a:cs typeface="Times New Roman" panose="02020603050405020304" pitchFamily="18" charset="0"/>
              </a:rPr>
              <a:t>Course Learning Outcomes (CLOs): </a:t>
            </a:r>
            <a:r>
              <a:rPr lang="en-US" sz="1600" dirty="0">
                <a:latin typeface="Times New Roman" panose="02020603050405020304" pitchFamily="18" charset="0"/>
                <a:ea typeface="Calibri" panose="020F0502020204030204" pitchFamily="34" charset="0"/>
                <a:cs typeface="Times New Roman" panose="02020603050405020304" pitchFamily="18" charset="0"/>
              </a:rPr>
              <a:t>After completing this course successfully, the students will be able to-</a:t>
            </a:r>
            <a:endParaRPr lang="en-US" sz="1401" dirty="0">
              <a:latin typeface="Times New Roman" panose="02020603050405020304" pitchFamily="18" charset="0"/>
              <a:cs typeface="Times New Roman" panose="02020603050405020304" pitchFamily="18" charset="0"/>
            </a:endParaRPr>
          </a:p>
          <a:p>
            <a:pPr defTabSz="914411" eaLnBrk="0" fontAlgn="base" hangingPunct="0">
              <a:spcBef>
                <a:spcPct val="0"/>
              </a:spcBef>
              <a:spcAft>
                <a:spcPct val="0"/>
              </a:spcAft>
            </a:pPr>
            <a:endParaRPr lang="en-US" sz="1801" dirty="0">
              <a:latin typeface="Arial" panose="020B0604020202020204" pitchFamily="34" charset="0"/>
            </a:endParaRPr>
          </a:p>
        </p:txBody>
      </p:sp>
      <p:sp>
        <p:nvSpPr>
          <p:cNvPr id="9" name="Freeform 28">
            <a:extLst>
              <a:ext uri="{FF2B5EF4-FFF2-40B4-BE49-F238E27FC236}">
                <a16:creationId xmlns:a16="http://schemas.microsoft.com/office/drawing/2014/main" id="{19B1171C-1611-4077-BA79-60A33AA40C49}"/>
              </a:ext>
            </a:extLst>
          </p:cNvPr>
          <p:cNvSpPr/>
          <p:nvPr/>
        </p:nvSpPr>
        <p:spPr>
          <a:xfrm>
            <a:off x="19" y="36"/>
            <a:ext cx="1190608" cy="1600164"/>
          </a:xfrm>
          <a:custGeom>
            <a:avLst/>
            <a:gdLst/>
            <a:ahLst/>
            <a:cxnLst/>
            <a:rect l="l" t="t" r="r" b="b"/>
            <a:pathLst>
              <a:path w="1458342" h="2157347">
                <a:moveTo>
                  <a:pt x="0" y="0"/>
                </a:moveTo>
                <a:lnTo>
                  <a:pt x="1458342" y="0"/>
                </a:lnTo>
                <a:lnTo>
                  <a:pt x="1458342" y="2157347"/>
                </a:lnTo>
                <a:lnTo>
                  <a:pt x="0" y="2157347"/>
                </a:lnTo>
                <a:lnTo>
                  <a:pt x="0" y="0"/>
                </a:lnTo>
                <a:close/>
              </a:path>
            </a:pathLst>
          </a:custGeom>
          <a:blipFill>
            <a:blip r:embed="rId3"/>
            <a:stretch>
              <a:fillRect l="-1187" t="-577" r="-1187"/>
            </a:stretch>
          </a:blipFill>
        </p:spPr>
      </p:sp>
      <p:sp>
        <p:nvSpPr>
          <p:cNvPr id="10" name="Slide Number Placeholder 1">
            <a:extLst>
              <a:ext uri="{FF2B5EF4-FFF2-40B4-BE49-F238E27FC236}">
                <a16:creationId xmlns:a16="http://schemas.microsoft.com/office/drawing/2014/main" id="{53014AF6-88B8-4E1E-9875-2925E5A3DF33}"/>
              </a:ext>
            </a:extLst>
          </p:cNvPr>
          <p:cNvSpPr>
            <a:spLocks noGrp="1"/>
          </p:cNvSpPr>
          <p:nvPr>
            <p:ph type="sldNum" sz="quarter" idx="12"/>
          </p:nvPr>
        </p:nvSpPr>
        <p:spPr>
          <a:xfrm>
            <a:off x="11201385" y="6170823"/>
            <a:ext cx="670560" cy="502921"/>
          </a:xfrm>
        </p:spPr>
        <p:txBody>
          <a:bodyPr/>
          <a:lstStyle/>
          <a:p>
            <a:fld id="{34216374-E7D6-4C74-ADA3-2C9987A1DEB2}" type="slidenum">
              <a:rPr lang="en-US" smtClean="0"/>
              <a:t>3</a:t>
            </a:fld>
            <a:endParaRPr lang="en-US"/>
          </a:p>
        </p:txBody>
      </p:sp>
    </p:spTree>
    <p:extLst>
      <p:ext uri="{BB962C8B-B14F-4D97-AF65-F5344CB8AC3E}">
        <p14:creationId xmlns:p14="http://schemas.microsoft.com/office/powerpoint/2010/main" val="1422616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3FE5F47-6CA9-431D-A393-73300BB1DE19}"/>
              </a:ext>
            </a:extLst>
          </p:cNvPr>
          <p:cNvSpPr/>
          <p:nvPr/>
        </p:nvSpPr>
        <p:spPr>
          <a:xfrm>
            <a:off x="-2208015" y="-9525"/>
            <a:ext cx="4416029" cy="686752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A43582A-D33E-426E-825C-8DA6E2CA3148}"/>
              </a:ext>
            </a:extLst>
          </p:cNvPr>
          <p:cNvSpPr txBox="1"/>
          <p:nvPr/>
        </p:nvSpPr>
        <p:spPr>
          <a:xfrm>
            <a:off x="241300" y="2639407"/>
            <a:ext cx="1739900" cy="2062103"/>
          </a:xfrm>
          <a:prstGeom prst="rect">
            <a:avLst/>
          </a:prstGeom>
          <a:noFill/>
        </p:spPr>
        <p:txBody>
          <a:bodyPr wrap="square" rtlCol="0">
            <a:spAutoFit/>
          </a:bodyPr>
          <a:lstStyle/>
          <a:p>
            <a:pPr algn="ctr"/>
            <a:r>
              <a:rPr lang="en-US" sz="3200" b="1" dirty="0">
                <a:solidFill>
                  <a:srgbClr val="000000"/>
                </a:solidFill>
                <a:latin typeface="Akaash" panose="02000603000000000000" pitchFamily="2" charset="0"/>
                <a:cs typeface="Akaash" panose="02000603000000000000" pitchFamily="2" charset="0"/>
              </a:rPr>
              <a:t>Factors affecting Intake Rate </a:t>
            </a:r>
          </a:p>
        </p:txBody>
      </p:sp>
      <p:sp>
        <p:nvSpPr>
          <p:cNvPr id="9" name="TextBox 8">
            <a:extLst>
              <a:ext uri="{FF2B5EF4-FFF2-40B4-BE49-F238E27FC236}">
                <a16:creationId xmlns:a16="http://schemas.microsoft.com/office/drawing/2014/main" id="{FBDBA087-9A26-4591-854E-011B4CCB8E53}"/>
              </a:ext>
            </a:extLst>
          </p:cNvPr>
          <p:cNvSpPr txBox="1"/>
          <p:nvPr/>
        </p:nvSpPr>
        <p:spPr>
          <a:xfrm>
            <a:off x="2423914" y="838914"/>
            <a:ext cx="9310886" cy="5170646"/>
          </a:xfrm>
          <a:prstGeom prst="rect">
            <a:avLst/>
          </a:prstGeom>
          <a:noFill/>
        </p:spPr>
        <p:txBody>
          <a:bodyPr wrap="square">
            <a:spAutoFit/>
          </a:bodyPr>
          <a:lstStyle/>
          <a:p>
            <a:r>
              <a:rPr lang="en-US" sz="3200" b="0" i="0" u="none" strike="noStrike" baseline="0" dirty="0">
                <a:solidFill>
                  <a:srgbClr val="000000"/>
                </a:solidFill>
                <a:latin typeface="Swis721 LtCn BT" panose="020B0406020202030204" pitchFamily="34" charset="0"/>
              </a:rPr>
              <a:t>Intake rate varies with many factors, including depth of water on the surface, temperature of water and soil, soil structure and texture, moisture content and salinity of the soil. </a:t>
            </a:r>
          </a:p>
          <a:p>
            <a:endParaRPr lang="en-US" sz="2800" b="0" i="0" u="none" strike="noStrike" baseline="0" dirty="0">
              <a:solidFill>
                <a:srgbClr val="000000"/>
              </a:solidFill>
              <a:latin typeface="Swis721 LtCn BT" panose="020B0406020202030204" pitchFamily="34" charset="0"/>
            </a:endParaRPr>
          </a:p>
          <a:p>
            <a:r>
              <a:rPr lang="en-US" sz="3200" b="0" i="0" u="none" strike="noStrike" baseline="0" dirty="0">
                <a:solidFill>
                  <a:srgbClr val="000000"/>
                </a:solidFill>
                <a:latin typeface="Swis721 LtCn BT" panose="020B0406020202030204" pitchFamily="34" charset="0"/>
              </a:rPr>
              <a:t>Retarding layers of soil will greatly influence the rate. </a:t>
            </a:r>
          </a:p>
          <a:p>
            <a:endParaRPr lang="en-US" sz="2800" b="0" i="0" u="none" strike="noStrike" baseline="0" dirty="0">
              <a:solidFill>
                <a:srgbClr val="000000"/>
              </a:solidFill>
              <a:latin typeface="Swis721 LtCn BT" panose="020B0406020202030204" pitchFamily="34" charset="0"/>
            </a:endParaRPr>
          </a:p>
          <a:p>
            <a:r>
              <a:rPr lang="en-US" sz="3200" b="0" i="0" u="none" strike="noStrike" baseline="0" dirty="0">
                <a:solidFill>
                  <a:srgbClr val="000000"/>
                </a:solidFill>
                <a:latin typeface="Swis721 LtCn BT" panose="020B0406020202030204" pitchFamily="34" charset="0"/>
              </a:rPr>
              <a:t>Configuration of the surface such as furrow shape and size, as well as the method of application, will be influencing factor also. Hence intake rate varies from place to place on a field and it also varies with time. </a:t>
            </a:r>
          </a:p>
          <a:p>
            <a:endParaRPr lang="en-US" dirty="0">
              <a:solidFill>
                <a:schemeClr val="bg1"/>
              </a:solidFill>
            </a:endParaRPr>
          </a:p>
        </p:txBody>
      </p:sp>
    </p:spTree>
    <p:extLst>
      <p:ext uri="{BB962C8B-B14F-4D97-AF65-F5344CB8AC3E}">
        <p14:creationId xmlns:p14="http://schemas.microsoft.com/office/powerpoint/2010/main" val="3599718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3FE5F47-6CA9-431D-A393-73300BB1DE19}"/>
              </a:ext>
            </a:extLst>
          </p:cNvPr>
          <p:cNvSpPr/>
          <p:nvPr/>
        </p:nvSpPr>
        <p:spPr>
          <a:xfrm>
            <a:off x="9983985" y="0"/>
            <a:ext cx="4416029" cy="686752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A43582A-D33E-426E-825C-8DA6E2CA3148}"/>
              </a:ext>
            </a:extLst>
          </p:cNvPr>
          <p:cNvSpPr txBox="1"/>
          <p:nvPr/>
        </p:nvSpPr>
        <p:spPr>
          <a:xfrm>
            <a:off x="9755386" y="2644170"/>
            <a:ext cx="2489200" cy="1569660"/>
          </a:xfrm>
          <a:prstGeom prst="rect">
            <a:avLst/>
          </a:prstGeom>
          <a:noFill/>
        </p:spPr>
        <p:txBody>
          <a:bodyPr wrap="square" rtlCol="0">
            <a:spAutoFit/>
          </a:bodyPr>
          <a:lstStyle/>
          <a:p>
            <a:pPr algn="ctr"/>
            <a:r>
              <a:rPr lang="en-US" sz="3200" b="1" i="0" u="none" strike="noStrike" baseline="0" dirty="0">
                <a:solidFill>
                  <a:srgbClr val="000000"/>
                </a:solidFill>
                <a:latin typeface="Akaash" panose="02000603000000000000" pitchFamily="2" charset="0"/>
                <a:cs typeface="Akaash" panose="02000603000000000000" pitchFamily="2" charset="0"/>
              </a:rPr>
              <a:t>Method of determining Intake Rate</a:t>
            </a:r>
            <a:endParaRPr lang="en-US" sz="3200" b="0" i="0" u="none" strike="noStrike" baseline="0" dirty="0">
              <a:solidFill>
                <a:srgbClr val="000000"/>
              </a:solidFill>
              <a:latin typeface="Akaash" panose="02000603000000000000" pitchFamily="2" charset="0"/>
              <a:cs typeface="Akaash" panose="02000603000000000000" pitchFamily="2"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BDBA087-9A26-4591-854E-011B4CCB8E53}"/>
                  </a:ext>
                </a:extLst>
              </p:cNvPr>
              <p:cNvSpPr txBox="1"/>
              <p:nvPr/>
            </p:nvSpPr>
            <p:spPr>
              <a:xfrm>
                <a:off x="239514" y="204212"/>
                <a:ext cx="9744471" cy="6370975"/>
              </a:xfrm>
              <a:prstGeom prst="rect">
                <a:avLst/>
              </a:prstGeom>
              <a:noFill/>
            </p:spPr>
            <p:txBody>
              <a:bodyPr wrap="square">
                <a:spAutoFit/>
              </a:bodyPr>
              <a:lstStyle/>
              <a:p>
                <a:r>
                  <a:rPr lang="en-US" sz="2400" b="0" i="0" u="none" strike="noStrike" baseline="0" dirty="0">
                    <a:solidFill>
                      <a:srgbClr val="000000"/>
                    </a:solidFill>
                    <a:latin typeface="Swis721 LtCn BT" panose="020B0406020202030204" pitchFamily="34" charset="0"/>
                  </a:rPr>
                  <a:t>The best method of determining intake rate is to obtain direct measurements by recording the water applied less the water flowing from the field. When direct measurements are .not feasible, cylinder infiltrometers can be used with reasonable accuracy. </a:t>
                </a:r>
              </a:p>
              <a:p>
                <a:endParaRPr lang="en-US" sz="2400" dirty="0">
                  <a:solidFill>
                    <a:srgbClr val="000000"/>
                  </a:solidFill>
                  <a:latin typeface="Swis721 LtCn BT" panose="020B0406020202030204" pitchFamily="34" charset="0"/>
                </a:endParaRPr>
              </a:p>
              <a:p>
                <a:r>
                  <a:rPr lang="en-US" sz="2400" b="1" i="1" u="none" strike="noStrike" baseline="0" dirty="0">
                    <a:solidFill>
                      <a:srgbClr val="000000"/>
                    </a:solidFill>
                    <a:latin typeface="Swis721 LtCn BT" panose="020B0406020202030204" pitchFamily="34" charset="0"/>
                  </a:rPr>
                  <a:t>Cylinder Infiltrometer </a:t>
                </a:r>
                <a:endParaRPr lang="en-US" sz="2400" b="0" i="0" u="none" strike="noStrike" baseline="0" dirty="0">
                  <a:solidFill>
                    <a:srgbClr val="000000"/>
                  </a:solidFill>
                  <a:latin typeface="Swis721 LtCn BT" panose="020B0406020202030204" pitchFamily="34" charset="0"/>
                </a:endParaRPr>
              </a:p>
              <a:p>
                <a:r>
                  <a:rPr lang="en-US" sz="2400" b="0" i="0" u="none" strike="noStrike" baseline="0" dirty="0">
                    <a:solidFill>
                      <a:srgbClr val="000000"/>
                    </a:solidFill>
                    <a:latin typeface="Swis721 LtCn BT" panose="020B0406020202030204" pitchFamily="34" charset="0"/>
                  </a:rPr>
                  <a:t>Cylinder infiltrometers have been found suitable for use in determining intake characteristics of irrigated soil. The cylinders should be at least 25 cm in diameter and 30 cm long. The cylinder should be carefully driven into the soil to a depth of about 15 cm. To begin a test, about 10 to 12 cm of water is quickly poured into the cylinder and timing of infiltration is recorded. The water surface readings are made from a datum with the help of a ruler. To represent the soil intake characteristics it is necessary to plot the accumulated intake vs. time. The equation for accumulated intake is </a:t>
                </a:r>
              </a:p>
              <a:p>
                <a14:m>
                  <m:oMath xmlns:m="http://schemas.openxmlformats.org/officeDocument/2006/math">
                    <m:r>
                      <a:rPr lang="en-US" sz="2400" b="0" i="1" u="none" strike="noStrike" baseline="0" dirty="0" smtClean="0">
                        <a:solidFill>
                          <a:srgbClr val="000000"/>
                        </a:solidFill>
                        <a:latin typeface="Cambria Math" panose="02040503050406030204" pitchFamily="18" charset="0"/>
                      </a:rPr>
                      <m:t>𝐷</m:t>
                    </m:r>
                    <m:r>
                      <a:rPr lang="en-US" sz="2400" b="0" i="1" u="none" strike="noStrike" baseline="0" dirty="0" smtClean="0">
                        <a:solidFill>
                          <a:srgbClr val="000000"/>
                        </a:solidFill>
                        <a:latin typeface="Cambria Math" panose="02040503050406030204" pitchFamily="18" charset="0"/>
                      </a:rPr>
                      <m:t> = </m:t>
                    </m:r>
                    <m:sSup>
                      <m:sSupPr>
                        <m:ctrlPr>
                          <a:rPr lang="en-US" sz="2400" b="0" i="1" u="none" strike="noStrike" baseline="0" dirty="0" smtClean="0">
                            <a:solidFill>
                              <a:srgbClr val="000000"/>
                            </a:solidFill>
                            <a:latin typeface="Cambria Math" panose="02040503050406030204" pitchFamily="18" charset="0"/>
                          </a:rPr>
                        </m:ctrlPr>
                      </m:sSupPr>
                      <m:e>
                        <m:r>
                          <a:rPr lang="en-US" sz="2400" b="0" i="1" u="none" strike="noStrike" baseline="0" dirty="0" smtClean="0">
                            <a:solidFill>
                              <a:srgbClr val="000000"/>
                            </a:solidFill>
                            <a:latin typeface="Cambria Math" panose="02040503050406030204" pitchFamily="18" charset="0"/>
                          </a:rPr>
                          <m:t>𝐶𝑇</m:t>
                        </m:r>
                      </m:e>
                      <m:sup>
                        <m:r>
                          <a:rPr lang="en-US" sz="2400" b="0" i="1" u="none" strike="noStrike" baseline="0" dirty="0" smtClean="0">
                            <a:solidFill>
                              <a:srgbClr val="000000"/>
                            </a:solidFill>
                            <a:latin typeface="Cambria Math" panose="02040503050406030204" pitchFamily="18" charset="0"/>
                          </a:rPr>
                          <m:t>𝑛</m:t>
                        </m:r>
                      </m:sup>
                    </m:sSup>
                  </m:oMath>
                </a14:m>
                <a:r>
                  <a:rPr lang="en-US" sz="2400" b="0" i="0" u="none" strike="noStrike" baseline="0" dirty="0">
                    <a:solidFill>
                      <a:srgbClr val="000000"/>
                    </a:solidFill>
                    <a:latin typeface="Swis721 LtCn BT" panose="020B0406020202030204" pitchFamily="34" charset="0"/>
                  </a:rPr>
                  <a:t>								(1) </a:t>
                </a:r>
              </a:p>
              <a:p>
                <a:r>
                  <a:rPr lang="en-US" sz="2400" b="0" i="0" u="none" strike="noStrike" baseline="0" dirty="0">
                    <a:solidFill>
                      <a:srgbClr val="000000"/>
                    </a:solidFill>
                    <a:latin typeface="Swis721 LtCn BT" panose="020B0406020202030204" pitchFamily="34" charset="0"/>
                  </a:rPr>
                  <a:t>Where	 D = accumulated intake, mm </a:t>
                </a:r>
              </a:p>
              <a:p>
                <a:r>
                  <a:rPr lang="en-US" sz="2400" b="0" i="0" u="none" strike="noStrike" baseline="0" dirty="0">
                    <a:solidFill>
                      <a:srgbClr val="000000"/>
                    </a:solidFill>
                    <a:latin typeface="Swis721 LtCn BT" panose="020B0406020202030204" pitchFamily="34" charset="0"/>
                  </a:rPr>
                  <a:t>	T = time, min </a:t>
                </a:r>
              </a:p>
              <a:p>
                <a:r>
                  <a:rPr lang="en-US" sz="2400" b="0" i="0" u="none" strike="noStrike" baseline="0" dirty="0">
                    <a:solidFill>
                      <a:srgbClr val="000000"/>
                    </a:solidFill>
                    <a:latin typeface="Swis721 LtCn BT" panose="020B0406020202030204" pitchFamily="34" charset="0"/>
                  </a:rPr>
                  <a:t>	C and n = constants </a:t>
                </a:r>
                <a:endParaRPr lang="en-US" sz="4000" b="0" i="0" u="none" strike="noStrike" baseline="0" dirty="0">
                  <a:solidFill>
                    <a:srgbClr val="000000"/>
                  </a:solidFill>
                  <a:latin typeface="Swis721 LtCn BT" panose="020B0406020202030204" pitchFamily="34" charset="0"/>
                </a:endParaRPr>
              </a:p>
            </p:txBody>
          </p:sp>
        </mc:Choice>
        <mc:Fallback xmlns="">
          <p:sp>
            <p:nvSpPr>
              <p:cNvPr id="9" name="TextBox 8">
                <a:extLst>
                  <a:ext uri="{FF2B5EF4-FFF2-40B4-BE49-F238E27FC236}">
                    <a16:creationId xmlns:a16="http://schemas.microsoft.com/office/drawing/2014/main" id="{FBDBA087-9A26-4591-854E-011B4CCB8E53}"/>
                  </a:ext>
                </a:extLst>
              </p:cNvPr>
              <p:cNvSpPr txBox="1">
                <a:spLocks noRot="1" noChangeAspect="1" noMove="1" noResize="1" noEditPoints="1" noAdjustHandles="1" noChangeArrowheads="1" noChangeShapeType="1" noTextEdit="1"/>
              </p:cNvSpPr>
              <p:nvPr/>
            </p:nvSpPr>
            <p:spPr>
              <a:xfrm>
                <a:off x="239514" y="204212"/>
                <a:ext cx="9744471" cy="6370975"/>
              </a:xfrm>
              <a:prstGeom prst="rect">
                <a:avLst/>
              </a:prstGeom>
              <a:blipFill>
                <a:blip r:embed="rId2"/>
                <a:stretch>
                  <a:fillRect l="-938" t="-669" r="-1251" b="-1147"/>
                </a:stretch>
              </a:blipFill>
            </p:spPr>
            <p:txBody>
              <a:bodyPr/>
              <a:lstStyle/>
              <a:p>
                <a:r>
                  <a:rPr lang="en-US">
                    <a:noFill/>
                  </a:rPr>
                  <a:t> </a:t>
                </a:r>
              </a:p>
            </p:txBody>
          </p:sp>
        </mc:Fallback>
      </mc:AlternateContent>
    </p:spTree>
    <p:extLst>
      <p:ext uri="{BB962C8B-B14F-4D97-AF65-F5344CB8AC3E}">
        <p14:creationId xmlns:p14="http://schemas.microsoft.com/office/powerpoint/2010/main" val="3855206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3FE5F47-6CA9-431D-A393-73300BB1DE19}"/>
              </a:ext>
            </a:extLst>
          </p:cNvPr>
          <p:cNvSpPr/>
          <p:nvPr/>
        </p:nvSpPr>
        <p:spPr>
          <a:xfrm>
            <a:off x="-2208015" y="-9525"/>
            <a:ext cx="4416029" cy="686752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A43582A-D33E-426E-825C-8DA6E2CA3148}"/>
              </a:ext>
            </a:extLst>
          </p:cNvPr>
          <p:cNvSpPr txBox="1"/>
          <p:nvPr/>
        </p:nvSpPr>
        <p:spPr>
          <a:xfrm>
            <a:off x="0" y="2639407"/>
            <a:ext cx="1981200" cy="1569660"/>
          </a:xfrm>
          <a:prstGeom prst="rect">
            <a:avLst/>
          </a:prstGeom>
          <a:noFill/>
        </p:spPr>
        <p:txBody>
          <a:bodyPr wrap="square" rtlCol="0">
            <a:spAutoFit/>
          </a:bodyPr>
          <a:lstStyle/>
          <a:p>
            <a:pPr algn="ctr"/>
            <a:r>
              <a:rPr lang="en-US" sz="3200" b="1" i="0" u="none" strike="noStrike" baseline="0" dirty="0">
                <a:solidFill>
                  <a:srgbClr val="000000"/>
                </a:solidFill>
                <a:latin typeface="Akaash" panose="02000603000000000000" pitchFamily="2" charset="0"/>
                <a:cs typeface="Akaash" panose="02000603000000000000" pitchFamily="2" charset="0"/>
              </a:rPr>
              <a:t>Method of determining Intake Rate</a:t>
            </a:r>
            <a:endParaRPr lang="en-US" sz="3200" b="0" i="0" u="none" strike="noStrike" baseline="0" dirty="0">
              <a:solidFill>
                <a:srgbClr val="000000"/>
              </a:solidFill>
              <a:latin typeface="Akaash" panose="02000603000000000000" pitchFamily="2" charset="0"/>
              <a:cs typeface="Akaash" panose="02000603000000000000" pitchFamily="2"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56490B2-792A-4A2A-B377-D86E8F96E057}"/>
                  </a:ext>
                </a:extLst>
              </p:cNvPr>
              <p:cNvSpPr txBox="1"/>
              <p:nvPr/>
            </p:nvSpPr>
            <p:spPr>
              <a:xfrm>
                <a:off x="2313940" y="369683"/>
                <a:ext cx="9763760" cy="2511713"/>
              </a:xfrm>
              <a:prstGeom prst="rect">
                <a:avLst/>
              </a:prstGeom>
              <a:noFill/>
            </p:spPr>
            <p:txBody>
              <a:bodyPr wrap="square">
                <a:spAutoFit/>
              </a:bodyPr>
              <a:lstStyle/>
              <a:p>
                <a:r>
                  <a:rPr lang="en-US" sz="2000" b="0" i="0" u="none" strike="noStrike" baseline="0" dirty="0">
                    <a:solidFill>
                      <a:srgbClr val="000000"/>
                    </a:solidFill>
                    <a:latin typeface="Swis721 LtCn BT" panose="020B0406020202030204" pitchFamily="34" charset="0"/>
                  </a:rPr>
                  <a:t>Average intake rate is given-by</a:t>
                </a:r>
              </a:p>
              <a:p>
                <a:endParaRPr lang="en-US" sz="2000" b="0" i="0" u="none" strike="noStrike" baseline="0" dirty="0">
                  <a:solidFill>
                    <a:srgbClr val="000000"/>
                  </a:solidFill>
                  <a:latin typeface="Swis721 LtCn BT" panose="020B0406020202030204" pitchFamily="34" charset="0"/>
                </a:endParaRPr>
              </a:p>
              <a:p>
                <a:r>
                  <a:rPr lang="en-US" sz="2000" b="0" u="none" strike="noStrike" baseline="0" dirty="0">
                    <a:solidFill>
                      <a:srgbClr val="000000"/>
                    </a:solidFill>
                    <a:latin typeface="Swis721 LtCn BT" panose="020B0406020202030204" pitchFamily="34" charset="0"/>
                  </a:rPr>
                  <a:t>			</a:t>
                </a:r>
                <a14:m>
                  <m:oMath xmlns:m="http://schemas.openxmlformats.org/officeDocument/2006/math">
                    <m:sSub>
                      <m:sSubPr>
                        <m:ctrlPr>
                          <a:rPr lang="en-US" sz="2000" b="0" i="1" u="none" strike="noStrike" baseline="0" smtClean="0">
                            <a:solidFill>
                              <a:srgbClr val="000000"/>
                            </a:solidFill>
                            <a:latin typeface="Cambria Math" panose="02040503050406030204" pitchFamily="18" charset="0"/>
                          </a:rPr>
                        </m:ctrlPr>
                      </m:sSubPr>
                      <m:e>
                        <m:r>
                          <a:rPr lang="en-US" sz="2000" b="0" i="1" u="none" strike="noStrike" baseline="0" smtClean="0">
                            <a:solidFill>
                              <a:srgbClr val="000000"/>
                            </a:solidFill>
                            <a:latin typeface="Cambria Math" panose="02040503050406030204" pitchFamily="18" charset="0"/>
                          </a:rPr>
                          <m:t>𝐼</m:t>
                        </m:r>
                      </m:e>
                      <m:sub>
                        <m:r>
                          <a:rPr lang="en-US" sz="2000" b="0" i="1" u="none" strike="noStrike" baseline="0" smtClean="0">
                            <a:solidFill>
                              <a:srgbClr val="000000"/>
                            </a:solidFill>
                            <a:latin typeface="Cambria Math" panose="02040503050406030204" pitchFamily="18" charset="0"/>
                          </a:rPr>
                          <m:t>𝑎𝑣𝑒</m:t>
                        </m:r>
                      </m:sub>
                    </m:sSub>
                    <m:r>
                      <a:rPr lang="en-US" sz="2000" b="0" i="1" u="none" strike="noStrike" baseline="0" smtClean="0">
                        <a:solidFill>
                          <a:srgbClr val="000000"/>
                        </a:solidFill>
                        <a:latin typeface="Cambria Math" panose="02040503050406030204" pitchFamily="18" charset="0"/>
                        <a:ea typeface="Cambria Math" panose="02040503050406030204" pitchFamily="18" charset="0"/>
                      </a:rPr>
                      <m:t>=</m:t>
                    </m:r>
                    <m:f>
                      <m:fPr>
                        <m:ctrlPr>
                          <a:rPr lang="en-US" sz="2000" b="0" i="1" u="none" strike="noStrike" baseline="0" smtClean="0">
                            <a:solidFill>
                              <a:srgbClr val="000000"/>
                            </a:solidFill>
                            <a:latin typeface="Cambria Math" panose="02040503050406030204" pitchFamily="18" charset="0"/>
                            <a:ea typeface="Cambria Math" panose="02040503050406030204" pitchFamily="18" charset="0"/>
                          </a:rPr>
                        </m:ctrlPr>
                      </m:fPr>
                      <m:num>
                        <m:r>
                          <a:rPr lang="en-US" sz="2000" b="0" i="1" u="none" strike="noStrike" baseline="0" smtClean="0">
                            <a:solidFill>
                              <a:srgbClr val="000000"/>
                            </a:solidFill>
                            <a:latin typeface="Cambria Math" panose="02040503050406030204" pitchFamily="18" charset="0"/>
                            <a:ea typeface="Cambria Math" panose="02040503050406030204" pitchFamily="18" charset="0"/>
                          </a:rPr>
                          <m:t>𝐷</m:t>
                        </m:r>
                      </m:num>
                      <m:den>
                        <m:r>
                          <a:rPr lang="en-US" sz="2000" b="0" i="1" u="none" strike="noStrike" baseline="0" smtClean="0">
                            <a:solidFill>
                              <a:srgbClr val="000000"/>
                            </a:solidFill>
                            <a:latin typeface="Cambria Math" panose="02040503050406030204" pitchFamily="18" charset="0"/>
                            <a:ea typeface="Cambria Math" panose="02040503050406030204" pitchFamily="18" charset="0"/>
                          </a:rPr>
                          <m:t>𝑇</m:t>
                        </m:r>
                      </m:den>
                    </m:f>
                    <m:r>
                      <a:rPr lang="en-US" sz="2000" b="0" i="1" u="none" strike="noStrike" baseline="0" smtClean="0">
                        <a:solidFill>
                          <a:srgbClr val="000000"/>
                        </a:solidFill>
                        <a:latin typeface="Cambria Math" panose="02040503050406030204" pitchFamily="18" charset="0"/>
                        <a:ea typeface="Cambria Math" panose="02040503050406030204" pitchFamily="18" charset="0"/>
                      </a:rPr>
                      <m:t>=</m:t>
                    </m:r>
                    <m:f>
                      <m:fPr>
                        <m:ctrlPr>
                          <a:rPr lang="en-US" sz="2000" b="0" i="1" u="none" strike="noStrike" baseline="0" smtClean="0">
                            <a:solidFill>
                              <a:srgbClr val="000000"/>
                            </a:solidFill>
                            <a:latin typeface="Cambria Math" panose="02040503050406030204" pitchFamily="18" charset="0"/>
                            <a:ea typeface="Cambria Math" panose="02040503050406030204" pitchFamily="18" charset="0"/>
                          </a:rPr>
                        </m:ctrlPr>
                      </m:fPr>
                      <m:num>
                        <m:r>
                          <a:rPr lang="en-US" sz="2000" b="0" i="1" u="none" strike="noStrike" baseline="0" smtClean="0">
                            <a:solidFill>
                              <a:srgbClr val="000000"/>
                            </a:solidFill>
                            <a:latin typeface="Cambria Math" panose="02040503050406030204" pitchFamily="18" charset="0"/>
                            <a:ea typeface="Cambria Math" panose="02040503050406030204" pitchFamily="18" charset="0"/>
                          </a:rPr>
                          <m:t>𝐶𝑇𝑛</m:t>
                        </m:r>
                      </m:num>
                      <m:den>
                        <m:r>
                          <a:rPr lang="en-US" sz="2000" b="0" i="1" u="none" strike="noStrike" baseline="0" smtClean="0">
                            <a:solidFill>
                              <a:srgbClr val="000000"/>
                            </a:solidFill>
                            <a:latin typeface="Cambria Math" panose="02040503050406030204" pitchFamily="18" charset="0"/>
                            <a:ea typeface="Cambria Math" panose="02040503050406030204" pitchFamily="18" charset="0"/>
                          </a:rPr>
                          <m:t>𝑇</m:t>
                        </m:r>
                      </m:den>
                    </m:f>
                    <m:r>
                      <a:rPr lang="en-US" sz="2000" b="0" i="1" u="none" strike="noStrike" baseline="0" smtClean="0">
                        <a:solidFill>
                          <a:srgbClr val="000000"/>
                        </a:solidFill>
                        <a:latin typeface="Cambria Math" panose="02040503050406030204" pitchFamily="18" charset="0"/>
                        <a:ea typeface="Cambria Math" panose="02040503050406030204" pitchFamily="18" charset="0"/>
                      </a:rPr>
                      <m:t>=</m:t>
                    </m:r>
                    <m:sSup>
                      <m:sSupPr>
                        <m:ctrlPr>
                          <a:rPr lang="en-US" sz="2000" b="0" i="1" u="none" strike="noStrike" baseline="0" smtClean="0">
                            <a:solidFill>
                              <a:srgbClr val="000000"/>
                            </a:solidFill>
                            <a:latin typeface="Cambria Math" panose="02040503050406030204" pitchFamily="18" charset="0"/>
                            <a:ea typeface="Cambria Math" panose="02040503050406030204" pitchFamily="18" charset="0"/>
                          </a:rPr>
                        </m:ctrlPr>
                      </m:sSupPr>
                      <m:e>
                        <m:r>
                          <a:rPr lang="en-US" sz="2000" b="0" i="1" u="none" strike="noStrike" baseline="0" smtClean="0">
                            <a:solidFill>
                              <a:srgbClr val="000000"/>
                            </a:solidFill>
                            <a:latin typeface="Cambria Math" panose="02040503050406030204" pitchFamily="18" charset="0"/>
                            <a:ea typeface="Cambria Math" panose="02040503050406030204" pitchFamily="18" charset="0"/>
                          </a:rPr>
                          <m:t>𝐶𝑇</m:t>
                        </m:r>
                      </m:e>
                      <m:sup>
                        <m:r>
                          <a:rPr lang="en-US" sz="2000" b="0" i="1" u="none" strike="noStrike" baseline="0" smtClean="0">
                            <a:solidFill>
                              <a:srgbClr val="000000"/>
                            </a:solidFill>
                            <a:latin typeface="Cambria Math" panose="02040503050406030204" pitchFamily="18" charset="0"/>
                            <a:ea typeface="Cambria Math" panose="02040503050406030204" pitchFamily="18" charset="0"/>
                          </a:rPr>
                          <m:t>𝑛</m:t>
                        </m:r>
                        <m:r>
                          <a:rPr lang="en-US" sz="2000" b="0" i="1" u="none" strike="noStrike" baseline="0" smtClean="0">
                            <a:solidFill>
                              <a:srgbClr val="000000"/>
                            </a:solidFill>
                            <a:latin typeface="Cambria Math" panose="02040503050406030204" pitchFamily="18" charset="0"/>
                            <a:ea typeface="Cambria Math" panose="02040503050406030204" pitchFamily="18" charset="0"/>
                          </a:rPr>
                          <m:t>−1</m:t>
                        </m:r>
                      </m:sup>
                    </m:sSup>
                  </m:oMath>
                </a14:m>
                <a:r>
                  <a:rPr lang="en-US" sz="2000" b="0" i="0" u="none" strike="noStrike" baseline="0" dirty="0">
                    <a:solidFill>
                      <a:srgbClr val="000000"/>
                    </a:solidFill>
                    <a:latin typeface="Swis721 LtCn BT" panose="020B0406020202030204" pitchFamily="34" charset="0"/>
                  </a:rPr>
                  <a:t>				</a:t>
                </a:r>
                <a:r>
                  <a:rPr lang="en-US" sz="2000" dirty="0">
                    <a:solidFill>
                      <a:srgbClr val="000000"/>
                    </a:solidFill>
                    <a:latin typeface="Swis721 LtCn BT" panose="020B0406020202030204" pitchFamily="34" charset="0"/>
                  </a:rPr>
                  <a:t>          </a:t>
                </a:r>
                <a:r>
                  <a:rPr lang="en-US" sz="2000" b="0" i="0" u="none" strike="noStrike" baseline="0" dirty="0">
                    <a:solidFill>
                      <a:srgbClr val="000000"/>
                    </a:solidFill>
                    <a:latin typeface="Swis721 LtCn BT" panose="020B0406020202030204" pitchFamily="34" charset="0"/>
                  </a:rPr>
                  <a:t> (2)</a:t>
                </a:r>
              </a:p>
              <a:p>
                <a:endParaRPr lang="en-US" sz="2000" b="0" i="0" u="none" strike="noStrike" baseline="0" dirty="0">
                  <a:solidFill>
                    <a:srgbClr val="000000"/>
                  </a:solidFill>
                  <a:latin typeface="Swis721 LtCn BT" panose="020B0406020202030204" pitchFamily="34" charset="0"/>
                </a:endParaRPr>
              </a:p>
              <a:p>
                <a:r>
                  <a:rPr lang="en-US" sz="2000" b="0" i="0" u="none" strike="noStrike" baseline="0" dirty="0">
                    <a:solidFill>
                      <a:srgbClr val="000000"/>
                    </a:solidFill>
                    <a:latin typeface="Swis721 LtCn BT" panose="020B0406020202030204" pitchFamily="34" charset="0"/>
                  </a:rPr>
                  <a:t>Instantaneous intake rate is given by</a:t>
                </a:r>
                <a:r>
                  <a:rPr lang="en-US" sz="2000" b="0" i="0" u="none" strike="noStrike" dirty="0">
                    <a:solidFill>
                      <a:srgbClr val="000000"/>
                    </a:solidFill>
                    <a:latin typeface="Swis721 LtCn BT" panose="020B0406020202030204" pitchFamily="34" charset="0"/>
                  </a:rPr>
                  <a:t> </a:t>
                </a:r>
              </a:p>
              <a:p>
                <a:endParaRPr lang="en-US" sz="2000" b="0" i="0" u="none" strike="noStrike" dirty="0">
                  <a:solidFill>
                    <a:srgbClr val="000000"/>
                  </a:solidFill>
                  <a:latin typeface="Swis721 LtCn BT" panose="020B0406020202030204" pitchFamily="34" charset="0"/>
                </a:endParaRPr>
              </a:p>
              <a:p>
                <a:r>
                  <a:rPr lang="en-US" sz="2000" dirty="0">
                    <a:latin typeface="Swis721 LtCn BT" panose="020B0406020202030204" pitchFamily="34" charset="0"/>
                  </a:rPr>
                  <a:t>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𝑖𝑛𝑠</m:t>
                        </m:r>
                      </m:sub>
                    </m:sSub>
                    <m:r>
                      <a:rPr lang="en-US" sz="2000" i="1" smtClean="0">
                        <a:latin typeface="Cambria Math" panose="02040503050406030204" pitchFamily="18" charset="0"/>
                        <a:ea typeface="Cambria Math" panose="02040503050406030204" pitchFamily="18" charset="0"/>
                      </a:rPr>
                      <m:t>=</m:t>
                    </m:r>
                    <m:f>
                      <m:fPr>
                        <m:ctrlPr>
                          <a:rPr lang="en-US" sz="200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𝑑𝐷</m:t>
                        </m:r>
                      </m:num>
                      <m:den>
                        <m:r>
                          <a:rPr lang="en-US" sz="2000" b="0" i="1" smtClean="0">
                            <a:latin typeface="Cambria Math" panose="02040503050406030204" pitchFamily="18" charset="0"/>
                            <a:ea typeface="Cambria Math" panose="02040503050406030204" pitchFamily="18" charset="0"/>
                          </a:rPr>
                          <m:t>𝑑𝑇</m:t>
                        </m:r>
                      </m:den>
                    </m:f>
                    <m:r>
                      <a:rPr lang="en-US" sz="2000" i="1" smtClean="0">
                        <a:latin typeface="Cambria Math" panose="02040503050406030204" pitchFamily="18" charset="0"/>
                        <a:ea typeface="Cambria Math" panose="02040503050406030204" pitchFamily="18" charset="0"/>
                      </a:rPr>
                      <m:t>=</m:t>
                    </m:r>
                    <m:sSup>
                      <m:sSupPr>
                        <m:ctrlPr>
                          <a:rPr lang="en-US" sz="200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𝐶𝑛𝑇</m:t>
                        </m:r>
                      </m:e>
                      <m:sup>
                        <m:r>
                          <a:rPr lang="en-US" sz="2000" b="0" i="1" smtClean="0">
                            <a:latin typeface="Cambria Math" panose="02040503050406030204" pitchFamily="18" charset="0"/>
                            <a:ea typeface="Cambria Math" panose="02040503050406030204" pitchFamily="18" charset="0"/>
                          </a:rPr>
                          <m:t>𝑛</m:t>
                        </m:r>
                        <m:r>
                          <a:rPr lang="en-US" sz="2000" b="0" i="1" smtClean="0">
                            <a:latin typeface="Cambria Math" panose="02040503050406030204" pitchFamily="18" charset="0"/>
                            <a:ea typeface="Cambria Math" panose="02040503050406030204" pitchFamily="18" charset="0"/>
                          </a:rPr>
                          <m:t>−1</m:t>
                        </m:r>
                      </m:sup>
                    </m:sSup>
                  </m:oMath>
                </a14:m>
                <a:r>
                  <a:rPr lang="en-US" sz="2000" dirty="0">
                    <a:latin typeface="Swis721 LtCn BT" panose="020B0406020202030204" pitchFamily="34" charset="0"/>
                  </a:rPr>
                  <a:t> </a:t>
                </a:r>
                <a:r>
                  <a:rPr lang="en-US" sz="2000" dirty="0">
                    <a:solidFill>
                      <a:srgbClr val="000000"/>
                    </a:solidFill>
                    <a:latin typeface="Swis721 LtCn BT" panose="020B0406020202030204" pitchFamily="34" charset="0"/>
                  </a:rPr>
                  <a:t>				           </a:t>
                </a:r>
                <a:r>
                  <a:rPr lang="en-US" sz="2000" dirty="0">
                    <a:latin typeface="Swis721 LtCn BT" panose="020B0406020202030204" pitchFamily="34" charset="0"/>
                  </a:rPr>
                  <a:t>(3</a:t>
                </a:r>
                <a:r>
                  <a:rPr lang="en-US" sz="2000" dirty="0"/>
                  <a:t>)</a:t>
                </a:r>
              </a:p>
            </p:txBody>
          </p:sp>
        </mc:Choice>
        <mc:Fallback xmlns="">
          <p:sp>
            <p:nvSpPr>
              <p:cNvPr id="5" name="TextBox 4">
                <a:extLst>
                  <a:ext uri="{FF2B5EF4-FFF2-40B4-BE49-F238E27FC236}">
                    <a16:creationId xmlns:a16="http://schemas.microsoft.com/office/drawing/2014/main" id="{856490B2-792A-4A2A-B377-D86E8F96E057}"/>
                  </a:ext>
                </a:extLst>
              </p:cNvPr>
              <p:cNvSpPr txBox="1">
                <a:spLocks noRot="1" noChangeAspect="1" noMove="1" noResize="1" noEditPoints="1" noAdjustHandles="1" noChangeArrowheads="1" noChangeShapeType="1" noTextEdit="1"/>
              </p:cNvSpPr>
              <p:nvPr/>
            </p:nvSpPr>
            <p:spPr>
              <a:xfrm>
                <a:off x="2313940" y="369683"/>
                <a:ext cx="9763760" cy="2511713"/>
              </a:xfrm>
              <a:prstGeom prst="rect">
                <a:avLst/>
              </a:prstGeom>
              <a:blipFill>
                <a:blip r:embed="rId2"/>
                <a:stretch>
                  <a:fillRect l="-687" t="-1456" b="-971"/>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796EEC93-ED91-4087-873A-C86A920F2328}"/>
              </a:ext>
            </a:extLst>
          </p:cNvPr>
          <p:cNvSpPr txBox="1"/>
          <p:nvPr/>
        </p:nvSpPr>
        <p:spPr>
          <a:xfrm>
            <a:off x="2313940" y="2985691"/>
            <a:ext cx="9624060" cy="3816429"/>
          </a:xfrm>
          <a:prstGeom prst="rect">
            <a:avLst/>
          </a:prstGeom>
          <a:noFill/>
        </p:spPr>
        <p:txBody>
          <a:bodyPr wrap="square">
            <a:spAutoFit/>
          </a:bodyPr>
          <a:lstStyle/>
          <a:p>
            <a:r>
              <a:rPr lang="en-US" sz="2200" b="1" i="1" u="none" strike="noStrike" baseline="0" dirty="0">
                <a:solidFill>
                  <a:srgbClr val="000000"/>
                </a:solidFill>
                <a:latin typeface="Swis721 LtCn BT" panose="020B0406020202030204" pitchFamily="34" charset="0"/>
              </a:rPr>
              <a:t>Double Ring Infiltrometer (Buffer ponds) </a:t>
            </a:r>
          </a:p>
          <a:p>
            <a:endParaRPr lang="en-US" sz="2200" b="0" i="0" u="none" strike="noStrike" baseline="0" dirty="0">
              <a:solidFill>
                <a:srgbClr val="000000"/>
              </a:solidFill>
              <a:latin typeface="Swis721 LtCn BT" panose="020B0406020202030204" pitchFamily="34" charset="0"/>
            </a:endParaRPr>
          </a:p>
          <a:p>
            <a:r>
              <a:rPr lang="en-US" sz="2200" b="0" i="0" u="none" strike="noStrike" baseline="0" dirty="0">
                <a:solidFill>
                  <a:srgbClr val="000000"/>
                </a:solidFill>
                <a:latin typeface="Swis721 LtCn BT" panose="020B0406020202030204" pitchFamily="34" charset="0"/>
              </a:rPr>
              <a:t>After water penetrates to the bottom of the cylinder, it will begin to spread radially and the rate of intake will change accordingly. When a principal-restricting layer does not lie within the depth of penetration of the cylinder, the radial flow will cause considerable change in the intake rate. Buffer ponds surrounding the cylinder are used to minimize this effect. Buffer ponds can be constructed by forming an earth dike around the cylinder or by driving a larger diameter cylinder concentric with the intake cylinder into the soil. The water level in both the cylinders should be equal and approximately the depth to be expected during the irrigation. Care should be taken not to puddle the soil when water is added to the cylinder or the buffer pond. </a:t>
            </a:r>
          </a:p>
        </p:txBody>
      </p:sp>
    </p:spTree>
    <p:extLst>
      <p:ext uri="{BB962C8B-B14F-4D97-AF65-F5344CB8AC3E}">
        <p14:creationId xmlns:p14="http://schemas.microsoft.com/office/powerpoint/2010/main" val="2358652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3FE5F47-6CA9-431D-A393-73300BB1DE19}"/>
              </a:ext>
            </a:extLst>
          </p:cNvPr>
          <p:cNvSpPr/>
          <p:nvPr/>
        </p:nvSpPr>
        <p:spPr>
          <a:xfrm>
            <a:off x="9983985" y="0"/>
            <a:ext cx="4416029" cy="686752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A43582A-D33E-426E-825C-8DA6E2CA3148}"/>
              </a:ext>
            </a:extLst>
          </p:cNvPr>
          <p:cNvSpPr txBox="1"/>
          <p:nvPr/>
        </p:nvSpPr>
        <p:spPr>
          <a:xfrm>
            <a:off x="9882386" y="3136612"/>
            <a:ext cx="2489200" cy="646331"/>
          </a:xfrm>
          <a:prstGeom prst="rect">
            <a:avLst/>
          </a:prstGeom>
          <a:noFill/>
        </p:spPr>
        <p:txBody>
          <a:bodyPr wrap="square" rtlCol="0">
            <a:spAutoFit/>
          </a:bodyPr>
          <a:lstStyle/>
          <a:p>
            <a:pPr algn="ctr"/>
            <a:r>
              <a:rPr lang="en-US" sz="3600" b="1" i="0" u="none" strike="noStrike" baseline="0" dirty="0">
                <a:solidFill>
                  <a:srgbClr val="000000"/>
                </a:solidFill>
                <a:latin typeface="Akaash" panose="02000603000000000000" pitchFamily="2" charset="0"/>
                <a:cs typeface="Akaash" panose="02000603000000000000" pitchFamily="2" charset="0"/>
              </a:rPr>
              <a:t>Objective</a:t>
            </a:r>
            <a:endParaRPr lang="en-US" sz="3600" b="0" i="0" u="none" strike="noStrike" baseline="0" dirty="0">
              <a:solidFill>
                <a:srgbClr val="000000"/>
              </a:solidFill>
              <a:latin typeface="Akaash" panose="02000603000000000000" pitchFamily="2" charset="0"/>
              <a:cs typeface="Akaash" panose="02000603000000000000" pitchFamily="2" charset="0"/>
            </a:endParaRPr>
          </a:p>
        </p:txBody>
      </p:sp>
      <p:sp>
        <p:nvSpPr>
          <p:cNvPr id="9" name="TextBox 8">
            <a:extLst>
              <a:ext uri="{FF2B5EF4-FFF2-40B4-BE49-F238E27FC236}">
                <a16:creationId xmlns:a16="http://schemas.microsoft.com/office/drawing/2014/main" id="{FBDBA087-9A26-4591-854E-011B4CCB8E53}"/>
              </a:ext>
            </a:extLst>
          </p:cNvPr>
          <p:cNvSpPr txBox="1"/>
          <p:nvPr/>
        </p:nvSpPr>
        <p:spPr>
          <a:xfrm>
            <a:off x="239514" y="1120675"/>
            <a:ext cx="9744471" cy="5570756"/>
          </a:xfrm>
          <a:prstGeom prst="rect">
            <a:avLst/>
          </a:prstGeom>
          <a:noFill/>
        </p:spPr>
        <p:txBody>
          <a:bodyPr wrap="square">
            <a:spAutoFit/>
          </a:bodyPr>
          <a:lstStyle/>
          <a:p>
            <a:r>
              <a:rPr lang="en-US" sz="2800" dirty="0">
                <a:solidFill>
                  <a:srgbClr val="000000"/>
                </a:solidFill>
                <a:latin typeface="Swis721 LtCn BT" panose="020B0406020202030204" pitchFamily="34" charset="0"/>
                <a:cs typeface="Akaash" panose="02000603000000000000" pitchFamily="2" charset="0"/>
              </a:rPr>
              <a:t>1) </a:t>
            </a:r>
            <a:r>
              <a:rPr lang="en-US" sz="3200" b="0" i="0" u="none" strike="noStrike" baseline="0" dirty="0">
                <a:solidFill>
                  <a:srgbClr val="000000"/>
                </a:solidFill>
                <a:latin typeface="Swis721 LtCn BT" panose="020B0406020202030204" pitchFamily="34" charset="0"/>
                <a:cs typeface="Akaash" panose="02000603000000000000" pitchFamily="2" charset="0"/>
              </a:rPr>
              <a:t>To familiarize with the field testing procedure. </a:t>
            </a:r>
          </a:p>
          <a:p>
            <a:endParaRPr lang="en-US" sz="2400" b="0" i="0" u="none" strike="noStrike" baseline="0" dirty="0">
              <a:solidFill>
                <a:srgbClr val="000000"/>
              </a:solidFill>
              <a:latin typeface="Swis721 LtCn BT" panose="020B0406020202030204" pitchFamily="34" charset="0"/>
              <a:cs typeface="Akaash" panose="02000603000000000000" pitchFamily="2" charset="0"/>
            </a:endParaRPr>
          </a:p>
          <a:p>
            <a:r>
              <a:rPr lang="en-US" sz="3200" b="0" i="0" u="none" strike="noStrike" baseline="0" dirty="0">
                <a:solidFill>
                  <a:srgbClr val="000000"/>
                </a:solidFill>
                <a:latin typeface="Swis721 LtCn BT" panose="020B0406020202030204" pitchFamily="34" charset="0"/>
                <a:cs typeface="Akaash" panose="02000603000000000000" pitchFamily="2" charset="0"/>
              </a:rPr>
              <a:t>2) To plot accumulated depth vs. time in a log-log paper and to find (a) the constant C, and (b) the exponent, n.</a:t>
            </a:r>
          </a:p>
          <a:p>
            <a:endParaRPr lang="en-US" sz="3200" b="0" i="0" u="none" strike="noStrike" baseline="0" dirty="0">
              <a:solidFill>
                <a:srgbClr val="000000"/>
              </a:solidFill>
              <a:latin typeface="Swis721 LtCn BT" panose="020B0406020202030204" pitchFamily="34" charset="0"/>
              <a:cs typeface="Akaash" panose="02000603000000000000" pitchFamily="2" charset="0"/>
            </a:endParaRPr>
          </a:p>
          <a:p>
            <a:r>
              <a:rPr lang="en-US" sz="3200" b="0" i="0" u="none" strike="noStrike" baseline="0" dirty="0">
                <a:solidFill>
                  <a:srgbClr val="000000"/>
                </a:solidFill>
                <a:latin typeface="Swis721 LtCn BT" panose="020B0406020202030204" pitchFamily="34" charset="0"/>
                <a:cs typeface="Akaash" panose="02000603000000000000" pitchFamily="2" charset="0"/>
              </a:rPr>
              <a:t>3) To develop the equations for accumulated intake, average and instantaneous intake rates from the test data.</a:t>
            </a:r>
          </a:p>
          <a:p>
            <a:endParaRPr lang="en-US" sz="2800" b="0" i="0" u="none" strike="noStrike" baseline="0" dirty="0">
              <a:solidFill>
                <a:srgbClr val="000000"/>
              </a:solidFill>
              <a:latin typeface="Swis721 LtCn BT" panose="020B0406020202030204" pitchFamily="34" charset="0"/>
              <a:cs typeface="Akaash" panose="02000603000000000000" pitchFamily="2" charset="0"/>
            </a:endParaRPr>
          </a:p>
          <a:p>
            <a:r>
              <a:rPr lang="en-US" sz="3200" b="0" i="0" u="none" strike="noStrike" baseline="0" dirty="0">
                <a:solidFill>
                  <a:srgbClr val="000000"/>
                </a:solidFill>
                <a:latin typeface="Swis721 LtCn BT" panose="020B0406020202030204" pitchFamily="34" charset="0"/>
                <a:cs typeface="Akaash" panose="02000603000000000000" pitchFamily="2" charset="0"/>
              </a:rPr>
              <a:t>4) To plot accumulated depth, average and instantaneous intake rate vs. time in one plain graph paper. </a:t>
            </a:r>
          </a:p>
          <a:p>
            <a:endParaRPr lang="en-US" sz="2400" b="0" i="0" u="none" strike="noStrike" baseline="0" dirty="0">
              <a:solidFill>
                <a:srgbClr val="000000"/>
              </a:solidFill>
              <a:latin typeface="Times New Roman" panose="02020603050405020304" pitchFamily="18" charset="0"/>
            </a:endParaRPr>
          </a:p>
          <a:p>
            <a:r>
              <a:rPr lang="en-US" sz="2400" b="0" i="0" u="none" strike="noStrike" baseline="0" dirty="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1836311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3FE5F47-6CA9-431D-A393-73300BB1DE19}"/>
              </a:ext>
            </a:extLst>
          </p:cNvPr>
          <p:cNvSpPr/>
          <p:nvPr/>
        </p:nvSpPr>
        <p:spPr>
          <a:xfrm>
            <a:off x="-2208015" y="-9525"/>
            <a:ext cx="4416029" cy="6867525"/>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A43582A-D33E-426E-825C-8DA6E2CA3148}"/>
              </a:ext>
            </a:extLst>
          </p:cNvPr>
          <p:cNvSpPr txBox="1"/>
          <p:nvPr/>
        </p:nvSpPr>
        <p:spPr>
          <a:xfrm>
            <a:off x="133350" y="3070294"/>
            <a:ext cx="2182614" cy="707886"/>
          </a:xfrm>
          <a:prstGeom prst="rect">
            <a:avLst/>
          </a:prstGeom>
          <a:noFill/>
        </p:spPr>
        <p:txBody>
          <a:bodyPr wrap="square" rtlCol="0">
            <a:spAutoFit/>
          </a:bodyPr>
          <a:lstStyle/>
          <a:p>
            <a:r>
              <a:rPr lang="en-US" sz="4000" b="1" i="0" u="none" strike="noStrike" baseline="0" dirty="0">
                <a:solidFill>
                  <a:srgbClr val="000000"/>
                </a:solidFill>
                <a:latin typeface="Akaash" panose="02000603000000000000" pitchFamily="2" charset="0"/>
                <a:cs typeface="Akaash" panose="02000603000000000000" pitchFamily="2" charset="0"/>
              </a:rPr>
              <a:t>Procedure</a:t>
            </a:r>
            <a:r>
              <a:rPr lang="en-US" sz="3200" b="1" i="0" u="none" strike="noStrike" baseline="0" dirty="0">
                <a:solidFill>
                  <a:srgbClr val="000000"/>
                </a:solidFill>
                <a:latin typeface="Times New Roman" panose="02020603050405020304" pitchFamily="18" charset="0"/>
              </a:rPr>
              <a:t> </a:t>
            </a:r>
            <a:endParaRPr lang="en-US" sz="3200" b="0" i="0" u="none" strike="noStrike" baseline="0" dirty="0">
              <a:solidFill>
                <a:srgbClr val="000000"/>
              </a:solidFill>
              <a:latin typeface="Times New Roman" panose="02020603050405020304" pitchFamily="18" charset="0"/>
            </a:endParaRPr>
          </a:p>
        </p:txBody>
      </p:sp>
      <p:sp>
        <p:nvSpPr>
          <p:cNvPr id="9" name="TextBox 8">
            <a:extLst>
              <a:ext uri="{FF2B5EF4-FFF2-40B4-BE49-F238E27FC236}">
                <a16:creationId xmlns:a16="http://schemas.microsoft.com/office/drawing/2014/main" id="{FBDBA087-9A26-4591-854E-011B4CCB8E53}"/>
              </a:ext>
            </a:extLst>
          </p:cNvPr>
          <p:cNvSpPr txBox="1"/>
          <p:nvPr/>
        </p:nvSpPr>
        <p:spPr>
          <a:xfrm>
            <a:off x="2411214" y="394414"/>
            <a:ext cx="9310886" cy="6524863"/>
          </a:xfrm>
          <a:prstGeom prst="rect">
            <a:avLst/>
          </a:prstGeom>
          <a:noFill/>
        </p:spPr>
        <p:txBody>
          <a:bodyPr wrap="square">
            <a:spAutoFit/>
          </a:bodyPr>
          <a:lstStyle/>
          <a:p>
            <a:r>
              <a:rPr lang="en-US" sz="2500" b="0" i="0" u="none" strike="noStrike" baseline="0" dirty="0">
                <a:solidFill>
                  <a:srgbClr val="000000"/>
                </a:solidFill>
                <a:latin typeface="Swis721 LtCn BT" panose="020B0406020202030204" pitchFamily="34" charset="0"/>
              </a:rPr>
              <a:t>1) Note the soil profile and surface condition. </a:t>
            </a:r>
          </a:p>
          <a:p>
            <a:endParaRPr lang="en-US" sz="2500" b="0" i="0" u="none" strike="noStrike" baseline="0" dirty="0">
              <a:solidFill>
                <a:srgbClr val="000000"/>
              </a:solidFill>
              <a:latin typeface="Swis721 LtCn BT" panose="020B0406020202030204" pitchFamily="34" charset="0"/>
            </a:endParaRPr>
          </a:p>
          <a:p>
            <a:r>
              <a:rPr lang="en-US" sz="2500" b="0" i="0" u="none" strike="noStrike" baseline="0" dirty="0">
                <a:solidFill>
                  <a:srgbClr val="000000"/>
                </a:solidFill>
                <a:latin typeface="Swis721 LtCn BT" panose="020B0406020202030204" pitchFamily="34" charset="0"/>
              </a:rPr>
              <a:t>2) The cylinder should be carefully driven into the soil to a depth of about 15 cm.</a:t>
            </a:r>
          </a:p>
          <a:p>
            <a:endParaRPr lang="en-US" sz="2500" b="0" i="0" u="none" strike="noStrike" baseline="0" dirty="0">
              <a:latin typeface="Swis721 LtCn BT" panose="020B0406020202030204" pitchFamily="34" charset="0"/>
            </a:endParaRPr>
          </a:p>
          <a:p>
            <a:r>
              <a:rPr lang="en-US" sz="2500" b="0" i="0" u="none" strike="noStrike" baseline="0" dirty="0">
                <a:latin typeface="Swis721 LtCn BT" panose="020B0406020202030204" pitchFamily="34" charset="0"/>
              </a:rPr>
              <a:t>3) To begin a test, about 10 to 12 cm of water is quickly poured into the cylinder and timing of infiltration is recorded.</a:t>
            </a:r>
          </a:p>
          <a:p>
            <a:r>
              <a:rPr lang="en-US" sz="2500" b="0" i="0" u="none" strike="noStrike" baseline="0" dirty="0">
                <a:latin typeface="Swis721 LtCn BT" panose="020B0406020202030204" pitchFamily="34" charset="0"/>
              </a:rPr>
              <a:t> </a:t>
            </a:r>
          </a:p>
          <a:p>
            <a:r>
              <a:rPr lang="en-US" sz="2500" b="0" i="0" u="none" strike="noStrike" baseline="0" dirty="0">
                <a:latin typeface="Swis721 LtCn BT" panose="020B0406020202030204" pitchFamily="34" charset="0"/>
              </a:rPr>
              <a:t>4) At various time intervals, measure the water level. </a:t>
            </a:r>
          </a:p>
          <a:p>
            <a:endParaRPr lang="en-US" sz="2500" b="0" i="0" u="none" strike="noStrike" baseline="0" dirty="0">
              <a:solidFill>
                <a:srgbClr val="000000"/>
              </a:solidFill>
              <a:latin typeface="Swis721 LtCn BT" panose="020B0406020202030204" pitchFamily="34" charset="0"/>
            </a:endParaRPr>
          </a:p>
          <a:p>
            <a:r>
              <a:rPr lang="en-US" sz="2500" b="0" i="0" u="none" strike="noStrike" baseline="0" dirty="0">
                <a:solidFill>
                  <a:srgbClr val="000000"/>
                </a:solidFill>
                <a:latin typeface="Swis721 LtCn BT" panose="020B0406020202030204" pitchFamily="34" charset="0"/>
              </a:rPr>
              <a:t>5) Calculate the time difference and water level difference. </a:t>
            </a:r>
          </a:p>
          <a:p>
            <a:endParaRPr lang="en-US" sz="2500" b="0" i="0" u="none" strike="noStrike" baseline="0" dirty="0">
              <a:solidFill>
                <a:srgbClr val="000000"/>
              </a:solidFill>
              <a:latin typeface="Swis721 LtCn BT" panose="020B0406020202030204" pitchFamily="34" charset="0"/>
            </a:endParaRPr>
          </a:p>
          <a:p>
            <a:r>
              <a:rPr lang="en-US" sz="2500" b="0" i="0" u="none" strike="noStrike" baseline="0" dirty="0">
                <a:solidFill>
                  <a:srgbClr val="000000"/>
                </a:solidFill>
                <a:latin typeface="Swis721 LtCn BT" panose="020B0406020202030204" pitchFamily="34" charset="0"/>
              </a:rPr>
              <a:t>6) The ratio of water level difference and time difference gives the instantaneous intake rate at different times. </a:t>
            </a:r>
          </a:p>
          <a:p>
            <a:endParaRPr lang="en-US" sz="2500" b="0" i="0" u="none" strike="noStrike" baseline="0" dirty="0">
              <a:solidFill>
                <a:srgbClr val="000000"/>
              </a:solidFill>
              <a:latin typeface="Swis721 LtCn BT" panose="020B0406020202030204" pitchFamily="34" charset="0"/>
            </a:endParaRPr>
          </a:p>
          <a:p>
            <a:r>
              <a:rPr lang="en-US" sz="2500" b="0" i="0" u="none" strike="noStrike" baseline="0" dirty="0">
                <a:solidFill>
                  <a:srgbClr val="000000"/>
                </a:solidFill>
                <a:latin typeface="Swis721 LtCn BT" panose="020B0406020202030204" pitchFamily="34" charset="0"/>
              </a:rPr>
              <a:t>7) The ratio of cumulative depth and cumulative time gives average intake rate. </a:t>
            </a:r>
          </a:p>
          <a:p>
            <a:endParaRPr lang="en-US" dirty="0">
              <a:solidFill>
                <a:schemeClr val="bg1"/>
              </a:solidFill>
            </a:endParaRPr>
          </a:p>
        </p:txBody>
      </p:sp>
    </p:spTree>
    <p:extLst>
      <p:ext uri="{BB962C8B-B14F-4D97-AF65-F5344CB8AC3E}">
        <p14:creationId xmlns:p14="http://schemas.microsoft.com/office/powerpoint/2010/main" val="3622329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3FE5F47-6CA9-431D-A393-73300BB1DE19}"/>
              </a:ext>
            </a:extLst>
          </p:cNvPr>
          <p:cNvSpPr/>
          <p:nvPr/>
        </p:nvSpPr>
        <p:spPr>
          <a:xfrm>
            <a:off x="9983985" y="0"/>
            <a:ext cx="4416029" cy="6867525"/>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A43582A-D33E-426E-825C-8DA6E2CA3148}"/>
              </a:ext>
            </a:extLst>
          </p:cNvPr>
          <p:cNvSpPr txBox="1"/>
          <p:nvPr/>
        </p:nvSpPr>
        <p:spPr>
          <a:xfrm>
            <a:off x="9882386" y="3136612"/>
            <a:ext cx="2489200" cy="646331"/>
          </a:xfrm>
          <a:prstGeom prst="rect">
            <a:avLst/>
          </a:prstGeom>
          <a:noFill/>
        </p:spPr>
        <p:txBody>
          <a:bodyPr wrap="square" rtlCol="0">
            <a:spAutoFit/>
          </a:bodyPr>
          <a:lstStyle/>
          <a:p>
            <a:pPr algn="ctr"/>
            <a:r>
              <a:rPr lang="en-US" sz="3600" b="1" i="0" u="none" strike="noStrike" baseline="0" dirty="0">
                <a:solidFill>
                  <a:srgbClr val="000000"/>
                </a:solidFill>
                <a:latin typeface="Akaash" panose="02000603000000000000" pitchFamily="2" charset="0"/>
                <a:cs typeface="Akaash" panose="02000603000000000000" pitchFamily="2" charset="0"/>
              </a:rPr>
              <a:t>Objective</a:t>
            </a:r>
            <a:endParaRPr lang="en-US" sz="3600" b="0" i="0" u="none" strike="noStrike" baseline="0" dirty="0">
              <a:solidFill>
                <a:srgbClr val="000000"/>
              </a:solidFill>
              <a:latin typeface="Akaash" panose="02000603000000000000" pitchFamily="2" charset="0"/>
              <a:cs typeface="Akaash" panose="02000603000000000000" pitchFamily="2" charset="0"/>
            </a:endParaRPr>
          </a:p>
        </p:txBody>
      </p:sp>
      <p:sp>
        <p:nvSpPr>
          <p:cNvPr id="9" name="TextBox 8">
            <a:extLst>
              <a:ext uri="{FF2B5EF4-FFF2-40B4-BE49-F238E27FC236}">
                <a16:creationId xmlns:a16="http://schemas.microsoft.com/office/drawing/2014/main" id="{FBDBA087-9A26-4591-854E-011B4CCB8E53}"/>
              </a:ext>
            </a:extLst>
          </p:cNvPr>
          <p:cNvSpPr txBox="1"/>
          <p:nvPr/>
        </p:nvSpPr>
        <p:spPr>
          <a:xfrm>
            <a:off x="239514" y="1120675"/>
            <a:ext cx="9744471" cy="5570756"/>
          </a:xfrm>
          <a:prstGeom prst="rect">
            <a:avLst/>
          </a:prstGeom>
          <a:noFill/>
        </p:spPr>
        <p:txBody>
          <a:bodyPr wrap="square">
            <a:spAutoFit/>
          </a:bodyPr>
          <a:lstStyle/>
          <a:p>
            <a:r>
              <a:rPr lang="en-US" sz="2800" dirty="0">
                <a:solidFill>
                  <a:srgbClr val="000000"/>
                </a:solidFill>
                <a:latin typeface="Swis721 LtCn BT" panose="020B0406020202030204" pitchFamily="34" charset="0"/>
                <a:cs typeface="Akaash" panose="02000603000000000000" pitchFamily="2" charset="0"/>
              </a:rPr>
              <a:t>1) </a:t>
            </a:r>
            <a:r>
              <a:rPr lang="en-US" sz="3200" b="0" i="0" u="none" strike="noStrike" baseline="0" dirty="0">
                <a:solidFill>
                  <a:srgbClr val="000000"/>
                </a:solidFill>
                <a:latin typeface="Swis721 LtCn BT" panose="020B0406020202030204" pitchFamily="34" charset="0"/>
                <a:cs typeface="Akaash" panose="02000603000000000000" pitchFamily="2" charset="0"/>
              </a:rPr>
              <a:t>To familiarize with the field testing procedure. </a:t>
            </a:r>
          </a:p>
          <a:p>
            <a:endParaRPr lang="en-US" sz="2400" b="0" i="0" u="none" strike="noStrike" baseline="0" dirty="0">
              <a:solidFill>
                <a:srgbClr val="000000"/>
              </a:solidFill>
              <a:latin typeface="Swis721 LtCn BT" panose="020B0406020202030204" pitchFamily="34" charset="0"/>
              <a:cs typeface="Akaash" panose="02000603000000000000" pitchFamily="2" charset="0"/>
            </a:endParaRPr>
          </a:p>
          <a:p>
            <a:r>
              <a:rPr lang="en-US" sz="3200" b="0" i="0" u="none" strike="noStrike" baseline="0" dirty="0">
                <a:solidFill>
                  <a:srgbClr val="000000"/>
                </a:solidFill>
                <a:latin typeface="Swis721 LtCn BT" panose="020B0406020202030204" pitchFamily="34" charset="0"/>
                <a:cs typeface="Akaash" panose="02000603000000000000" pitchFamily="2" charset="0"/>
              </a:rPr>
              <a:t>2) To plot accumulated depth vs. time in a log-log paper and to find (a) the constant C, and (b) the exponent, n.</a:t>
            </a:r>
          </a:p>
          <a:p>
            <a:endParaRPr lang="en-US" sz="3200" b="0" i="0" u="none" strike="noStrike" baseline="0" dirty="0">
              <a:solidFill>
                <a:srgbClr val="000000"/>
              </a:solidFill>
              <a:latin typeface="Swis721 LtCn BT" panose="020B0406020202030204" pitchFamily="34" charset="0"/>
              <a:cs typeface="Akaash" panose="02000603000000000000" pitchFamily="2" charset="0"/>
            </a:endParaRPr>
          </a:p>
          <a:p>
            <a:r>
              <a:rPr lang="en-US" sz="3200" b="0" i="0" u="none" strike="noStrike" baseline="0" dirty="0">
                <a:solidFill>
                  <a:srgbClr val="000000"/>
                </a:solidFill>
                <a:latin typeface="Swis721 LtCn BT" panose="020B0406020202030204" pitchFamily="34" charset="0"/>
                <a:cs typeface="Akaash" panose="02000603000000000000" pitchFamily="2" charset="0"/>
              </a:rPr>
              <a:t>3) To develop the equations for accumulated intake, average and instantaneous intake rates from the test data.</a:t>
            </a:r>
          </a:p>
          <a:p>
            <a:endParaRPr lang="en-US" sz="2800" b="0" i="0" u="none" strike="noStrike" baseline="0" dirty="0">
              <a:solidFill>
                <a:srgbClr val="000000"/>
              </a:solidFill>
              <a:latin typeface="Swis721 LtCn BT" panose="020B0406020202030204" pitchFamily="34" charset="0"/>
              <a:cs typeface="Akaash" panose="02000603000000000000" pitchFamily="2" charset="0"/>
            </a:endParaRPr>
          </a:p>
          <a:p>
            <a:r>
              <a:rPr lang="en-US" sz="3200" b="0" i="0" u="none" strike="noStrike" baseline="0" dirty="0">
                <a:solidFill>
                  <a:srgbClr val="000000"/>
                </a:solidFill>
                <a:latin typeface="Swis721 LtCn BT" panose="020B0406020202030204" pitchFamily="34" charset="0"/>
                <a:cs typeface="Akaash" panose="02000603000000000000" pitchFamily="2" charset="0"/>
              </a:rPr>
              <a:t>4) To plot accumulated depth, average and instantaneous intake rate vs. time in one plain graph paper. </a:t>
            </a:r>
          </a:p>
          <a:p>
            <a:endParaRPr lang="en-US" sz="2400" b="0" i="0" u="none" strike="noStrike" baseline="0" dirty="0">
              <a:solidFill>
                <a:srgbClr val="000000"/>
              </a:solidFill>
              <a:latin typeface="Times New Roman" panose="02020603050405020304" pitchFamily="18" charset="0"/>
            </a:endParaRPr>
          </a:p>
          <a:p>
            <a:r>
              <a:rPr lang="en-US" sz="2400" b="0" i="0" u="none" strike="noStrike" baseline="0" dirty="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26154205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3FE5F47-6CA9-431D-A393-73300BB1DE19}"/>
              </a:ext>
            </a:extLst>
          </p:cNvPr>
          <p:cNvSpPr/>
          <p:nvPr/>
        </p:nvSpPr>
        <p:spPr>
          <a:xfrm>
            <a:off x="-2208015" y="-9525"/>
            <a:ext cx="4416029" cy="686752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A43582A-D33E-426E-825C-8DA6E2CA3148}"/>
              </a:ext>
            </a:extLst>
          </p:cNvPr>
          <p:cNvSpPr txBox="1"/>
          <p:nvPr/>
        </p:nvSpPr>
        <p:spPr>
          <a:xfrm>
            <a:off x="168954" y="2947183"/>
            <a:ext cx="2182614" cy="954107"/>
          </a:xfrm>
          <a:prstGeom prst="rect">
            <a:avLst/>
          </a:prstGeom>
          <a:noFill/>
        </p:spPr>
        <p:txBody>
          <a:bodyPr wrap="square" rtlCol="0">
            <a:spAutoFit/>
          </a:bodyPr>
          <a:lstStyle/>
          <a:p>
            <a:pPr algn="ctr"/>
            <a:r>
              <a:rPr lang="en-US" sz="2800" b="1" i="0" u="none" strike="noStrike" baseline="0" dirty="0">
                <a:solidFill>
                  <a:srgbClr val="000000"/>
                </a:solidFill>
                <a:latin typeface="Akaash" panose="02000603000000000000" pitchFamily="2" charset="0"/>
                <a:cs typeface="Akaash" panose="02000603000000000000" pitchFamily="2" charset="0"/>
              </a:rPr>
              <a:t>Typical Intake Curves</a:t>
            </a:r>
            <a:r>
              <a:rPr lang="en-US" sz="2000" b="1" i="0" u="none" strike="noStrike" baseline="0" dirty="0">
                <a:solidFill>
                  <a:srgbClr val="000000"/>
                </a:solidFill>
                <a:latin typeface="Akaash" panose="02000603000000000000" pitchFamily="2" charset="0"/>
                <a:cs typeface="Akaash" panose="02000603000000000000" pitchFamily="2" charset="0"/>
              </a:rPr>
              <a:t> </a:t>
            </a:r>
            <a:endParaRPr lang="en-US" sz="2000" b="0" i="0" u="none" strike="noStrike" baseline="0" dirty="0">
              <a:solidFill>
                <a:srgbClr val="000000"/>
              </a:solidFill>
              <a:latin typeface="Akaash" panose="02000603000000000000" pitchFamily="2" charset="0"/>
              <a:cs typeface="Akaash" panose="02000603000000000000" pitchFamily="2" charset="0"/>
            </a:endParaRPr>
          </a:p>
        </p:txBody>
      </p:sp>
      <p:pic>
        <p:nvPicPr>
          <p:cNvPr id="3" name="Picture 2">
            <a:extLst>
              <a:ext uri="{FF2B5EF4-FFF2-40B4-BE49-F238E27FC236}">
                <a16:creationId xmlns:a16="http://schemas.microsoft.com/office/drawing/2014/main" id="{FB393E3E-4688-40A1-9B28-8C69889F4F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1568" y="286093"/>
            <a:ext cx="8680878" cy="5322179"/>
          </a:xfrm>
          <a:prstGeom prst="rect">
            <a:avLst/>
          </a:prstGeom>
          <a:ln>
            <a:noFill/>
          </a:ln>
          <a:effectLst>
            <a:softEdge rad="112500"/>
          </a:effectLst>
        </p:spPr>
      </p:pic>
      <p:sp>
        <p:nvSpPr>
          <p:cNvPr id="8" name="TextBox 7">
            <a:extLst>
              <a:ext uri="{FF2B5EF4-FFF2-40B4-BE49-F238E27FC236}">
                <a16:creationId xmlns:a16="http://schemas.microsoft.com/office/drawing/2014/main" id="{9A92ED61-06C7-45AB-B169-86AD8C1BEBE4}"/>
              </a:ext>
            </a:extLst>
          </p:cNvPr>
          <p:cNvSpPr txBox="1"/>
          <p:nvPr/>
        </p:nvSpPr>
        <p:spPr>
          <a:xfrm>
            <a:off x="4908550" y="5765284"/>
            <a:ext cx="3968750" cy="461665"/>
          </a:xfrm>
          <a:prstGeom prst="rect">
            <a:avLst/>
          </a:prstGeom>
          <a:noFill/>
        </p:spPr>
        <p:txBody>
          <a:bodyPr wrap="square">
            <a:spAutoFit/>
          </a:bodyPr>
          <a:lstStyle/>
          <a:p>
            <a:r>
              <a:rPr lang="en-US" sz="2400" b="0" i="0" u="none" strike="noStrike" baseline="0" dirty="0">
                <a:solidFill>
                  <a:srgbClr val="000000"/>
                </a:solidFill>
                <a:latin typeface="Times New Roman" panose="02020603050405020304" pitchFamily="18" charset="0"/>
              </a:rPr>
              <a:t>Figure: Typical Intake Curves </a:t>
            </a:r>
            <a:endParaRPr lang="en-US" sz="2400" dirty="0"/>
          </a:p>
        </p:txBody>
      </p:sp>
    </p:spTree>
    <p:extLst>
      <p:ext uri="{BB962C8B-B14F-4D97-AF65-F5344CB8AC3E}">
        <p14:creationId xmlns:p14="http://schemas.microsoft.com/office/powerpoint/2010/main" val="6847731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34000">
              <a:schemeClr val="accent6">
                <a:lumMod val="45000"/>
                <a:lumOff val="55000"/>
              </a:schemeClr>
            </a:gs>
            <a:gs pos="67000">
              <a:schemeClr val="accent6">
                <a:lumMod val="45000"/>
                <a:lumOff val="55000"/>
              </a:schemeClr>
            </a:gs>
            <a:gs pos="20000">
              <a:schemeClr val="accent6">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60B7D0-510E-4A2A-9444-DC7358A0E474}"/>
              </a:ext>
            </a:extLst>
          </p:cNvPr>
          <p:cNvSpPr txBox="1"/>
          <p:nvPr/>
        </p:nvSpPr>
        <p:spPr>
          <a:xfrm>
            <a:off x="313459" y="304583"/>
            <a:ext cx="11565082" cy="1200329"/>
          </a:xfrm>
          <a:prstGeom prst="rect">
            <a:avLst/>
          </a:prstGeom>
          <a:noFill/>
        </p:spPr>
        <p:txBody>
          <a:bodyPr wrap="square">
            <a:spAutoFit/>
          </a:bodyPr>
          <a:lstStyle/>
          <a:p>
            <a:r>
              <a:rPr lang="en-US" sz="1800" b="1" i="0" u="none" strike="noStrike" baseline="0" dirty="0">
                <a:solidFill>
                  <a:srgbClr val="000000"/>
                </a:solidFill>
                <a:latin typeface="Times New Roman" panose="02020603050405020304" pitchFamily="18" charset="0"/>
              </a:rPr>
              <a:t>3.8 Data Sheet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DETERMINATION OF SOIL INTAKE CHARACTERISTICS USING CYLINDER INFILTROMETER </a:t>
            </a:r>
          </a:p>
          <a:p>
            <a:r>
              <a:rPr lang="en-US" sz="1800" b="0" i="0" u="none" strike="noStrike" baseline="0" dirty="0">
                <a:solidFill>
                  <a:srgbClr val="000000"/>
                </a:solidFill>
                <a:latin typeface="Times New Roman" panose="02020603050405020304" pitchFamily="18" charset="0"/>
              </a:rPr>
              <a:t>Cylinder No. _______________________Diameter of Cylinder= _____________________ </a:t>
            </a:r>
            <a:endParaRPr lang="en-US" dirty="0"/>
          </a:p>
        </p:txBody>
      </p:sp>
      <p:graphicFrame>
        <p:nvGraphicFramePr>
          <p:cNvPr id="6" name="Table 6">
            <a:extLst>
              <a:ext uri="{FF2B5EF4-FFF2-40B4-BE49-F238E27FC236}">
                <a16:creationId xmlns:a16="http://schemas.microsoft.com/office/drawing/2014/main" id="{659193FB-A8CA-488E-B72C-641BCF8EEDE2}"/>
              </a:ext>
            </a:extLst>
          </p:cNvPr>
          <p:cNvGraphicFramePr>
            <a:graphicFrameLocks noGrp="1"/>
          </p:cNvGraphicFramePr>
          <p:nvPr>
            <p:extLst>
              <p:ext uri="{D42A27DB-BD31-4B8C-83A1-F6EECF244321}">
                <p14:modId xmlns:p14="http://schemas.microsoft.com/office/powerpoint/2010/main" val="4215067603"/>
              </p:ext>
            </p:extLst>
          </p:nvPr>
        </p:nvGraphicFramePr>
        <p:xfrm>
          <a:off x="313461" y="1659004"/>
          <a:ext cx="11565080" cy="4486253"/>
        </p:xfrm>
        <a:graphic>
          <a:graphicData uri="http://schemas.openxmlformats.org/drawingml/2006/table">
            <a:tbl>
              <a:tblPr firstRow="1" bandRow="1">
                <a:tableStyleId>{2D5ABB26-0587-4C30-8999-92F81FD0307C}</a:tableStyleId>
              </a:tblPr>
              <a:tblGrid>
                <a:gridCol w="1445635">
                  <a:extLst>
                    <a:ext uri="{9D8B030D-6E8A-4147-A177-3AD203B41FA5}">
                      <a16:colId xmlns:a16="http://schemas.microsoft.com/office/drawing/2014/main" val="3945119157"/>
                    </a:ext>
                  </a:extLst>
                </a:gridCol>
                <a:gridCol w="1445635">
                  <a:extLst>
                    <a:ext uri="{9D8B030D-6E8A-4147-A177-3AD203B41FA5}">
                      <a16:colId xmlns:a16="http://schemas.microsoft.com/office/drawing/2014/main" val="2032017660"/>
                    </a:ext>
                  </a:extLst>
                </a:gridCol>
                <a:gridCol w="1445635">
                  <a:extLst>
                    <a:ext uri="{9D8B030D-6E8A-4147-A177-3AD203B41FA5}">
                      <a16:colId xmlns:a16="http://schemas.microsoft.com/office/drawing/2014/main" val="3526732452"/>
                    </a:ext>
                  </a:extLst>
                </a:gridCol>
                <a:gridCol w="1445635">
                  <a:extLst>
                    <a:ext uri="{9D8B030D-6E8A-4147-A177-3AD203B41FA5}">
                      <a16:colId xmlns:a16="http://schemas.microsoft.com/office/drawing/2014/main" val="3015888578"/>
                    </a:ext>
                  </a:extLst>
                </a:gridCol>
                <a:gridCol w="1252452">
                  <a:extLst>
                    <a:ext uri="{9D8B030D-6E8A-4147-A177-3AD203B41FA5}">
                      <a16:colId xmlns:a16="http://schemas.microsoft.com/office/drawing/2014/main" val="1814822454"/>
                    </a:ext>
                  </a:extLst>
                </a:gridCol>
                <a:gridCol w="1413164">
                  <a:extLst>
                    <a:ext uri="{9D8B030D-6E8A-4147-A177-3AD203B41FA5}">
                      <a16:colId xmlns:a16="http://schemas.microsoft.com/office/drawing/2014/main" val="4124175313"/>
                    </a:ext>
                  </a:extLst>
                </a:gridCol>
                <a:gridCol w="1554480">
                  <a:extLst>
                    <a:ext uri="{9D8B030D-6E8A-4147-A177-3AD203B41FA5}">
                      <a16:colId xmlns:a16="http://schemas.microsoft.com/office/drawing/2014/main" val="3674589710"/>
                    </a:ext>
                  </a:extLst>
                </a:gridCol>
                <a:gridCol w="1562444">
                  <a:extLst>
                    <a:ext uri="{9D8B030D-6E8A-4147-A177-3AD203B41FA5}">
                      <a16:colId xmlns:a16="http://schemas.microsoft.com/office/drawing/2014/main" val="836152564"/>
                    </a:ext>
                  </a:extLst>
                </a:gridCol>
              </a:tblGrid>
              <a:tr h="370840">
                <a:tc gridSpan="3">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801" b="0" i="0" u="none" strike="noStrike" kern="1200" baseline="0" dirty="0">
                          <a:solidFill>
                            <a:schemeClr val="tx1"/>
                          </a:solidFill>
                          <a:latin typeface="+mn-lt"/>
                          <a:ea typeface="+mn-ea"/>
                          <a:cs typeface="+mn-cs"/>
                        </a:rPr>
                        <a:t>Time </a:t>
                      </a:r>
                    </a:p>
                    <a:p>
                      <a:pPr marL="0" marR="0" lvl="0" indent="0" algn="ctr" defTabSz="914411" rtl="0" eaLnBrk="1" fontAlgn="auto" latinLnBrk="0" hangingPunct="1">
                        <a:lnSpc>
                          <a:spcPct val="100000"/>
                        </a:lnSpc>
                        <a:spcBef>
                          <a:spcPts val="0"/>
                        </a:spcBef>
                        <a:spcAft>
                          <a:spcPts val="0"/>
                        </a:spcAft>
                        <a:buClrTx/>
                        <a:buSzTx/>
                        <a:buFontTx/>
                        <a:buNone/>
                        <a:tabLst/>
                        <a:defRPr/>
                      </a:pPr>
                      <a:r>
                        <a:rPr lang="en-US" sz="1801" b="0" i="0" u="none" strike="noStrike" kern="1200" baseline="0" dirty="0">
                          <a:solidFill>
                            <a:schemeClr val="tx1"/>
                          </a:solidFill>
                          <a:latin typeface="+mn-lt"/>
                          <a:ea typeface="+mn-ea"/>
                          <a:cs typeface="+mn-cs"/>
                        </a:rPr>
                        <a:t>    (min)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801" b="0" i="0" u="none" strike="noStrike" kern="1200" baseline="0" dirty="0">
                          <a:solidFill>
                            <a:schemeClr val="tx1"/>
                          </a:solidFill>
                          <a:latin typeface="+mn-lt"/>
                          <a:ea typeface="+mn-ea"/>
                          <a:cs typeface="+mn-cs"/>
                        </a:rPr>
                        <a:t>Infiltration</a:t>
                      </a:r>
                    </a:p>
                    <a:p>
                      <a:pPr marL="0" marR="0" lvl="0" indent="0" algn="ctr" defTabSz="914411" rtl="0" eaLnBrk="1" fontAlgn="auto" latinLnBrk="0" hangingPunct="1">
                        <a:lnSpc>
                          <a:spcPct val="100000"/>
                        </a:lnSpc>
                        <a:spcBef>
                          <a:spcPts val="0"/>
                        </a:spcBef>
                        <a:spcAft>
                          <a:spcPts val="0"/>
                        </a:spcAft>
                        <a:buClrTx/>
                        <a:buSzTx/>
                        <a:buFontTx/>
                        <a:buNone/>
                        <a:tabLst/>
                        <a:defRPr/>
                      </a:pPr>
                      <a:r>
                        <a:rPr lang="en-US" sz="1801" b="0" i="0" u="none" strike="noStrike" kern="1200" baseline="0" dirty="0">
                          <a:solidFill>
                            <a:schemeClr val="tx1"/>
                          </a:solidFill>
                          <a:latin typeface="+mn-lt"/>
                          <a:ea typeface="+mn-ea"/>
                          <a:cs typeface="+mn-cs"/>
                        </a:rPr>
                        <a:t>   (mm)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1801" b="0" i="0" u="none" strike="noStrike" kern="1200" baseline="0" dirty="0">
                          <a:solidFill>
                            <a:schemeClr val="tx1"/>
                          </a:solidFill>
                          <a:latin typeface="+mn-lt"/>
                          <a:ea typeface="+mn-ea"/>
                          <a:cs typeface="+mn-cs"/>
                        </a:rPr>
                        <a:t>Average Intake Rate, </a:t>
                      </a:r>
                      <a:r>
                        <a:rPr lang="en-US" sz="1801" b="0" i="0" u="none" strike="noStrike" kern="1200" baseline="0" dirty="0" err="1">
                          <a:solidFill>
                            <a:schemeClr val="tx1"/>
                          </a:solidFill>
                          <a:latin typeface="+mn-lt"/>
                          <a:ea typeface="+mn-ea"/>
                          <a:cs typeface="+mn-cs"/>
                        </a:rPr>
                        <a:t>I</a:t>
                      </a:r>
                      <a:r>
                        <a:rPr lang="en-US" sz="1801" b="0" i="0" u="none" strike="noStrike" kern="1200" baseline="-25000" dirty="0" err="1">
                          <a:solidFill>
                            <a:schemeClr val="tx1"/>
                          </a:solidFill>
                          <a:latin typeface="+mn-lt"/>
                          <a:ea typeface="+mn-ea"/>
                          <a:cs typeface="+mn-cs"/>
                        </a:rPr>
                        <a:t>avg</a:t>
                      </a:r>
                      <a:r>
                        <a:rPr lang="en-US" sz="1801" b="0" i="0" u="none" strike="noStrike" kern="1200" baseline="0" dirty="0">
                          <a:solidFill>
                            <a:schemeClr val="tx1"/>
                          </a:solidFill>
                          <a:latin typeface="+mn-lt"/>
                          <a:ea typeface="+mn-ea"/>
                          <a:cs typeface="+mn-cs"/>
                        </a:rPr>
                        <a:t> </a:t>
                      </a:r>
                    </a:p>
                    <a:p>
                      <a:pPr algn="ctr"/>
                      <a:r>
                        <a:rPr lang="en-US" sz="1801" b="0" i="0" u="none" strike="noStrike" kern="1200" baseline="0" dirty="0">
                          <a:solidFill>
                            <a:schemeClr val="tx1"/>
                          </a:solidFill>
                          <a:latin typeface="+mn-lt"/>
                          <a:ea typeface="+mn-ea"/>
                          <a:cs typeface="+mn-cs"/>
                        </a:rPr>
                        <a:t>(mm/</a:t>
                      </a:r>
                      <a:r>
                        <a:rPr lang="en-US" sz="1801" b="0" i="0" u="none" strike="noStrike" kern="1200" baseline="0" dirty="0" err="1">
                          <a:solidFill>
                            <a:schemeClr val="tx1"/>
                          </a:solidFill>
                          <a:latin typeface="+mn-lt"/>
                          <a:ea typeface="+mn-ea"/>
                          <a:cs typeface="+mn-cs"/>
                        </a:rPr>
                        <a:t>hr</a:t>
                      </a:r>
                      <a:r>
                        <a:rPr lang="en-US" sz="1801" b="0" i="0" u="none" strike="noStrike" kern="1200" baseline="0" dirty="0">
                          <a:solidFill>
                            <a:schemeClr val="tx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1801" b="0" i="0" u="none" strike="noStrike" kern="1200" baseline="0" dirty="0">
                          <a:solidFill>
                            <a:schemeClr val="tx1"/>
                          </a:solidFill>
                          <a:latin typeface="+mn-lt"/>
                          <a:ea typeface="+mn-ea"/>
                          <a:cs typeface="+mn-cs"/>
                        </a:rPr>
                        <a:t>Instantaneous Intake Rate, </a:t>
                      </a:r>
                    </a:p>
                    <a:p>
                      <a:pPr algn="ctr"/>
                      <a:r>
                        <a:rPr lang="en-US" sz="1801" b="0" i="0" u="none" strike="noStrike" kern="1200" baseline="0" dirty="0" err="1">
                          <a:solidFill>
                            <a:schemeClr val="tx1"/>
                          </a:solidFill>
                          <a:latin typeface="+mn-lt"/>
                          <a:ea typeface="+mn-ea"/>
                          <a:cs typeface="+mn-cs"/>
                        </a:rPr>
                        <a:t>I</a:t>
                      </a:r>
                      <a:r>
                        <a:rPr lang="en-US" sz="1801" b="0" i="0" u="none" strike="noStrike" kern="1200" baseline="-25000" dirty="0" err="1">
                          <a:solidFill>
                            <a:schemeClr val="tx1"/>
                          </a:solidFill>
                          <a:latin typeface="+mn-lt"/>
                          <a:ea typeface="+mn-ea"/>
                          <a:cs typeface="+mn-cs"/>
                        </a:rPr>
                        <a:t>ins</a:t>
                      </a:r>
                      <a:r>
                        <a:rPr lang="en-US" sz="1801" b="0" i="0" u="none" strike="noStrike" kern="1200" baseline="0" dirty="0">
                          <a:solidFill>
                            <a:schemeClr val="tx1"/>
                          </a:solidFill>
                          <a:latin typeface="+mn-lt"/>
                          <a:ea typeface="+mn-ea"/>
                          <a:cs typeface="+mn-cs"/>
                        </a:rPr>
                        <a:t> </a:t>
                      </a:r>
                    </a:p>
                    <a:p>
                      <a:pPr algn="ctr"/>
                      <a:r>
                        <a:rPr lang="en-US" sz="1801" b="0" i="0" u="none" strike="noStrike" kern="1200" baseline="0" dirty="0">
                          <a:solidFill>
                            <a:schemeClr val="tx1"/>
                          </a:solidFill>
                          <a:latin typeface="+mn-lt"/>
                          <a:ea typeface="+mn-ea"/>
                          <a:cs typeface="+mn-cs"/>
                        </a:rPr>
                        <a:t>(mm/</a:t>
                      </a:r>
                      <a:r>
                        <a:rPr lang="en-US" sz="1801" b="0" i="0" u="none" strike="noStrike" kern="1200" baseline="0" dirty="0" err="1">
                          <a:solidFill>
                            <a:schemeClr val="tx1"/>
                          </a:solidFill>
                          <a:latin typeface="+mn-lt"/>
                          <a:ea typeface="+mn-ea"/>
                          <a:cs typeface="+mn-cs"/>
                        </a:rPr>
                        <a:t>hr</a:t>
                      </a:r>
                      <a:r>
                        <a:rPr lang="en-US" sz="1801" b="0" i="0" u="none" strike="noStrike" kern="1200" baseline="0" dirty="0">
                          <a:solidFill>
                            <a:schemeClr val="tx1"/>
                          </a:solidFill>
                          <a:latin typeface="+mn-lt"/>
                          <a:ea typeface="+mn-ea"/>
                          <a:cs typeface="+mn-cs"/>
                        </a:rPr>
                        <a:t>) 	</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8470242"/>
                  </a:ext>
                </a:extLst>
              </a:tr>
              <a:tr h="370840">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801" b="0" i="0" u="none" strike="noStrike" kern="1200" baseline="0" dirty="0">
                          <a:solidFill>
                            <a:schemeClr val="tx1"/>
                          </a:solidFill>
                          <a:latin typeface="+mn-lt"/>
                          <a:ea typeface="+mn-ea"/>
                          <a:cs typeface="+mn-cs"/>
                        </a:rPr>
                        <a:t>Actual Time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1" b="0" i="0" u="none" strike="noStrike" kern="1200" baseline="0" dirty="0">
                          <a:solidFill>
                            <a:schemeClr val="tx1"/>
                          </a:solidFill>
                          <a:latin typeface="+mn-lt"/>
                          <a:ea typeface="+mn-ea"/>
                          <a:cs typeface="+mn-cs"/>
                        </a:rPr>
                        <a:t>Difference </a:t>
                      </a:r>
                    </a:p>
                    <a:p>
                      <a:pPr algn="ctr"/>
                      <a:r>
                        <a:rPr lang="en-US" sz="1801" b="0" i="0" u="none" strike="noStrike" kern="1200" baseline="0" dirty="0">
                          <a:solidFill>
                            <a:schemeClr val="tx1"/>
                          </a:solidFill>
                          <a:latin typeface="+mn-lt"/>
                          <a:ea typeface="+mn-ea"/>
                          <a:cs typeface="+mn-cs"/>
                        </a:rPr>
                        <a:t>  (min)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801" b="0" i="0" u="none" strike="noStrike" kern="1200" baseline="0" dirty="0">
                          <a:solidFill>
                            <a:schemeClr val="tx1"/>
                          </a:solidFill>
                          <a:latin typeface="+mn-lt"/>
                          <a:ea typeface="+mn-ea"/>
                          <a:cs typeface="+mn-cs"/>
                        </a:rPr>
                        <a:t>Cumulative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801" b="0" i="0" u="none" strike="noStrike" kern="1200" baseline="0" dirty="0">
                          <a:solidFill>
                            <a:schemeClr val="tx1"/>
                          </a:solidFill>
                          <a:latin typeface="+mn-lt"/>
                          <a:ea typeface="+mn-ea"/>
                          <a:cs typeface="+mn-cs"/>
                        </a:rPr>
                        <a:t>Difference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1" b="0" i="0" u="none" strike="noStrike" kern="1200" baseline="0" dirty="0">
                          <a:solidFill>
                            <a:schemeClr val="tx1"/>
                          </a:solidFill>
                          <a:latin typeface="+mn-lt"/>
                          <a:ea typeface="+mn-ea"/>
                          <a:cs typeface="+mn-cs"/>
                        </a:rPr>
                        <a:t>Depth </a:t>
                      </a:r>
                    </a:p>
                    <a:p>
                      <a:pPr algn="ctr"/>
                      <a:r>
                        <a:rPr lang="en-US" sz="1801" b="0" i="0" u="none" strike="noStrike" kern="1200" baseline="0" dirty="0">
                          <a:solidFill>
                            <a:schemeClr val="tx1"/>
                          </a:solidFill>
                          <a:latin typeface="+mn-lt"/>
                          <a:ea typeface="+mn-ea"/>
                          <a:cs typeface="+mn-cs"/>
                        </a:rPr>
                        <a:t>    (mm)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801" b="0" i="0" u="none" strike="noStrike" kern="1200" baseline="0" dirty="0">
                          <a:solidFill>
                            <a:schemeClr val="tx1"/>
                          </a:solidFill>
                          <a:latin typeface="+mn-lt"/>
                          <a:ea typeface="+mn-ea"/>
                          <a:cs typeface="+mn-cs"/>
                        </a:rPr>
                        <a:t>Cumulative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863199"/>
                  </a:ext>
                </a:extLst>
              </a:tr>
              <a:tr h="370840">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4184949"/>
                  </a:ext>
                </a:extLst>
              </a:tr>
              <a:tr h="370840">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8954490"/>
                  </a:ext>
                </a:extLst>
              </a:tr>
              <a:tr h="370840">
                <a:tc rowSpan="2">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4211316"/>
                  </a:ext>
                </a:extLst>
              </a:tr>
              <a:tr h="370840">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4206423"/>
                  </a:ext>
                </a:extLst>
              </a:tr>
              <a:tr h="248594">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1123239"/>
                  </a:ext>
                </a:extLst>
              </a:tr>
              <a:tr h="430208">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594918"/>
                  </a:ext>
                </a:extLst>
              </a:tr>
              <a:tr h="430208">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0248781"/>
                  </a:ext>
                </a:extLst>
              </a:tr>
              <a:tr h="430208">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3949466"/>
                  </a:ext>
                </a:extLst>
              </a:tr>
            </a:tbl>
          </a:graphicData>
        </a:graphic>
      </p:graphicFrame>
    </p:spTree>
    <p:extLst>
      <p:ext uri="{BB962C8B-B14F-4D97-AF65-F5344CB8AC3E}">
        <p14:creationId xmlns:p14="http://schemas.microsoft.com/office/powerpoint/2010/main" val="34848792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D605350-2B56-4971-B855-1C9C62FA1536}"/>
              </a:ext>
            </a:extLst>
          </p:cNvPr>
          <p:cNvGrpSpPr/>
          <p:nvPr/>
        </p:nvGrpSpPr>
        <p:grpSpPr>
          <a:xfrm>
            <a:off x="-3698821" y="-1319822"/>
            <a:ext cx="18566995" cy="9578064"/>
            <a:chOff x="-3698821" y="-1319822"/>
            <a:chExt cx="18566995" cy="9578064"/>
          </a:xfrm>
        </p:grpSpPr>
        <p:sp>
          <p:nvSpPr>
            <p:cNvPr id="3" name="Freeform 2">
              <a:extLst>
                <a:ext uri="{FF2B5EF4-FFF2-40B4-BE49-F238E27FC236}">
                  <a16:creationId xmlns:a16="http://schemas.microsoft.com/office/drawing/2014/main" id="{481522D8-D568-478E-9649-F2139E95C0EF}"/>
                </a:ext>
              </a:extLst>
            </p:cNvPr>
            <p:cNvSpPr/>
            <p:nvPr/>
          </p:nvSpPr>
          <p:spPr>
            <a:xfrm>
              <a:off x="18"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gradFill>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endParaRPr lang="en-US" sz="1801" b="1" dirty="0"/>
            </a:p>
          </p:txBody>
        </p:sp>
        <p:grpSp>
          <p:nvGrpSpPr>
            <p:cNvPr id="4" name="Group 3">
              <a:extLst>
                <a:ext uri="{FF2B5EF4-FFF2-40B4-BE49-F238E27FC236}">
                  <a16:creationId xmlns:a16="http://schemas.microsoft.com/office/drawing/2014/main" id="{FAFEB7C8-6F2F-4E3C-AB82-F17BFA6DB8BD}"/>
                </a:ext>
              </a:extLst>
            </p:cNvPr>
            <p:cNvGrpSpPr/>
            <p:nvPr/>
          </p:nvGrpSpPr>
          <p:grpSpPr>
            <a:xfrm>
              <a:off x="-3698821" y="4651960"/>
              <a:ext cx="6423171" cy="3606282"/>
              <a:chOff x="-3984571" y="4480510"/>
              <a:chExt cx="6423171" cy="3606282"/>
            </a:xfrm>
            <a:blipFill>
              <a:blip r:embed="rId2">
                <a:alphaModFix amt="40000"/>
              </a:blip>
              <a:stretch>
                <a:fillRect l="-1187" t="-577" r="-1187"/>
              </a:stretch>
            </a:blipFill>
          </p:grpSpPr>
          <p:sp>
            <p:nvSpPr>
              <p:cNvPr id="9" name="Rectangle: Rounded Corners 8">
                <a:extLst>
                  <a:ext uri="{FF2B5EF4-FFF2-40B4-BE49-F238E27FC236}">
                    <a16:creationId xmlns:a16="http://schemas.microsoft.com/office/drawing/2014/main" id="{C7EA2691-58AD-48C7-922D-618689EC8DA6}"/>
                  </a:ext>
                </a:extLst>
              </p:cNvPr>
              <p:cNvSpPr/>
              <p:nvPr/>
            </p:nvSpPr>
            <p:spPr>
              <a:xfrm rot="19096706">
                <a:off x="-2913473" y="5036039"/>
                <a:ext cx="5181600" cy="92399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dirty="0"/>
              </a:p>
            </p:txBody>
          </p:sp>
          <p:sp>
            <p:nvSpPr>
              <p:cNvPr id="10" name="Rectangle: Rounded Corners 9">
                <a:extLst>
                  <a:ext uri="{FF2B5EF4-FFF2-40B4-BE49-F238E27FC236}">
                    <a16:creationId xmlns:a16="http://schemas.microsoft.com/office/drawing/2014/main" id="{28E41919-7FC5-44D0-B194-2BC1EB1BFA0B}"/>
                  </a:ext>
                </a:extLst>
              </p:cNvPr>
              <p:cNvSpPr/>
              <p:nvPr/>
            </p:nvSpPr>
            <p:spPr>
              <a:xfrm rot="19096706">
                <a:off x="-3133982" y="6569432"/>
                <a:ext cx="5181600" cy="5771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1" name="Rectangle: Rounded Corners 10">
                <a:extLst>
                  <a:ext uri="{FF2B5EF4-FFF2-40B4-BE49-F238E27FC236}">
                    <a16:creationId xmlns:a16="http://schemas.microsoft.com/office/drawing/2014/main" id="{6E008B05-B509-4168-99FE-721BF1A5F7D4}"/>
                  </a:ext>
                </a:extLst>
              </p:cNvPr>
              <p:cNvSpPr/>
              <p:nvPr/>
            </p:nvSpPr>
            <p:spPr>
              <a:xfrm rot="19106373">
                <a:off x="1312367" y="4480510"/>
                <a:ext cx="1018585" cy="5771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2" name="Rectangle: Rounded Corners 11">
                <a:extLst>
                  <a:ext uri="{FF2B5EF4-FFF2-40B4-BE49-F238E27FC236}">
                    <a16:creationId xmlns:a16="http://schemas.microsoft.com/office/drawing/2014/main" id="{9E3D243A-9711-4904-BFA1-8C4AE9742A93}"/>
                  </a:ext>
                </a:extLst>
              </p:cNvPr>
              <p:cNvSpPr/>
              <p:nvPr/>
            </p:nvSpPr>
            <p:spPr>
              <a:xfrm rot="19096706">
                <a:off x="-3984571" y="5164860"/>
                <a:ext cx="5181600" cy="41922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3" name="Rectangle: Rounded Corners 12">
                <a:extLst>
                  <a:ext uri="{FF2B5EF4-FFF2-40B4-BE49-F238E27FC236}">
                    <a16:creationId xmlns:a16="http://schemas.microsoft.com/office/drawing/2014/main" id="{933AB15F-E2A3-4146-8A56-653934C9B221}"/>
                  </a:ext>
                </a:extLst>
              </p:cNvPr>
              <p:cNvSpPr/>
              <p:nvPr/>
            </p:nvSpPr>
            <p:spPr>
              <a:xfrm rot="19096706">
                <a:off x="-2743000" y="7359283"/>
                <a:ext cx="5181600" cy="7275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grpSp>
        <p:grpSp>
          <p:nvGrpSpPr>
            <p:cNvPr id="5" name="Group 4">
              <a:extLst>
                <a:ext uri="{FF2B5EF4-FFF2-40B4-BE49-F238E27FC236}">
                  <a16:creationId xmlns:a16="http://schemas.microsoft.com/office/drawing/2014/main" id="{427FD4C8-F473-4624-BEDA-7008A4FA4A09}"/>
                </a:ext>
              </a:extLst>
            </p:cNvPr>
            <p:cNvGrpSpPr/>
            <p:nvPr/>
          </p:nvGrpSpPr>
          <p:grpSpPr>
            <a:xfrm>
              <a:off x="7546698" y="-1319822"/>
              <a:ext cx="7321476" cy="2992543"/>
              <a:chOff x="7546698" y="-1319822"/>
              <a:chExt cx="7321476" cy="2992543"/>
            </a:xfrm>
          </p:grpSpPr>
          <p:sp>
            <p:nvSpPr>
              <p:cNvPr id="6" name="Flowchart: Stored Data 5">
                <a:extLst>
                  <a:ext uri="{FF2B5EF4-FFF2-40B4-BE49-F238E27FC236}">
                    <a16:creationId xmlns:a16="http://schemas.microsoft.com/office/drawing/2014/main" id="{569C64B3-618B-4764-8873-E7F2A44960F9}"/>
                  </a:ext>
                </a:extLst>
              </p:cNvPr>
              <p:cNvSpPr/>
              <p:nvPr/>
            </p:nvSpPr>
            <p:spPr>
              <a:xfrm rot="19366670">
                <a:off x="8689916" y="-11198"/>
                <a:ext cx="6178258" cy="1683919"/>
              </a:xfrm>
              <a:prstGeom prst="flowChartOnlineStorage">
                <a:avLst/>
              </a:prstGeom>
              <a:gradFill flip="none" rotWithShape="0">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dirty="0"/>
              </a:p>
            </p:txBody>
          </p:sp>
          <p:sp>
            <p:nvSpPr>
              <p:cNvPr id="7" name="Flowchart: Stored Data 6">
                <a:extLst>
                  <a:ext uri="{FF2B5EF4-FFF2-40B4-BE49-F238E27FC236}">
                    <a16:creationId xmlns:a16="http://schemas.microsoft.com/office/drawing/2014/main" id="{C11D1883-B08C-418D-BE06-AAF21868DD4B}"/>
                  </a:ext>
                </a:extLst>
              </p:cNvPr>
              <p:cNvSpPr/>
              <p:nvPr/>
            </p:nvSpPr>
            <p:spPr>
              <a:xfrm rot="19366670">
                <a:off x="7690650" y="-1319822"/>
                <a:ext cx="6178258" cy="1683919"/>
              </a:xfrm>
              <a:prstGeom prst="flowChartOnlineStorage">
                <a:avLst/>
              </a:prstGeom>
              <a:gradFill flip="none" rotWithShape="0">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8" name="Flowchart: Stored Data 7">
                <a:extLst>
                  <a:ext uri="{FF2B5EF4-FFF2-40B4-BE49-F238E27FC236}">
                    <a16:creationId xmlns:a16="http://schemas.microsoft.com/office/drawing/2014/main" id="{0B4C7E96-CB92-4750-BA89-6B5804307427}"/>
                  </a:ext>
                </a:extLst>
              </p:cNvPr>
              <p:cNvSpPr/>
              <p:nvPr/>
            </p:nvSpPr>
            <p:spPr>
              <a:xfrm rot="19366670">
                <a:off x="7546698" y="-208042"/>
                <a:ext cx="6178258" cy="1683919"/>
              </a:xfrm>
              <a:prstGeom prst="flowChartOnlineStorage">
                <a:avLst/>
              </a:prstGeom>
              <a:gradFill flip="none" rotWithShape="0">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dirty="0"/>
              </a:p>
            </p:txBody>
          </p:sp>
        </p:grpSp>
      </p:grpSp>
      <p:sp>
        <p:nvSpPr>
          <p:cNvPr id="14" name="Rectangle 1">
            <a:extLst>
              <a:ext uri="{FF2B5EF4-FFF2-40B4-BE49-F238E27FC236}">
                <a16:creationId xmlns:a16="http://schemas.microsoft.com/office/drawing/2014/main" id="{816EDC4E-1811-4186-A33B-444509BF20F9}"/>
              </a:ext>
            </a:extLst>
          </p:cNvPr>
          <p:cNvSpPr>
            <a:spLocks noChangeArrowheads="1"/>
          </p:cNvSpPr>
          <p:nvPr/>
        </p:nvSpPr>
        <p:spPr bwMode="auto">
          <a:xfrm>
            <a:off x="3959977" y="2610391"/>
            <a:ext cx="4364537" cy="1015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1" rIns="91440" bIns="45721" numCol="1" anchor="ctr" anchorCtr="0" compatLnSpc="1">
            <a:prstTxWarp prst="textNoShape">
              <a:avLst/>
            </a:prstTxWarp>
            <a:spAutoFit/>
          </a:bodyPr>
          <a:lstStyle/>
          <a:p>
            <a:pPr algn="ctr" eaLnBrk="0" fontAlgn="base" hangingPunct="0">
              <a:spcBef>
                <a:spcPct val="0"/>
              </a:spcBef>
              <a:spcAft>
                <a:spcPct val="0"/>
              </a:spcAft>
            </a:pPr>
            <a:r>
              <a:rPr lang="en-US" sz="6000" b="1" dirty="0">
                <a:solidFill>
                  <a:srgbClr val="000000"/>
                </a:solidFill>
                <a:latin typeface="Times New Roman" pitchFamily="18" charset="0"/>
                <a:ea typeface="Times New Roman" pitchFamily="18" charset="0"/>
                <a:cs typeface="Times New Roman" pitchFamily="18" charset="0"/>
              </a:rPr>
              <a:t>Week 7-8</a:t>
            </a:r>
          </a:p>
        </p:txBody>
      </p:sp>
      <p:sp>
        <p:nvSpPr>
          <p:cNvPr id="15" name="Slide Number Placeholder 1">
            <a:extLst>
              <a:ext uri="{FF2B5EF4-FFF2-40B4-BE49-F238E27FC236}">
                <a16:creationId xmlns:a16="http://schemas.microsoft.com/office/drawing/2014/main" id="{CC1C0872-BC3E-4691-A9BC-D6119895DA49}"/>
              </a:ext>
            </a:extLst>
          </p:cNvPr>
          <p:cNvSpPr>
            <a:spLocks noGrp="1"/>
          </p:cNvSpPr>
          <p:nvPr>
            <p:ph type="sldNum" sz="quarter" idx="12"/>
          </p:nvPr>
        </p:nvSpPr>
        <p:spPr>
          <a:xfrm>
            <a:off x="11201385" y="6170823"/>
            <a:ext cx="670560" cy="502921"/>
          </a:xfrm>
        </p:spPr>
        <p:txBody>
          <a:bodyPr/>
          <a:lstStyle/>
          <a:p>
            <a:fld id="{34216374-E7D6-4C74-ADA3-2C9987A1DEB2}" type="slidenum">
              <a:rPr lang="en-US" smtClean="0"/>
              <a:pPr/>
              <a:t>38</a:t>
            </a:fld>
            <a:endParaRPr lang="en-US"/>
          </a:p>
        </p:txBody>
      </p:sp>
      <p:sp>
        <p:nvSpPr>
          <p:cNvPr id="16" name="TextBox 15">
            <a:extLst>
              <a:ext uri="{FF2B5EF4-FFF2-40B4-BE49-F238E27FC236}">
                <a16:creationId xmlns:a16="http://schemas.microsoft.com/office/drawing/2014/main" id="{C20A779E-34C1-47F6-98D2-CD4367242BBA}"/>
              </a:ext>
            </a:extLst>
          </p:cNvPr>
          <p:cNvSpPr txBox="1"/>
          <p:nvPr/>
        </p:nvSpPr>
        <p:spPr>
          <a:xfrm>
            <a:off x="2641600" y="914402"/>
            <a:ext cx="6578599" cy="519053"/>
          </a:xfrm>
          <a:prstGeom prst="rect">
            <a:avLst/>
          </a:prstGeom>
          <a:noFill/>
        </p:spPr>
        <p:txBody>
          <a:bodyPr wrap="square" rtlCol="0">
            <a:spAutoFit/>
          </a:bodyPr>
          <a:lstStyle/>
          <a:p>
            <a:pPr lvl="0" algn="ctr">
              <a:lnSpc>
                <a:spcPct val="106000"/>
              </a:lnSpc>
            </a:pPr>
            <a:r>
              <a:rPr lang="en-US" sz="28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Experiment No 04</a:t>
            </a:r>
          </a:p>
        </p:txBody>
      </p:sp>
    </p:spTree>
    <p:extLst>
      <p:ext uri="{BB962C8B-B14F-4D97-AF65-F5344CB8AC3E}">
        <p14:creationId xmlns:p14="http://schemas.microsoft.com/office/powerpoint/2010/main" val="2279118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81DE6100-A666-4BED-B928-4A3D3A9BEBDB}"/>
              </a:ext>
            </a:extLst>
          </p:cNvPr>
          <p:cNvSpPr/>
          <p:nvPr/>
        </p:nvSpPr>
        <p:spPr>
          <a:xfrm>
            <a:off x="18" y="2"/>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gradFill>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endParaRPr lang="en-US" sz="1801" b="1" dirty="0"/>
          </a:p>
        </p:txBody>
      </p:sp>
      <p:pic>
        <p:nvPicPr>
          <p:cNvPr id="3" name="Content Placeholder 23">
            <a:extLst>
              <a:ext uri="{FF2B5EF4-FFF2-40B4-BE49-F238E27FC236}">
                <a16:creationId xmlns:a16="http://schemas.microsoft.com/office/drawing/2014/main" id="{8F857040-53AB-441F-A078-0898D72D0F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2131" y="1825624"/>
            <a:ext cx="7787742" cy="4351339"/>
          </a:xfrm>
          <a:prstGeom prst="rect">
            <a:avLst/>
          </a:prstGeom>
        </p:spPr>
      </p:pic>
      <p:grpSp>
        <p:nvGrpSpPr>
          <p:cNvPr id="4" name="Group 3">
            <a:extLst>
              <a:ext uri="{FF2B5EF4-FFF2-40B4-BE49-F238E27FC236}">
                <a16:creationId xmlns:a16="http://schemas.microsoft.com/office/drawing/2014/main" id="{69C21587-846B-47DD-A3B7-08A010F845BE}"/>
              </a:ext>
            </a:extLst>
          </p:cNvPr>
          <p:cNvGrpSpPr/>
          <p:nvPr/>
        </p:nvGrpSpPr>
        <p:grpSpPr>
          <a:xfrm>
            <a:off x="-3698821" y="-1319822"/>
            <a:ext cx="18566995" cy="9578064"/>
            <a:chOff x="-3698821" y="-1319822"/>
            <a:chExt cx="18566995" cy="9578064"/>
          </a:xfrm>
        </p:grpSpPr>
        <p:sp>
          <p:nvSpPr>
            <p:cNvPr id="5" name="Freeform 2">
              <a:extLst>
                <a:ext uri="{FF2B5EF4-FFF2-40B4-BE49-F238E27FC236}">
                  <a16:creationId xmlns:a16="http://schemas.microsoft.com/office/drawing/2014/main" id="{80D0935E-30F8-40E0-AF6B-D234AF3F7989}"/>
                </a:ext>
              </a:extLst>
            </p:cNvPr>
            <p:cNvSpPr/>
            <p:nvPr/>
          </p:nvSpPr>
          <p:spPr>
            <a:xfrm>
              <a:off x="18"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gradFill>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sz="1801" dirty="0">
                  <a:solidFill>
                    <a:srgbClr val="000000"/>
                  </a:solidFill>
                  <a:latin typeface="Times New Roman" panose="02020603050405020304" pitchFamily="18" charset="0"/>
                </a:rPr>
                <a:t>	</a:t>
              </a:r>
            </a:p>
            <a:p>
              <a:endParaRPr lang="en-US" sz="1801" b="1" dirty="0"/>
            </a:p>
          </p:txBody>
        </p:sp>
        <p:grpSp>
          <p:nvGrpSpPr>
            <p:cNvPr id="6" name="Group 5">
              <a:extLst>
                <a:ext uri="{FF2B5EF4-FFF2-40B4-BE49-F238E27FC236}">
                  <a16:creationId xmlns:a16="http://schemas.microsoft.com/office/drawing/2014/main" id="{2E90D730-6126-4047-A9CA-5EFB8A433A80}"/>
                </a:ext>
              </a:extLst>
            </p:cNvPr>
            <p:cNvGrpSpPr/>
            <p:nvPr/>
          </p:nvGrpSpPr>
          <p:grpSpPr>
            <a:xfrm>
              <a:off x="-3698821" y="4651960"/>
              <a:ext cx="6423171" cy="3606282"/>
              <a:chOff x="-3984571" y="4480510"/>
              <a:chExt cx="6423171" cy="3606282"/>
            </a:xfrm>
            <a:blipFill>
              <a:blip r:embed="rId3">
                <a:alphaModFix amt="40000"/>
              </a:blip>
              <a:stretch>
                <a:fillRect l="-1187" t="-577" r="-1187"/>
              </a:stretch>
            </a:blipFill>
          </p:grpSpPr>
          <p:sp>
            <p:nvSpPr>
              <p:cNvPr id="11" name="Rectangle: Rounded Corners 10">
                <a:extLst>
                  <a:ext uri="{FF2B5EF4-FFF2-40B4-BE49-F238E27FC236}">
                    <a16:creationId xmlns:a16="http://schemas.microsoft.com/office/drawing/2014/main" id="{392126E1-CACD-4349-B372-F335290D32CD}"/>
                  </a:ext>
                </a:extLst>
              </p:cNvPr>
              <p:cNvSpPr/>
              <p:nvPr/>
            </p:nvSpPr>
            <p:spPr>
              <a:xfrm rot="19096706">
                <a:off x="-2913473" y="5036039"/>
                <a:ext cx="5181600" cy="92399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dirty="0"/>
              </a:p>
            </p:txBody>
          </p:sp>
          <p:sp>
            <p:nvSpPr>
              <p:cNvPr id="12" name="Rectangle: Rounded Corners 11">
                <a:extLst>
                  <a:ext uri="{FF2B5EF4-FFF2-40B4-BE49-F238E27FC236}">
                    <a16:creationId xmlns:a16="http://schemas.microsoft.com/office/drawing/2014/main" id="{E171583B-B52F-4580-B83F-3EDB91DA8586}"/>
                  </a:ext>
                </a:extLst>
              </p:cNvPr>
              <p:cNvSpPr/>
              <p:nvPr/>
            </p:nvSpPr>
            <p:spPr>
              <a:xfrm rot="19096706">
                <a:off x="-3133982" y="6569432"/>
                <a:ext cx="5181600" cy="5771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3" name="Rectangle: Rounded Corners 12">
                <a:extLst>
                  <a:ext uri="{FF2B5EF4-FFF2-40B4-BE49-F238E27FC236}">
                    <a16:creationId xmlns:a16="http://schemas.microsoft.com/office/drawing/2014/main" id="{B7BADEDE-B29A-40DA-9C29-DAD4847EE95F}"/>
                  </a:ext>
                </a:extLst>
              </p:cNvPr>
              <p:cNvSpPr/>
              <p:nvPr/>
            </p:nvSpPr>
            <p:spPr>
              <a:xfrm rot="19106373">
                <a:off x="1312367" y="4480510"/>
                <a:ext cx="1018585" cy="5771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4" name="Rectangle: Rounded Corners 13">
                <a:extLst>
                  <a:ext uri="{FF2B5EF4-FFF2-40B4-BE49-F238E27FC236}">
                    <a16:creationId xmlns:a16="http://schemas.microsoft.com/office/drawing/2014/main" id="{196FD9C0-88BE-4F2C-AEF3-D63CB3367443}"/>
                  </a:ext>
                </a:extLst>
              </p:cNvPr>
              <p:cNvSpPr/>
              <p:nvPr/>
            </p:nvSpPr>
            <p:spPr>
              <a:xfrm rot="19096706">
                <a:off x="-3984571" y="5164860"/>
                <a:ext cx="5181600" cy="41922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5" name="Rectangle: Rounded Corners 14">
                <a:extLst>
                  <a:ext uri="{FF2B5EF4-FFF2-40B4-BE49-F238E27FC236}">
                    <a16:creationId xmlns:a16="http://schemas.microsoft.com/office/drawing/2014/main" id="{35C9366D-7B8D-48B8-8DA6-BD51D227244E}"/>
                  </a:ext>
                </a:extLst>
              </p:cNvPr>
              <p:cNvSpPr/>
              <p:nvPr/>
            </p:nvSpPr>
            <p:spPr>
              <a:xfrm rot="19096706">
                <a:off x="-2743000" y="7359283"/>
                <a:ext cx="5181600" cy="7275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grpSp>
        <p:grpSp>
          <p:nvGrpSpPr>
            <p:cNvPr id="7" name="Group 6">
              <a:extLst>
                <a:ext uri="{FF2B5EF4-FFF2-40B4-BE49-F238E27FC236}">
                  <a16:creationId xmlns:a16="http://schemas.microsoft.com/office/drawing/2014/main" id="{B62F3AB5-C938-4FFC-BF2B-6BB4CA28EEB5}"/>
                </a:ext>
              </a:extLst>
            </p:cNvPr>
            <p:cNvGrpSpPr/>
            <p:nvPr/>
          </p:nvGrpSpPr>
          <p:grpSpPr>
            <a:xfrm>
              <a:off x="7546698" y="-1319822"/>
              <a:ext cx="7321476" cy="2992543"/>
              <a:chOff x="7546698" y="-1319822"/>
              <a:chExt cx="7321476" cy="2992543"/>
            </a:xfrm>
          </p:grpSpPr>
          <p:sp>
            <p:nvSpPr>
              <p:cNvPr id="8" name="Flowchart: Stored Data 7">
                <a:extLst>
                  <a:ext uri="{FF2B5EF4-FFF2-40B4-BE49-F238E27FC236}">
                    <a16:creationId xmlns:a16="http://schemas.microsoft.com/office/drawing/2014/main" id="{BC34E63E-FBC5-4E63-8DEC-7018909EF9B2}"/>
                  </a:ext>
                </a:extLst>
              </p:cNvPr>
              <p:cNvSpPr/>
              <p:nvPr/>
            </p:nvSpPr>
            <p:spPr>
              <a:xfrm rot="19366670">
                <a:off x="8689916" y="-11198"/>
                <a:ext cx="6178258" cy="1683919"/>
              </a:xfrm>
              <a:prstGeom prst="flowChartOnlineStorage">
                <a:avLst/>
              </a:prstGeom>
              <a:gradFill flip="none" rotWithShape="0">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9" name="Flowchart: Stored Data 8">
                <a:extLst>
                  <a:ext uri="{FF2B5EF4-FFF2-40B4-BE49-F238E27FC236}">
                    <a16:creationId xmlns:a16="http://schemas.microsoft.com/office/drawing/2014/main" id="{EBC87838-9FB8-465F-8D51-294A76ABF047}"/>
                  </a:ext>
                </a:extLst>
              </p:cNvPr>
              <p:cNvSpPr/>
              <p:nvPr/>
            </p:nvSpPr>
            <p:spPr>
              <a:xfrm rot="19366670">
                <a:off x="7690650" y="-1319822"/>
                <a:ext cx="6178258" cy="1683919"/>
              </a:xfrm>
              <a:prstGeom prst="flowChartOnlineStorage">
                <a:avLst/>
              </a:prstGeom>
              <a:gradFill flip="none" rotWithShape="0">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0" name="Flowchart: Stored Data 9">
                <a:extLst>
                  <a:ext uri="{FF2B5EF4-FFF2-40B4-BE49-F238E27FC236}">
                    <a16:creationId xmlns:a16="http://schemas.microsoft.com/office/drawing/2014/main" id="{4C05B331-9712-44D2-AFD3-503AF79BEDA6}"/>
                  </a:ext>
                </a:extLst>
              </p:cNvPr>
              <p:cNvSpPr/>
              <p:nvPr/>
            </p:nvSpPr>
            <p:spPr>
              <a:xfrm rot="19366670">
                <a:off x="7546698" y="-208042"/>
                <a:ext cx="6178258" cy="1683919"/>
              </a:xfrm>
              <a:prstGeom prst="flowChartOnlineStorage">
                <a:avLst/>
              </a:prstGeom>
              <a:gradFill flip="none" rotWithShape="0">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dirty="0"/>
              </a:p>
            </p:txBody>
          </p:sp>
        </p:grpSp>
      </p:grpSp>
      <p:sp>
        <p:nvSpPr>
          <p:cNvPr id="16" name="Slide Number Placeholder 1">
            <a:extLst>
              <a:ext uri="{FF2B5EF4-FFF2-40B4-BE49-F238E27FC236}">
                <a16:creationId xmlns:a16="http://schemas.microsoft.com/office/drawing/2014/main" id="{B27A14E4-F1B9-49A9-B8D1-C08561FDB45F}"/>
              </a:ext>
            </a:extLst>
          </p:cNvPr>
          <p:cNvSpPr>
            <a:spLocks noGrp="1"/>
          </p:cNvSpPr>
          <p:nvPr>
            <p:ph type="sldNum" sz="quarter" idx="12"/>
          </p:nvPr>
        </p:nvSpPr>
        <p:spPr>
          <a:xfrm>
            <a:off x="11201385" y="6170823"/>
            <a:ext cx="670560" cy="502921"/>
          </a:xfrm>
        </p:spPr>
        <p:txBody>
          <a:bodyPr/>
          <a:lstStyle/>
          <a:p>
            <a:fld id="{34216374-E7D6-4C74-ADA3-2C9987A1DEB2}" type="slidenum">
              <a:rPr lang="en-US" smtClean="0"/>
              <a:pPr/>
              <a:t>39</a:t>
            </a:fld>
            <a:endParaRPr lang="en-US"/>
          </a:p>
        </p:txBody>
      </p:sp>
      <p:sp>
        <p:nvSpPr>
          <p:cNvPr id="17" name="TextBox 16">
            <a:extLst>
              <a:ext uri="{FF2B5EF4-FFF2-40B4-BE49-F238E27FC236}">
                <a16:creationId xmlns:a16="http://schemas.microsoft.com/office/drawing/2014/main" id="{4B8D33D2-B989-4005-8B95-40440D73930E}"/>
              </a:ext>
            </a:extLst>
          </p:cNvPr>
          <p:cNvSpPr txBox="1"/>
          <p:nvPr/>
        </p:nvSpPr>
        <p:spPr>
          <a:xfrm>
            <a:off x="71994" y="830761"/>
            <a:ext cx="8128000" cy="1323439"/>
          </a:xfrm>
          <a:prstGeom prst="rect">
            <a:avLst/>
          </a:prstGeom>
          <a:noFill/>
        </p:spPr>
        <p:txBody>
          <a:bodyPr wrap="square" rtlCol="0">
            <a:spAutoFit/>
          </a:bodyPr>
          <a:lstStyle/>
          <a:p>
            <a:pPr algn="ctr"/>
            <a:r>
              <a:rPr lang="en-US" sz="4000" dirty="0">
                <a:ln w="0"/>
                <a:solidFill>
                  <a:schemeClr val="accent6"/>
                </a:solidFill>
                <a:effectLst>
                  <a:outerShdw blurRad="38100" dist="25400" dir="5400000" algn="ctr" rotWithShape="0">
                    <a:srgbClr val="6E747A">
                      <a:alpha val="43000"/>
                    </a:srgbClr>
                  </a:outerShdw>
                </a:effectLst>
                <a:latin typeface="Times New Roman" panose="02020603050405020304" pitchFamily="18" charset="0"/>
              </a:rPr>
              <a:t>Measurement of Canal Seepage Loss by Ponding Method </a:t>
            </a:r>
          </a:p>
        </p:txBody>
      </p:sp>
      <p:pic>
        <p:nvPicPr>
          <p:cNvPr id="22" name="Picture 21">
            <a:extLst>
              <a:ext uri="{FF2B5EF4-FFF2-40B4-BE49-F238E27FC236}">
                <a16:creationId xmlns:a16="http://schemas.microsoft.com/office/drawing/2014/main" id="{9D4EEEC6-91FC-407B-941A-36AEFFE261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2226" y="3429000"/>
            <a:ext cx="4514439" cy="2741821"/>
          </a:xfrm>
          <a:prstGeom prst="rect">
            <a:avLst/>
          </a:prstGeom>
          <a:ln>
            <a:noFill/>
          </a:ln>
          <a:effectLst>
            <a:softEdge rad="112500"/>
          </a:effectLst>
        </p:spPr>
      </p:pic>
    </p:spTree>
    <p:extLst>
      <p:ext uri="{BB962C8B-B14F-4D97-AF65-F5344CB8AC3E}">
        <p14:creationId xmlns:p14="http://schemas.microsoft.com/office/powerpoint/2010/main" val="2688229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B6C80A5D-B963-4C41-8B01-756443CC356E}"/>
              </a:ext>
            </a:extLst>
          </p:cNvPr>
          <p:cNvGrpSpPr/>
          <p:nvPr/>
        </p:nvGrpSpPr>
        <p:grpSpPr>
          <a:xfrm>
            <a:off x="-3698821" y="-1319822"/>
            <a:ext cx="18566995" cy="9578064"/>
            <a:chOff x="-3698821" y="-1319822"/>
            <a:chExt cx="18566995" cy="9578064"/>
          </a:xfrm>
        </p:grpSpPr>
        <p:sp>
          <p:nvSpPr>
            <p:cNvPr id="20" name="Freeform 2">
              <a:extLst>
                <a:ext uri="{FF2B5EF4-FFF2-40B4-BE49-F238E27FC236}">
                  <a16:creationId xmlns:a16="http://schemas.microsoft.com/office/drawing/2014/main" id="{F76B118F-F401-4B6F-AB6D-E3CC79CF531B}"/>
                </a:ext>
              </a:extLst>
            </p:cNvPr>
            <p:cNvSpPr/>
            <p:nvPr/>
          </p:nvSpPr>
          <p:spPr>
            <a:xfrm>
              <a:off x="18"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gradFill>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endParaRPr lang="en-US" sz="1801" dirty="0"/>
            </a:p>
          </p:txBody>
        </p:sp>
        <p:grpSp>
          <p:nvGrpSpPr>
            <p:cNvPr id="21" name="Group 20">
              <a:extLst>
                <a:ext uri="{FF2B5EF4-FFF2-40B4-BE49-F238E27FC236}">
                  <a16:creationId xmlns:a16="http://schemas.microsoft.com/office/drawing/2014/main" id="{2B1A6098-CB47-4FB4-95BF-8853F34E4760}"/>
                </a:ext>
              </a:extLst>
            </p:cNvPr>
            <p:cNvGrpSpPr/>
            <p:nvPr/>
          </p:nvGrpSpPr>
          <p:grpSpPr>
            <a:xfrm>
              <a:off x="-3698821" y="4651960"/>
              <a:ext cx="6423171" cy="3606282"/>
              <a:chOff x="-3984571" y="4480510"/>
              <a:chExt cx="6423171" cy="3606282"/>
            </a:xfrm>
            <a:blipFill>
              <a:blip r:embed="rId2">
                <a:alphaModFix amt="40000"/>
              </a:blip>
              <a:stretch>
                <a:fillRect l="-1187" t="-577" r="-1187"/>
              </a:stretch>
            </a:blipFill>
          </p:grpSpPr>
          <p:sp>
            <p:nvSpPr>
              <p:cNvPr id="26" name="Rectangle: Rounded Corners 25">
                <a:extLst>
                  <a:ext uri="{FF2B5EF4-FFF2-40B4-BE49-F238E27FC236}">
                    <a16:creationId xmlns:a16="http://schemas.microsoft.com/office/drawing/2014/main" id="{DC062649-E8F5-4DA4-A774-8513137067FC}"/>
                  </a:ext>
                </a:extLst>
              </p:cNvPr>
              <p:cNvSpPr/>
              <p:nvPr/>
            </p:nvSpPr>
            <p:spPr>
              <a:xfrm rot="19096706">
                <a:off x="-2913473" y="5036039"/>
                <a:ext cx="5181600" cy="92399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7" name="Rectangle: Rounded Corners 26">
                <a:extLst>
                  <a:ext uri="{FF2B5EF4-FFF2-40B4-BE49-F238E27FC236}">
                    <a16:creationId xmlns:a16="http://schemas.microsoft.com/office/drawing/2014/main" id="{85E0F5D2-0DDA-4FFA-827F-DF6C07C6D0F5}"/>
                  </a:ext>
                </a:extLst>
              </p:cNvPr>
              <p:cNvSpPr/>
              <p:nvPr/>
            </p:nvSpPr>
            <p:spPr>
              <a:xfrm rot="19096706">
                <a:off x="-3133982" y="6569432"/>
                <a:ext cx="5181600" cy="5771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8" name="Rectangle: Rounded Corners 27">
                <a:extLst>
                  <a:ext uri="{FF2B5EF4-FFF2-40B4-BE49-F238E27FC236}">
                    <a16:creationId xmlns:a16="http://schemas.microsoft.com/office/drawing/2014/main" id="{59FB0EDE-CD81-42FB-9B91-1D750083646C}"/>
                  </a:ext>
                </a:extLst>
              </p:cNvPr>
              <p:cNvSpPr/>
              <p:nvPr/>
            </p:nvSpPr>
            <p:spPr>
              <a:xfrm rot="19106373">
                <a:off x="1312367" y="4480510"/>
                <a:ext cx="1018585" cy="5771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9" name="Rectangle: Rounded Corners 28">
                <a:extLst>
                  <a:ext uri="{FF2B5EF4-FFF2-40B4-BE49-F238E27FC236}">
                    <a16:creationId xmlns:a16="http://schemas.microsoft.com/office/drawing/2014/main" id="{EA0E235F-186B-41CA-A27E-D112161CD971}"/>
                  </a:ext>
                </a:extLst>
              </p:cNvPr>
              <p:cNvSpPr/>
              <p:nvPr/>
            </p:nvSpPr>
            <p:spPr>
              <a:xfrm rot="19096706">
                <a:off x="-3984571" y="5164860"/>
                <a:ext cx="5181600" cy="41922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0" name="Rectangle: Rounded Corners 29">
                <a:extLst>
                  <a:ext uri="{FF2B5EF4-FFF2-40B4-BE49-F238E27FC236}">
                    <a16:creationId xmlns:a16="http://schemas.microsoft.com/office/drawing/2014/main" id="{EA077D0D-5A70-404A-8DA5-C1591E797DAA}"/>
                  </a:ext>
                </a:extLst>
              </p:cNvPr>
              <p:cNvSpPr/>
              <p:nvPr/>
            </p:nvSpPr>
            <p:spPr>
              <a:xfrm rot="19096706">
                <a:off x="-2743000" y="7359283"/>
                <a:ext cx="5181600" cy="7275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grpSp>
          <p:nvGrpSpPr>
            <p:cNvPr id="22" name="Group 21">
              <a:extLst>
                <a:ext uri="{FF2B5EF4-FFF2-40B4-BE49-F238E27FC236}">
                  <a16:creationId xmlns:a16="http://schemas.microsoft.com/office/drawing/2014/main" id="{56D7B1FA-6E94-4146-9791-730A1C1C8261}"/>
                </a:ext>
              </a:extLst>
            </p:cNvPr>
            <p:cNvGrpSpPr/>
            <p:nvPr/>
          </p:nvGrpSpPr>
          <p:grpSpPr>
            <a:xfrm>
              <a:off x="7546698" y="-1319822"/>
              <a:ext cx="7321476" cy="2992543"/>
              <a:chOff x="7546698" y="-1319822"/>
              <a:chExt cx="7321476" cy="2992543"/>
            </a:xfrm>
          </p:grpSpPr>
          <p:sp>
            <p:nvSpPr>
              <p:cNvPr id="23" name="Flowchart: Stored Data 22">
                <a:extLst>
                  <a:ext uri="{FF2B5EF4-FFF2-40B4-BE49-F238E27FC236}">
                    <a16:creationId xmlns:a16="http://schemas.microsoft.com/office/drawing/2014/main" id="{F4AF0727-99DA-4710-AC7A-170D0C81751B}"/>
                  </a:ext>
                </a:extLst>
              </p:cNvPr>
              <p:cNvSpPr/>
              <p:nvPr/>
            </p:nvSpPr>
            <p:spPr>
              <a:xfrm rot="19366670">
                <a:off x="8689916" y="-11198"/>
                <a:ext cx="6178258" cy="1683919"/>
              </a:xfrm>
              <a:prstGeom prst="flowChartOnlineStorage">
                <a:avLst/>
              </a:prstGeom>
              <a:gradFill flip="none" rotWithShape="0">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4" name="Flowchart: Stored Data 23">
                <a:extLst>
                  <a:ext uri="{FF2B5EF4-FFF2-40B4-BE49-F238E27FC236}">
                    <a16:creationId xmlns:a16="http://schemas.microsoft.com/office/drawing/2014/main" id="{7289F8E2-4EBC-4A2D-829F-FACB5791B857}"/>
                  </a:ext>
                </a:extLst>
              </p:cNvPr>
              <p:cNvSpPr/>
              <p:nvPr/>
            </p:nvSpPr>
            <p:spPr>
              <a:xfrm rot="19366670">
                <a:off x="7690650" y="-1319822"/>
                <a:ext cx="6178258" cy="1683919"/>
              </a:xfrm>
              <a:prstGeom prst="flowChartOnlineStorage">
                <a:avLst/>
              </a:prstGeom>
              <a:gradFill flip="none" rotWithShape="0">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5" name="Flowchart: Stored Data 24">
                <a:extLst>
                  <a:ext uri="{FF2B5EF4-FFF2-40B4-BE49-F238E27FC236}">
                    <a16:creationId xmlns:a16="http://schemas.microsoft.com/office/drawing/2014/main" id="{85658516-0656-4B19-B9BC-9E7433C19D3E}"/>
                  </a:ext>
                </a:extLst>
              </p:cNvPr>
              <p:cNvSpPr/>
              <p:nvPr/>
            </p:nvSpPr>
            <p:spPr>
              <a:xfrm rot="19366670">
                <a:off x="7546698" y="-208042"/>
                <a:ext cx="6178258" cy="1683919"/>
              </a:xfrm>
              <a:prstGeom prst="flowChartOnlineStorage">
                <a:avLst/>
              </a:prstGeom>
              <a:gradFill flip="none" rotWithShape="0">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grpSp>
      <p:graphicFrame>
        <p:nvGraphicFramePr>
          <p:cNvPr id="31" name="Table 30">
            <a:extLst>
              <a:ext uri="{FF2B5EF4-FFF2-40B4-BE49-F238E27FC236}">
                <a16:creationId xmlns:a16="http://schemas.microsoft.com/office/drawing/2014/main" id="{0EC0710D-4675-4B75-BD27-665A26A02520}"/>
              </a:ext>
            </a:extLst>
          </p:cNvPr>
          <p:cNvGraphicFramePr>
            <a:graphicFrameLocks noGrp="1"/>
          </p:cNvGraphicFramePr>
          <p:nvPr>
            <p:extLst>
              <p:ext uri="{D42A27DB-BD31-4B8C-83A1-F6EECF244321}">
                <p14:modId xmlns:p14="http://schemas.microsoft.com/office/powerpoint/2010/main" val="1086587954"/>
              </p:ext>
            </p:extLst>
          </p:nvPr>
        </p:nvGraphicFramePr>
        <p:xfrm>
          <a:off x="575751" y="784411"/>
          <a:ext cx="11032068" cy="3371612"/>
        </p:xfrm>
        <a:graphic>
          <a:graphicData uri="http://schemas.openxmlformats.org/drawingml/2006/table">
            <a:tbl>
              <a:tblPr firstRow="1" firstCol="1" bandRow="1"/>
              <a:tblGrid>
                <a:gridCol w="768628">
                  <a:extLst>
                    <a:ext uri="{9D8B030D-6E8A-4147-A177-3AD203B41FA5}">
                      <a16:colId xmlns:a16="http://schemas.microsoft.com/office/drawing/2014/main" val="20000"/>
                    </a:ext>
                  </a:extLst>
                </a:gridCol>
                <a:gridCol w="8138411">
                  <a:extLst>
                    <a:ext uri="{9D8B030D-6E8A-4147-A177-3AD203B41FA5}">
                      <a16:colId xmlns:a16="http://schemas.microsoft.com/office/drawing/2014/main" val="20001"/>
                    </a:ext>
                  </a:extLst>
                </a:gridCol>
                <a:gridCol w="828912">
                  <a:extLst>
                    <a:ext uri="{9D8B030D-6E8A-4147-A177-3AD203B41FA5}">
                      <a16:colId xmlns:a16="http://schemas.microsoft.com/office/drawing/2014/main" val="20002"/>
                    </a:ext>
                  </a:extLst>
                </a:gridCol>
                <a:gridCol w="1296117">
                  <a:extLst>
                    <a:ext uri="{9D8B030D-6E8A-4147-A177-3AD203B41FA5}">
                      <a16:colId xmlns:a16="http://schemas.microsoft.com/office/drawing/2014/main" val="20003"/>
                    </a:ext>
                  </a:extLst>
                </a:gridCol>
              </a:tblGrid>
              <a:tr h="298366">
                <a:tc>
                  <a:txBody>
                    <a:bodyPr/>
                    <a:lstStyle/>
                    <a:p>
                      <a:pPr marL="0" marR="0" algn="ctr">
                        <a:lnSpc>
                          <a:spcPct val="107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SL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Content of Course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Hrs</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CLOs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8366">
                <a:tc>
                  <a:txBody>
                    <a:bodyPr/>
                    <a:lstStyle/>
                    <a:p>
                      <a:pPr marL="0" marR="0" algn="ctr">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11" rtl="0" eaLnBrk="1" fontAlgn="auto" latinLnBrk="0" hangingPunct="1">
                        <a:lnSpc>
                          <a:spcPct val="106000"/>
                        </a:lnSpc>
                        <a:spcBef>
                          <a:spcPts val="0"/>
                        </a:spcBef>
                        <a:spcAft>
                          <a:spcPts val="0"/>
                        </a:spcAft>
                        <a:buClrTx/>
                        <a:buSzTx/>
                        <a:buFontTx/>
                        <a:buNone/>
                        <a:tabLst/>
                        <a:defRPr/>
                      </a:pPr>
                      <a:r>
                        <a:rPr lang="en-US" sz="1801" b="0" i="0" u="none" strike="noStrike" kern="1200" baseline="0" dirty="0">
                          <a:solidFill>
                            <a:schemeClr val="tx1"/>
                          </a:solidFill>
                          <a:latin typeface="+mn-lt"/>
                          <a:ea typeface="+mn-ea"/>
                          <a:cs typeface="+mn-cs"/>
                        </a:rPr>
                        <a:t>Determination of Soil Bulk Density by Field Method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CLO1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8366">
                <a:tc>
                  <a:txBody>
                    <a:bodyPr/>
                    <a:lstStyle/>
                    <a:p>
                      <a:pPr marL="0" marR="0" algn="ctr">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11" rtl="0" eaLnBrk="1" fontAlgn="auto" latinLnBrk="0" hangingPunct="1">
                        <a:lnSpc>
                          <a:spcPct val="106000"/>
                        </a:lnSpc>
                        <a:spcBef>
                          <a:spcPts val="0"/>
                        </a:spcBef>
                        <a:spcAft>
                          <a:spcPts val="0"/>
                        </a:spcAft>
                        <a:buClrTx/>
                        <a:buSzTx/>
                        <a:buFontTx/>
                        <a:buNone/>
                        <a:tabLst/>
                        <a:defRPr/>
                      </a:pPr>
                      <a:r>
                        <a:rPr lang="en-US" sz="1801" b="0" i="0" u="none" strike="noStrike" kern="1200" baseline="0" dirty="0">
                          <a:solidFill>
                            <a:schemeClr val="tx1"/>
                          </a:solidFill>
                          <a:latin typeface="+mn-lt"/>
                          <a:ea typeface="+mn-ea"/>
                          <a:cs typeface="+mn-cs"/>
                        </a:rPr>
                        <a:t>Soil Suction Measurement with Tensiometer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CLO3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67246">
                <a:tc>
                  <a:txBody>
                    <a:bodyPr/>
                    <a:lstStyle/>
                    <a:p>
                      <a:pPr marL="0" marR="0" algn="ctr">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11" rtl="0" eaLnBrk="1" fontAlgn="auto" latinLnBrk="0" hangingPunct="1">
                        <a:lnSpc>
                          <a:spcPct val="106000"/>
                        </a:lnSpc>
                        <a:spcBef>
                          <a:spcPts val="0"/>
                        </a:spcBef>
                        <a:spcAft>
                          <a:spcPts val="0"/>
                        </a:spcAft>
                        <a:buClrTx/>
                        <a:buSzTx/>
                        <a:buFontTx/>
                        <a:buNone/>
                        <a:tabLst/>
                        <a:defRPr/>
                      </a:pPr>
                      <a:r>
                        <a:rPr lang="en-US" sz="1801" b="0" i="0" u="none" strike="noStrike" kern="1200" baseline="0" dirty="0">
                          <a:solidFill>
                            <a:schemeClr val="tx1"/>
                          </a:solidFill>
                          <a:latin typeface="+mn-lt"/>
                          <a:ea typeface="+mn-ea"/>
                          <a:cs typeface="+mn-cs"/>
                        </a:rPr>
                        <a:t>Determination of Soil Intake Characteristics using Cylinder Infiltrometer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CLO2, CLO4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67246">
                <a:tc>
                  <a:txBody>
                    <a:bodyPr/>
                    <a:lstStyle/>
                    <a:p>
                      <a:pPr marL="0" marR="0" algn="ctr">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11" rtl="0" eaLnBrk="1" fontAlgn="auto" latinLnBrk="0" hangingPunct="1">
                        <a:lnSpc>
                          <a:spcPct val="107000"/>
                        </a:lnSpc>
                        <a:spcBef>
                          <a:spcPts val="0"/>
                        </a:spcBef>
                        <a:spcAft>
                          <a:spcPts val="0"/>
                        </a:spcAft>
                        <a:buClrTx/>
                        <a:buSzTx/>
                        <a:buFontTx/>
                        <a:buNone/>
                        <a:tabLst/>
                        <a:defRPr/>
                      </a:pPr>
                      <a:r>
                        <a:rPr lang="en-US" sz="1801" b="0" i="0" u="none" strike="noStrike" kern="1200" baseline="0" dirty="0">
                          <a:solidFill>
                            <a:schemeClr val="tx1"/>
                          </a:solidFill>
                          <a:latin typeface="+mn-lt"/>
                          <a:ea typeface="+mn-ea"/>
                          <a:cs typeface="+mn-cs"/>
                        </a:rPr>
                        <a:t>Measurement of Canal Seepage Loss by Ponding Method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CLO1, CLO3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2645">
                <a:tc>
                  <a:txBody>
                    <a:bodyPr/>
                    <a:lstStyle/>
                    <a:p>
                      <a:pPr marL="0" marR="0" algn="ctr">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11" rtl="0" eaLnBrk="1" fontAlgn="auto" latinLnBrk="0" hangingPunct="1">
                        <a:lnSpc>
                          <a:spcPct val="107000"/>
                        </a:lnSpc>
                        <a:spcBef>
                          <a:spcPts val="0"/>
                        </a:spcBef>
                        <a:spcAft>
                          <a:spcPts val="0"/>
                        </a:spcAft>
                        <a:buClrTx/>
                        <a:buSzTx/>
                        <a:buFontTx/>
                        <a:buNone/>
                        <a:tabLst/>
                        <a:defRPr/>
                      </a:pPr>
                      <a:r>
                        <a:rPr lang="en-US" sz="1801" b="0" i="0" u="none" strike="noStrike" kern="1200" baseline="0" dirty="0">
                          <a:solidFill>
                            <a:schemeClr val="tx1"/>
                          </a:solidFill>
                          <a:latin typeface="+mn-lt"/>
                          <a:ea typeface="+mn-ea"/>
                          <a:cs typeface="+mn-cs"/>
                        </a:rPr>
                        <a:t>Irrigation Scheduling by Book Keeping Method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CLO1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2645">
                <a:tc>
                  <a:txBody>
                    <a:bodyPr/>
                    <a:lstStyle/>
                    <a:p>
                      <a:pPr marL="0" marR="0" algn="ctr">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11" rtl="0" eaLnBrk="1" fontAlgn="auto" latinLnBrk="0" hangingPunct="1">
                        <a:lnSpc>
                          <a:spcPct val="107000"/>
                        </a:lnSpc>
                        <a:spcBef>
                          <a:spcPts val="0"/>
                        </a:spcBef>
                        <a:spcAft>
                          <a:spcPts val="0"/>
                        </a:spcAft>
                        <a:buClrTx/>
                        <a:buSzTx/>
                        <a:buFontTx/>
                        <a:buNone/>
                        <a:tabLst/>
                        <a:defRPr/>
                      </a:pPr>
                      <a:r>
                        <a:rPr lang="en-US" sz="1801" b="0" i="0" u="none" strike="noStrike" kern="1200" baseline="0" dirty="0">
                          <a:solidFill>
                            <a:schemeClr val="tx1"/>
                          </a:solidFill>
                          <a:latin typeface="+mn-lt"/>
                          <a:ea typeface="+mn-ea"/>
                          <a:cs typeface="+mn-cs"/>
                        </a:rPr>
                        <a:t>Design of Branch Canal in an Irrigation Project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11" rtl="0" eaLnBrk="1" fontAlgn="auto" latinLnBrk="0" hangingPunct="1">
                        <a:lnSpc>
                          <a:spcPct val="107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CLO3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5568257"/>
                  </a:ext>
                </a:extLst>
              </a:tr>
              <a:tr h="298366">
                <a:tc>
                  <a:txBody>
                    <a:bodyPr/>
                    <a:lstStyle/>
                    <a:p>
                      <a:pPr marL="0" marR="0" algn="ctr">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Practice, Review/Reserved Day, Lab Report Assessment, Self study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CLO3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98366">
                <a:tc>
                  <a:txBody>
                    <a:bodyPr/>
                    <a:lstStyle/>
                    <a:p>
                      <a:pPr marL="0" marR="0" algn="ctr">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Lab Test, Viva, Quiz, Overall Assessment, Skill Development Test (Competency)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CLO1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32" name="Rectangle 31">
            <a:extLst>
              <a:ext uri="{FF2B5EF4-FFF2-40B4-BE49-F238E27FC236}">
                <a16:creationId xmlns:a16="http://schemas.microsoft.com/office/drawing/2014/main" id="{538D6DE1-1CCC-4A69-A06E-48E92F91DA47}"/>
              </a:ext>
            </a:extLst>
          </p:cNvPr>
          <p:cNvSpPr/>
          <p:nvPr/>
        </p:nvSpPr>
        <p:spPr>
          <a:xfrm>
            <a:off x="2729983" y="4298663"/>
            <a:ext cx="8877836" cy="878254"/>
          </a:xfrm>
          <a:prstGeom prst="rect">
            <a:avLst/>
          </a:prstGeom>
        </p:spPr>
        <p:txBody>
          <a:bodyPr wrap="square">
            <a:spAutoFit/>
          </a:bodyPr>
          <a:lstStyle/>
          <a:p>
            <a:pPr algn="just">
              <a:lnSpc>
                <a:spcPct val="107000"/>
              </a:lnSpc>
              <a:spcAft>
                <a:spcPts val="800"/>
              </a:spcAft>
            </a:pPr>
            <a:r>
              <a:rPr lang="en-US" sz="1401" dirty="0">
                <a:latin typeface="Times New Roman" panose="02020603050405020304" pitchFamily="18" charset="0"/>
                <a:ea typeface="Calibri" panose="020F0502020204030204" pitchFamily="34" charset="0"/>
                <a:cs typeface="Times New Roman" panose="02020603050405020304" pitchFamily="18" charset="0"/>
              </a:rPr>
              <a:t>Text Book:</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100" dirty="0">
                <a:latin typeface="Times New Roman" panose="02020603050405020304" pitchFamily="18" charset="0"/>
                <a:ea typeface="Calibri" panose="020F0502020204030204" pitchFamily="34" charset="0"/>
                <a:cs typeface="Times New Roman" panose="02020603050405020304" pitchFamily="18" charset="0"/>
              </a:rPr>
              <a:t>1. Irrigation Fundamentals by George H. Hargreaves and Gary P. Merkley</a:t>
            </a:r>
          </a:p>
          <a:p>
            <a:pPr algn="just">
              <a:lnSpc>
                <a:spcPct val="107000"/>
              </a:lnSpc>
              <a:spcAft>
                <a:spcPts val="800"/>
              </a:spcAft>
            </a:pPr>
            <a:r>
              <a:rPr lang="en-US" sz="1100" dirty="0">
                <a:latin typeface="Times New Roman" panose="02020603050405020304" pitchFamily="18" charset="0"/>
                <a:ea typeface="Calibri" panose="020F0502020204030204" pitchFamily="34" charset="0"/>
                <a:cs typeface="Times New Roman" panose="02020603050405020304" pitchFamily="18" charset="0"/>
              </a:rPr>
              <a:t>2. Flood Control and Drainage Engineering by S.N. Ghosh – 4</a:t>
            </a:r>
            <a:r>
              <a:rPr lang="en-US" sz="1100" baseline="30000" dirty="0">
                <a:latin typeface="Times New Roman" panose="02020603050405020304" pitchFamily="18" charset="0"/>
                <a:ea typeface="Calibri" panose="020F0502020204030204" pitchFamily="34" charset="0"/>
                <a:cs typeface="Times New Roman" panose="02020603050405020304" pitchFamily="18" charset="0"/>
              </a:rPr>
              <a:t>th</a:t>
            </a:r>
            <a:r>
              <a:rPr lang="en-US" sz="1100" dirty="0">
                <a:latin typeface="Times New Roman" panose="02020603050405020304" pitchFamily="18" charset="0"/>
                <a:ea typeface="Calibri" panose="020F0502020204030204" pitchFamily="34" charset="0"/>
                <a:cs typeface="Times New Roman" panose="02020603050405020304" pitchFamily="18" charset="0"/>
              </a:rPr>
              <a:t> edition.</a:t>
            </a:r>
          </a:p>
        </p:txBody>
      </p:sp>
      <p:sp>
        <p:nvSpPr>
          <p:cNvPr id="33" name="Slide Number Placeholder 3">
            <a:extLst>
              <a:ext uri="{FF2B5EF4-FFF2-40B4-BE49-F238E27FC236}">
                <a16:creationId xmlns:a16="http://schemas.microsoft.com/office/drawing/2014/main" id="{F3A5D5FD-ECEF-4D59-BB78-307589833E5D}"/>
              </a:ext>
            </a:extLst>
          </p:cNvPr>
          <p:cNvSpPr>
            <a:spLocks noGrp="1"/>
          </p:cNvSpPr>
          <p:nvPr>
            <p:ph type="sldNum" sz="quarter" idx="12"/>
          </p:nvPr>
        </p:nvSpPr>
        <p:spPr>
          <a:xfrm>
            <a:off x="11201385" y="6170823"/>
            <a:ext cx="670560" cy="502921"/>
          </a:xfrm>
        </p:spPr>
        <p:txBody>
          <a:bodyPr/>
          <a:lstStyle/>
          <a:p>
            <a:fld id="{34216374-E7D6-4C74-ADA3-2C9987A1DEB2}" type="slidenum">
              <a:rPr lang="en-US" smtClean="0"/>
              <a:t>4</a:t>
            </a:fld>
            <a:endParaRPr lang="en-US" dirty="0"/>
          </a:p>
        </p:txBody>
      </p:sp>
    </p:spTree>
    <p:extLst>
      <p:ext uri="{BB962C8B-B14F-4D97-AF65-F5344CB8AC3E}">
        <p14:creationId xmlns:p14="http://schemas.microsoft.com/office/powerpoint/2010/main" val="10380683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DEB92D-4865-4D5E-9172-031032713093}"/>
              </a:ext>
            </a:extLst>
          </p:cNvPr>
          <p:cNvSpPr/>
          <p:nvPr/>
        </p:nvSpPr>
        <p:spPr>
          <a:xfrm>
            <a:off x="0" y="0"/>
            <a:ext cx="3302002"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D02E49B-670E-49EA-9A7C-73C1D1933D28}"/>
              </a:ext>
            </a:extLst>
          </p:cNvPr>
          <p:cNvSpPr/>
          <p:nvPr/>
        </p:nvSpPr>
        <p:spPr>
          <a:xfrm rot="18909661">
            <a:off x="-1943004" y="-1466930"/>
            <a:ext cx="4641004" cy="362793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984A147-9D0C-4CFD-9568-2AFED96C008F}"/>
              </a:ext>
            </a:extLst>
          </p:cNvPr>
          <p:cNvSpPr txBox="1"/>
          <p:nvPr/>
        </p:nvSpPr>
        <p:spPr>
          <a:xfrm>
            <a:off x="0" y="347035"/>
            <a:ext cx="1993900" cy="1384995"/>
          </a:xfrm>
          <a:prstGeom prst="rect">
            <a:avLst/>
          </a:prstGeom>
          <a:noFill/>
        </p:spPr>
        <p:txBody>
          <a:bodyPr wrap="square" rtlCol="0">
            <a:spAutoFit/>
          </a:bodyPr>
          <a:lstStyle/>
          <a:p>
            <a:pPr algn="ctr"/>
            <a:r>
              <a:rPr lang="en-US" sz="2800" b="1" i="0" u="none" strike="noStrike" baseline="0" dirty="0">
                <a:solidFill>
                  <a:srgbClr val="000000"/>
                </a:solidFill>
                <a:latin typeface="Russo One" panose="02000503050000020004" pitchFamily="2" charset="0"/>
              </a:rPr>
              <a:t>General </a:t>
            </a:r>
          </a:p>
          <a:p>
            <a:pPr algn="ctr"/>
            <a:r>
              <a:rPr lang="en-US" sz="2800" b="1" i="0" u="none" strike="noStrike" baseline="0" dirty="0">
                <a:solidFill>
                  <a:srgbClr val="000000"/>
                </a:solidFill>
                <a:latin typeface="Russo One" panose="02000503050000020004" pitchFamily="2" charset="0"/>
              </a:rPr>
              <a:t>&amp; </a:t>
            </a:r>
          </a:p>
          <a:p>
            <a:pPr algn="ctr"/>
            <a:r>
              <a:rPr lang="en-US" sz="2800" b="1" i="0" u="none" strike="noStrike" baseline="0" dirty="0">
                <a:solidFill>
                  <a:srgbClr val="000000"/>
                </a:solidFill>
                <a:latin typeface="Russo One" panose="02000503050000020004" pitchFamily="2" charset="0"/>
              </a:rPr>
              <a:t>Theory </a:t>
            </a:r>
            <a:endParaRPr lang="en-US" sz="2800" dirty="0">
              <a:latin typeface="Russo One" panose="02000503050000020004" pitchFamily="2" charset="0"/>
            </a:endParaRPr>
          </a:p>
        </p:txBody>
      </p:sp>
      <p:pic>
        <p:nvPicPr>
          <p:cNvPr id="7" name="Picture 6">
            <a:extLst>
              <a:ext uri="{FF2B5EF4-FFF2-40B4-BE49-F238E27FC236}">
                <a16:creationId xmlns:a16="http://schemas.microsoft.com/office/drawing/2014/main" id="{061D123E-AD43-4542-951A-044D8F41DA38}"/>
              </a:ext>
            </a:extLst>
          </p:cNvPr>
          <p:cNvPicPr>
            <a:picLocks noChangeAspect="1"/>
          </p:cNvPicPr>
          <p:nvPr/>
        </p:nvPicPr>
        <p:blipFill rotWithShape="1">
          <a:blip r:embed="rId2">
            <a:extLst>
              <a:ext uri="{28A0092B-C50C-407E-A947-70E740481C1C}">
                <a14:useLocalDpi xmlns:a14="http://schemas.microsoft.com/office/drawing/2010/main" val="0"/>
              </a:ext>
            </a:extLst>
          </a:blip>
          <a:srcRect l="2575" t="2289" r="2319" b="10009"/>
          <a:stretch/>
        </p:blipFill>
        <p:spPr>
          <a:xfrm>
            <a:off x="209551" y="3138392"/>
            <a:ext cx="2882900" cy="3372573"/>
          </a:xfrm>
          <a:prstGeom prst="rect">
            <a:avLst/>
          </a:prstGeom>
          <a:ln>
            <a:noFill/>
          </a:ln>
          <a:effectLst>
            <a:softEdge rad="112500"/>
          </a:effectLst>
        </p:spPr>
      </p:pic>
      <p:sp>
        <p:nvSpPr>
          <p:cNvPr id="9" name="TextBox 8">
            <a:extLst>
              <a:ext uri="{FF2B5EF4-FFF2-40B4-BE49-F238E27FC236}">
                <a16:creationId xmlns:a16="http://schemas.microsoft.com/office/drawing/2014/main" id="{F8C651BB-5085-4DE8-BD9E-269E1B52B0F3}"/>
              </a:ext>
            </a:extLst>
          </p:cNvPr>
          <p:cNvSpPr txBox="1"/>
          <p:nvPr/>
        </p:nvSpPr>
        <p:spPr>
          <a:xfrm>
            <a:off x="3482974" y="347035"/>
            <a:ext cx="8416925" cy="6494085"/>
          </a:xfrm>
          <a:prstGeom prst="rect">
            <a:avLst/>
          </a:prstGeom>
          <a:noFill/>
        </p:spPr>
        <p:txBody>
          <a:bodyPr wrap="square">
            <a:spAutoFit/>
          </a:bodyPr>
          <a:lstStyle/>
          <a:p>
            <a:r>
              <a:rPr lang="en-US" sz="2600" b="0" i="0" u="none" strike="noStrike" baseline="0" dirty="0">
                <a:solidFill>
                  <a:srgbClr val="000000"/>
                </a:solidFill>
                <a:latin typeface="Segoe UI Semilight" panose="020B0402040204020203" pitchFamily="34" charset="0"/>
                <a:cs typeface="Segoe UI Semilight" panose="020B0402040204020203" pitchFamily="34" charset="0"/>
              </a:rPr>
              <a:t>Determination of canal seepage loss is of very importance to make a provision for water loss in irrigation canal and to consider the other phenomena associated with canal seepage. </a:t>
            </a:r>
          </a:p>
          <a:p>
            <a:endParaRPr lang="en-US" sz="2600" dirty="0">
              <a:solidFill>
                <a:srgbClr val="000000"/>
              </a:solidFill>
              <a:latin typeface="Segoe UI Semilight" panose="020B0402040204020203" pitchFamily="34" charset="0"/>
              <a:cs typeface="Segoe UI Semilight" panose="020B0402040204020203" pitchFamily="34" charset="0"/>
            </a:endParaRPr>
          </a:p>
          <a:p>
            <a:r>
              <a:rPr lang="en-US" sz="2600" b="1" i="1" u="none" strike="noStrike" baseline="0" dirty="0">
                <a:solidFill>
                  <a:srgbClr val="000000"/>
                </a:solidFill>
                <a:latin typeface="Segoe UI Semilight" panose="020B0402040204020203" pitchFamily="34" charset="0"/>
                <a:cs typeface="Segoe UI Semilight" panose="020B0402040204020203" pitchFamily="34" charset="0"/>
              </a:rPr>
              <a:t>Canal Seepage Loss </a:t>
            </a:r>
            <a:endParaRPr lang="en-US" sz="2600" b="0" i="0" u="none" strike="noStrike" baseline="0" dirty="0">
              <a:solidFill>
                <a:srgbClr val="000000"/>
              </a:solidFill>
              <a:latin typeface="Segoe UI Semilight" panose="020B0402040204020203" pitchFamily="34" charset="0"/>
              <a:cs typeface="Segoe UI Semilight" panose="020B0402040204020203" pitchFamily="34" charset="0"/>
            </a:endParaRPr>
          </a:p>
          <a:p>
            <a:r>
              <a:rPr lang="en-US" sz="2600" b="0" i="0" u="none" strike="noStrike" baseline="0" dirty="0">
                <a:solidFill>
                  <a:srgbClr val="000000"/>
                </a:solidFill>
                <a:latin typeface="Segoe UI Semilight" panose="020B0402040204020203" pitchFamily="34" charset="0"/>
                <a:cs typeface="Segoe UI Semilight" panose="020B0402040204020203" pitchFamily="34" charset="0"/>
              </a:rPr>
              <a:t>During the passage of water from the main canal to the outlet at the head of the watercourse, water may be lost either by evaporation from the surface or by seepage through the peripheries of the channels. These losses are sometimes very high of the order of 25% to 50% of the water diverted. Evaporation losses are generally of the order of 2 to 3 percent of the total loss and may be more but seldom exceed 7%. So the major portion of the total loss is seepage loss and a minor portion is evaporation loss. </a:t>
            </a:r>
            <a:endParaRPr lang="en-US" sz="2600"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023325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DEB92D-4865-4D5E-9172-031032713093}"/>
              </a:ext>
            </a:extLst>
          </p:cNvPr>
          <p:cNvSpPr/>
          <p:nvPr/>
        </p:nvSpPr>
        <p:spPr>
          <a:xfrm>
            <a:off x="8889998" y="0"/>
            <a:ext cx="3302002"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D02E49B-670E-49EA-9A7C-73C1D1933D28}"/>
              </a:ext>
            </a:extLst>
          </p:cNvPr>
          <p:cNvSpPr/>
          <p:nvPr/>
        </p:nvSpPr>
        <p:spPr>
          <a:xfrm rot="2650890">
            <a:off x="9497824" y="-1466930"/>
            <a:ext cx="4641004" cy="362793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984A147-9D0C-4CFD-9568-2AFED96C008F}"/>
              </a:ext>
            </a:extLst>
          </p:cNvPr>
          <p:cNvSpPr txBox="1"/>
          <p:nvPr/>
        </p:nvSpPr>
        <p:spPr>
          <a:xfrm>
            <a:off x="9988549" y="105735"/>
            <a:ext cx="1993900" cy="1569660"/>
          </a:xfrm>
          <a:prstGeom prst="rect">
            <a:avLst/>
          </a:prstGeom>
          <a:noFill/>
        </p:spPr>
        <p:txBody>
          <a:bodyPr wrap="square" rtlCol="0">
            <a:spAutoFit/>
          </a:bodyPr>
          <a:lstStyle/>
          <a:p>
            <a:pPr algn="ctr"/>
            <a:r>
              <a:rPr lang="en-US" sz="3200" b="1" i="0" u="none" strike="noStrike" baseline="0" dirty="0">
                <a:solidFill>
                  <a:srgbClr val="000000"/>
                </a:solidFill>
                <a:latin typeface="Russo One" panose="02000503050000020004" pitchFamily="2" charset="0"/>
              </a:rPr>
              <a:t>Scope of the test </a:t>
            </a:r>
            <a:endParaRPr lang="en-US" sz="4400" dirty="0">
              <a:latin typeface="Russo One" panose="02000503050000020004" pitchFamily="2" charset="0"/>
            </a:endParaRPr>
          </a:p>
        </p:txBody>
      </p:sp>
      <p:pic>
        <p:nvPicPr>
          <p:cNvPr id="6" name="Picture 5">
            <a:extLst>
              <a:ext uri="{FF2B5EF4-FFF2-40B4-BE49-F238E27FC236}">
                <a16:creationId xmlns:a16="http://schemas.microsoft.com/office/drawing/2014/main" id="{100071C9-C8DC-4585-BE50-19278DB904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1403" y="3370867"/>
            <a:ext cx="2826923" cy="3186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a:extLst>
              <a:ext uri="{FF2B5EF4-FFF2-40B4-BE49-F238E27FC236}">
                <a16:creationId xmlns:a16="http://schemas.microsoft.com/office/drawing/2014/main" id="{80AFE7D7-4509-41AF-BA76-1965B1B92238}"/>
              </a:ext>
            </a:extLst>
          </p:cNvPr>
          <p:cNvSpPr txBox="1"/>
          <p:nvPr/>
        </p:nvSpPr>
        <p:spPr>
          <a:xfrm>
            <a:off x="272267" y="376570"/>
            <a:ext cx="8408179" cy="6093976"/>
          </a:xfrm>
          <a:prstGeom prst="rect">
            <a:avLst/>
          </a:prstGeom>
          <a:noFill/>
        </p:spPr>
        <p:txBody>
          <a:bodyPr wrap="square">
            <a:spAutoFit/>
          </a:bodyPr>
          <a:lstStyle/>
          <a:p>
            <a:r>
              <a:rPr lang="en-US" sz="2600" dirty="0">
                <a:solidFill>
                  <a:srgbClr val="000000"/>
                </a:solidFill>
                <a:latin typeface="Segoe UI Semilight" panose="020B0402040204020203" pitchFamily="34" charset="0"/>
                <a:cs typeface="Segoe UI Semilight" panose="020B0402040204020203" pitchFamily="34" charset="0"/>
              </a:rPr>
              <a:t>In determining the channel capacity a provision, for water loss must be made. In this regard measurement of seepage loss is very important. Moreover seepage of water from irrigation canals is a serious problem. Not only is water lost, but also drainage problems are often aggravated on adjacent or lower lands. Occasionally water that seeps out of canal re-enters the river valley where it can be redirected, or enters in an aquifer where it can be reused. It is a more serious economic loss when the seepage losses are not recoverable. Also economic and legal problems may result from water seepage from canals causing drainage problems on the lower lying lands. So determination of canal seepage loss is of very importance to visualize the total loss as well as the other effects. </a:t>
            </a:r>
          </a:p>
        </p:txBody>
      </p:sp>
    </p:spTree>
    <p:extLst>
      <p:ext uri="{BB962C8B-B14F-4D97-AF65-F5344CB8AC3E}">
        <p14:creationId xmlns:p14="http://schemas.microsoft.com/office/powerpoint/2010/main" val="42069351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DEB92D-4865-4D5E-9172-031032713093}"/>
              </a:ext>
            </a:extLst>
          </p:cNvPr>
          <p:cNvSpPr/>
          <p:nvPr/>
        </p:nvSpPr>
        <p:spPr>
          <a:xfrm>
            <a:off x="0" y="0"/>
            <a:ext cx="3302002" cy="6858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D02E49B-670E-49EA-9A7C-73C1D1933D28}"/>
              </a:ext>
            </a:extLst>
          </p:cNvPr>
          <p:cNvSpPr/>
          <p:nvPr/>
        </p:nvSpPr>
        <p:spPr>
          <a:xfrm rot="18909661">
            <a:off x="-1943004" y="-1466930"/>
            <a:ext cx="4641004" cy="362793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984A147-9D0C-4CFD-9568-2AFED96C008F}"/>
              </a:ext>
            </a:extLst>
          </p:cNvPr>
          <p:cNvSpPr txBox="1"/>
          <p:nvPr/>
        </p:nvSpPr>
        <p:spPr>
          <a:xfrm>
            <a:off x="-50800" y="166704"/>
            <a:ext cx="2120900" cy="1785104"/>
          </a:xfrm>
          <a:prstGeom prst="rect">
            <a:avLst/>
          </a:prstGeom>
          <a:noFill/>
        </p:spPr>
        <p:txBody>
          <a:bodyPr wrap="square" rtlCol="0">
            <a:spAutoFit/>
          </a:bodyPr>
          <a:lstStyle/>
          <a:p>
            <a:pPr algn="ctr"/>
            <a:r>
              <a:rPr lang="en-US" sz="2200" b="1" i="0" u="none" strike="noStrike" baseline="0" dirty="0">
                <a:solidFill>
                  <a:srgbClr val="000000"/>
                </a:solidFill>
                <a:latin typeface="Russo One" panose="02000503050000020004" pitchFamily="2" charset="0"/>
              </a:rPr>
              <a:t>Factors affecting Canal Seepage Loss </a:t>
            </a:r>
            <a:endParaRPr lang="en-US" sz="2200" dirty="0">
              <a:latin typeface="Russo One" panose="02000503050000020004" pitchFamily="2" charset="0"/>
            </a:endParaRPr>
          </a:p>
        </p:txBody>
      </p:sp>
      <p:sp>
        <p:nvSpPr>
          <p:cNvPr id="9" name="TextBox 8">
            <a:extLst>
              <a:ext uri="{FF2B5EF4-FFF2-40B4-BE49-F238E27FC236}">
                <a16:creationId xmlns:a16="http://schemas.microsoft.com/office/drawing/2014/main" id="{F8C651BB-5085-4DE8-BD9E-269E1B52B0F3}"/>
              </a:ext>
            </a:extLst>
          </p:cNvPr>
          <p:cNvSpPr txBox="1"/>
          <p:nvPr/>
        </p:nvSpPr>
        <p:spPr>
          <a:xfrm>
            <a:off x="3482974" y="347035"/>
            <a:ext cx="8416925" cy="6278642"/>
          </a:xfrm>
          <a:prstGeom prst="rect">
            <a:avLst/>
          </a:prstGeom>
          <a:noFill/>
        </p:spPr>
        <p:txBody>
          <a:bodyPr wrap="square">
            <a:spAutoFit/>
          </a:bodyPr>
          <a:lstStyle/>
          <a:p>
            <a:pPr algn="l"/>
            <a:endParaRPr lang="en-US" sz="1800" b="0" i="0" u="none" strike="noStrike" baseline="0" dirty="0">
              <a:solidFill>
                <a:srgbClr val="000000"/>
              </a:solidFill>
              <a:latin typeface="Symbol" panose="05050102010706020507" pitchFamily="18" charset="2"/>
            </a:endParaRPr>
          </a:p>
          <a:p>
            <a:pPr marL="285750" indent="-285750">
              <a:buFont typeface="Arial" panose="020B0604020202020204" pitchFamily="34" charset="0"/>
              <a:buChar char="•"/>
            </a:pPr>
            <a:r>
              <a:rPr lang="en-US" sz="3200" dirty="0">
                <a:solidFill>
                  <a:srgbClr val="000000"/>
                </a:solidFill>
                <a:latin typeface="Segoe UI Semilight" panose="020B0402040204020203" pitchFamily="34" charset="0"/>
                <a:cs typeface="Segoe UI Semilight" panose="020B0402040204020203" pitchFamily="34" charset="0"/>
              </a:rPr>
              <a:t>Type of seepage, i.e. whether "percolation" or absorption. </a:t>
            </a:r>
          </a:p>
          <a:p>
            <a:pPr marL="285750" indent="-285750">
              <a:buFont typeface="Arial" panose="020B0604020202020204" pitchFamily="34" charset="0"/>
              <a:buChar char="•"/>
            </a:pPr>
            <a:r>
              <a:rPr lang="en-US" sz="3200" dirty="0">
                <a:solidFill>
                  <a:srgbClr val="000000"/>
                </a:solidFill>
                <a:latin typeface="Segoe UI Semilight" panose="020B0402040204020203" pitchFamily="34" charset="0"/>
                <a:cs typeface="Segoe UI Semilight" panose="020B0402040204020203" pitchFamily="34" charset="0"/>
              </a:rPr>
              <a:t>Soil permeability. </a:t>
            </a:r>
          </a:p>
          <a:p>
            <a:pPr marL="285750" indent="-285750">
              <a:buFont typeface="Arial" panose="020B0604020202020204" pitchFamily="34" charset="0"/>
              <a:buChar char="•"/>
            </a:pPr>
            <a:r>
              <a:rPr lang="en-US" sz="3200" dirty="0">
                <a:solidFill>
                  <a:srgbClr val="000000"/>
                </a:solidFill>
                <a:latin typeface="Segoe UI Semilight" panose="020B0402040204020203" pitchFamily="34" charset="0"/>
                <a:cs typeface="Segoe UI Semilight" panose="020B0402040204020203" pitchFamily="34" charset="0"/>
              </a:rPr>
              <a:t>The condition of the canal. The seepage through a silted canal is less than that from a new canal. </a:t>
            </a:r>
          </a:p>
          <a:p>
            <a:pPr marL="285750" indent="-285750">
              <a:buFont typeface="Arial" panose="020B0604020202020204" pitchFamily="34" charset="0"/>
              <a:buChar char="•"/>
            </a:pPr>
            <a:r>
              <a:rPr lang="en-US" sz="3200" dirty="0">
                <a:solidFill>
                  <a:srgbClr val="000000"/>
                </a:solidFill>
                <a:latin typeface="Segoe UI Semilight" panose="020B0402040204020203" pitchFamily="34" charset="0"/>
                <a:cs typeface="Segoe UI Semilight" panose="020B0402040204020203" pitchFamily="34" charset="0"/>
              </a:rPr>
              <a:t>Amount of silt carried by the canal; the more the silt, the lesser are the losses. </a:t>
            </a:r>
          </a:p>
          <a:p>
            <a:pPr marL="285750" indent="-285750">
              <a:buFont typeface="Arial" panose="020B0604020202020204" pitchFamily="34" charset="0"/>
              <a:buChar char="•"/>
            </a:pPr>
            <a:r>
              <a:rPr lang="en-US" sz="3200" dirty="0">
                <a:solidFill>
                  <a:srgbClr val="000000"/>
                </a:solidFill>
                <a:latin typeface="Segoe UI Semilight" panose="020B0402040204020203" pitchFamily="34" charset="0"/>
                <a:cs typeface="Segoe UI Semilight" panose="020B0402040204020203" pitchFamily="34" charset="0"/>
              </a:rPr>
              <a:t>Velocity of canal water; the more the velocity, the lesser will be the losses.</a:t>
            </a:r>
          </a:p>
          <a:p>
            <a:pPr marL="285750" indent="-285750">
              <a:buFont typeface="Arial" panose="020B0604020202020204" pitchFamily="34" charset="0"/>
              <a:buChar char="•"/>
            </a:pPr>
            <a:r>
              <a:rPr lang="en-US" sz="3200" dirty="0">
                <a:solidFill>
                  <a:srgbClr val="000000"/>
                </a:solidFill>
                <a:latin typeface="Segoe UI Semilight" panose="020B0402040204020203" pitchFamily="34" charset="0"/>
                <a:cs typeface="Segoe UI Semilight" panose="020B0402040204020203" pitchFamily="34" charset="0"/>
              </a:rPr>
              <a:t>Cross-section of the canal and its wetted perimeter. </a:t>
            </a:r>
          </a:p>
        </p:txBody>
      </p:sp>
    </p:spTree>
    <p:extLst>
      <p:ext uri="{BB962C8B-B14F-4D97-AF65-F5344CB8AC3E}">
        <p14:creationId xmlns:p14="http://schemas.microsoft.com/office/powerpoint/2010/main" val="18421293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DEB92D-4865-4D5E-9172-031032713093}"/>
              </a:ext>
            </a:extLst>
          </p:cNvPr>
          <p:cNvSpPr/>
          <p:nvPr/>
        </p:nvSpPr>
        <p:spPr>
          <a:xfrm>
            <a:off x="8889998" y="0"/>
            <a:ext cx="3302002" cy="6858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D02E49B-670E-49EA-9A7C-73C1D1933D28}"/>
              </a:ext>
            </a:extLst>
          </p:cNvPr>
          <p:cNvSpPr/>
          <p:nvPr/>
        </p:nvSpPr>
        <p:spPr>
          <a:xfrm rot="2650890">
            <a:off x="9497824" y="-1466930"/>
            <a:ext cx="4641004" cy="362793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984A147-9D0C-4CFD-9568-2AFED96C008F}"/>
              </a:ext>
            </a:extLst>
          </p:cNvPr>
          <p:cNvSpPr txBox="1"/>
          <p:nvPr/>
        </p:nvSpPr>
        <p:spPr>
          <a:xfrm>
            <a:off x="10163564" y="100179"/>
            <a:ext cx="1993900" cy="1323439"/>
          </a:xfrm>
          <a:prstGeom prst="rect">
            <a:avLst/>
          </a:prstGeom>
          <a:noFill/>
        </p:spPr>
        <p:txBody>
          <a:bodyPr wrap="square" rtlCol="0">
            <a:spAutoFit/>
          </a:bodyPr>
          <a:lstStyle/>
          <a:p>
            <a:pPr algn="ctr"/>
            <a:r>
              <a:rPr lang="en-US" sz="2000" b="1" i="0" u="none" strike="noStrike" baseline="0" dirty="0">
                <a:solidFill>
                  <a:srgbClr val="000000"/>
                </a:solidFill>
                <a:latin typeface="Russo One" panose="02000503050000020004" pitchFamily="2" charset="0"/>
              </a:rPr>
              <a:t>Methods of determining Canal Seepage Loss </a:t>
            </a:r>
            <a:endParaRPr lang="en-US" sz="4800" dirty="0">
              <a:latin typeface="Russo One" panose="02000503050000020004" pitchFamily="2"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0AFE7D7-4509-41AF-BA76-1965B1B92238}"/>
                  </a:ext>
                </a:extLst>
              </p:cNvPr>
              <p:cNvSpPr txBox="1"/>
              <p:nvPr/>
            </p:nvSpPr>
            <p:spPr>
              <a:xfrm>
                <a:off x="272267" y="376570"/>
                <a:ext cx="8408179" cy="6073970"/>
              </a:xfrm>
              <a:prstGeom prst="rect">
                <a:avLst/>
              </a:prstGeom>
              <a:noFill/>
            </p:spPr>
            <p:txBody>
              <a:bodyPr wrap="square">
                <a:spAutoFit/>
              </a:bodyPr>
              <a:lstStyle/>
              <a:p>
                <a:r>
                  <a:rPr lang="en-US" sz="2000" dirty="0">
                    <a:solidFill>
                      <a:srgbClr val="000000"/>
                    </a:solidFill>
                    <a:latin typeface="Segoe UI Semilight" panose="020B0402040204020203" pitchFamily="34" charset="0"/>
                    <a:cs typeface="Segoe UI Semilight" panose="020B0402040204020203" pitchFamily="34" charset="0"/>
                  </a:rPr>
                  <a:t>Several methods used to measure seepage from canals are inflow-outflow, ponding method, seepage meters, laboratory tests of permeability of soil etc. </a:t>
                </a:r>
              </a:p>
              <a:p>
                <a:endParaRPr lang="en-US" sz="2000" dirty="0">
                  <a:solidFill>
                    <a:srgbClr val="000000"/>
                  </a:solidFill>
                  <a:latin typeface="Segoe UI Semilight" panose="020B0402040204020203" pitchFamily="34" charset="0"/>
                  <a:cs typeface="Segoe UI Semilight" panose="020B0402040204020203" pitchFamily="34" charset="0"/>
                </a:endParaRPr>
              </a:p>
              <a:p>
                <a:r>
                  <a:rPr lang="en-US" sz="2000" dirty="0">
                    <a:solidFill>
                      <a:srgbClr val="000000"/>
                    </a:solidFill>
                    <a:latin typeface="Segoe UI Semilight" panose="020B0402040204020203" pitchFamily="34" charset="0"/>
                    <a:cs typeface="Segoe UI Semilight" panose="020B0402040204020203" pitchFamily="34" charset="0"/>
                  </a:rPr>
                  <a:t>Ponding methods </a:t>
                </a:r>
              </a:p>
              <a:p>
                <a:r>
                  <a:rPr lang="en-US" sz="2000" dirty="0">
                    <a:solidFill>
                      <a:srgbClr val="000000"/>
                    </a:solidFill>
                    <a:latin typeface="Segoe UI Semilight" panose="020B0402040204020203" pitchFamily="34" charset="0"/>
                    <a:cs typeface="Segoe UI Semilight" panose="020B0402040204020203" pitchFamily="34" charset="0"/>
                  </a:rPr>
                  <a:t>The ponding measurements are well adapted to estimate the seepage loss in short canal sections. The measurement can be made by installing a check or a dam at both ends of a canal section, filling the section with water and observing the rate at which the water level recedes with time. The recession rate can be determined by plotting the water level against time and noting the slope of the resulting curve at the operating level. The seepage rate is computed as </a:t>
                </a:r>
              </a:p>
              <a:p>
                <a14:m>
                  <m:oMath xmlns:m="http://schemas.openxmlformats.org/officeDocument/2006/math">
                    <m:r>
                      <a:rPr lang="en-US" sz="2000" dirty="0">
                        <a:solidFill>
                          <a:srgbClr val="000000"/>
                        </a:solidFill>
                        <a:latin typeface="Cambria Math" panose="02040503050406030204" pitchFamily="18" charset="0"/>
                      </a:rPr>
                      <m:t>𝑆</m:t>
                    </m:r>
                    <m:r>
                      <a:rPr lang="en-US" sz="2000" dirty="0">
                        <a:solidFill>
                          <a:srgbClr val="000000"/>
                        </a:solidFill>
                        <a:latin typeface="Cambria Math" panose="02040503050406030204" pitchFamily="18" charset="0"/>
                      </a:rPr>
                      <m:t>= </m:t>
                    </m:r>
                    <m:f>
                      <m:fPr>
                        <m:ctrlPr>
                          <a:rPr lang="en-US" sz="2000" i="1" dirty="0">
                            <a:solidFill>
                              <a:srgbClr val="000000"/>
                            </a:solidFill>
                            <a:latin typeface="Cambria Math" panose="02040503050406030204" pitchFamily="18" charset="0"/>
                          </a:rPr>
                        </m:ctrlPr>
                      </m:fPr>
                      <m:num>
                        <m:r>
                          <a:rPr lang="en-US" sz="2000" dirty="0">
                            <a:solidFill>
                              <a:srgbClr val="000000"/>
                            </a:solidFill>
                            <a:latin typeface="Cambria Math" panose="02040503050406030204" pitchFamily="18" charset="0"/>
                          </a:rPr>
                          <m:t>𝑅𝑊</m:t>
                        </m:r>
                      </m:num>
                      <m:den>
                        <m:r>
                          <a:rPr lang="en-US" sz="2000" dirty="0">
                            <a:solidFill>
                              <a:srgbClr val="000000"/>
                            </a:solidFill>
                            <a:latin typeface="Cambria Math" panose="02040503050406030204" pitchFamily="18" charset="0"/>
                          </a:rPr>
                          <m:t>𝐿𝑃𝐿</m:t>
                        </m:r>
                      </m:den>
                    </m:f>
                    <m:r>
                      <a:rPr lang="en-US" sz="2000" dirty="0">
                        <a:solidFill>
                          <a:srgbClr val="000000"/>
                        </a:solidFill>
                        <a:latin typeface="Cambria Math" panose="02040503050406030204" pitchFamily="18" charset="0"/>
                      </a:rPr>
                      <m:t> </m:t>
                    </m:r>
                  </m:oMath>
                </a14:m>
                <a:r>
                  <a:rPr lang="en-US" sz="2000" dirty="0">
                    <a:solidFill>
                      <a:srgbClr val="000000"/>
                    </a:solidFill>
                    <a:latin typeface="Segoe UI Semilight" panose="020B0402040204020203" pitchFamily="34" charset="0"/>
                    <a:cs typeface="Segoe UI Semilight" panose="020B0402040204020203" pitchFamily="34" charset="0"/>
                  </a:rPr>
                  <a:t>								(1) </a:t>
                </a:r>
              </a:p>
              <a:p>
                <a:r>
                  <a:rPr lang="en-US" sz="2000" dirty="0">
                    <a:solidFill>
                      <a:srgbClr val="000000"/>
                    </a:solidFill>
                    <a:latin typeface="Segoe UI Semilight" panose="020B0402040204020203" pitchFamily="34" charset="0"/>
                    <a:cs typeface="Segoe UI Semilight" panose="020B0402040204020203" pitchFamily="34" charset="0"/>
                  </a:rPr>
                  <a:t>Where, 	S= seepage rate, m/day </a:t>
                </a:r>
              </a:p>
              <a:p>
                <a:r>
                  <a:rPr lang="en-US" sz="2000" dirty="0">
                    <a:solidFill>
                      <a:srgbClr val="000000"/>
                    </a:solidFill>
                    <a:latin typeface="Segoe UI Semilight" panose="020B0402040204020203" pitchFamily="34" charset="0"/>
                    <a:cs typeface="Segoe UI Semilight" panose="020B0402040204020203" pitchFamily="34" charset="0"/>
                  </a:rPr>
                  <a:t>	R = Rate of recession or slope of water level versus elapsed time curve at operating level, m/day </a:t>
                </a:r>
              </a:p>
              <a:p>
                <a:r>
                  <a:rPr lang="en-US" sz="2000" dirty="0">
                    <a:solidFill>
                      <a:srgbClr val="000000"/>
                    </a:solidFill>
                    <a:latin typeface="Segoe UI Semilight" panose="020B0402040204020203" pitchFamily="34" charset="0"/>
                    <a:cs typeface="Segoe UI Semilight" panose="020B0402040204020203" pitchFamily="34" charset="0"/>
                  </a:rPr>
                  <a:t>	W = Average top width of the water surface, m </a:t>
                </a:r>
              </a:p>
              <a:p>
                <a:r>
                  <a:rPr lang="en-US" sz="2000" dirty="0">
                    <a:solidFill>
                      <a:srgbClr val="000000"/>
                    </a:solidFill>
                    <a:latin typeface="Segoe UI Semilight" panose="020B0402040204020203" pitchFamily="34" charset="0"/>
                    <a:cs typeface="Segoe UI Semilight" panose="020B0402040204020203" pitchFamily="34" charset="0"/>
                  </a:rPr>
                  <a:t>	P = Average wetted perimeter of the test section, m </a:t>
                </a:r>
              </a:p>
              <a:p>
                <a:r>
                  <a:rPr lang="en-US" sz="2000" dirty="0">
                    <a:solidFill>
                      <a:srgbClr val="000000"/>
                    </a:solidFill>
                    <a:latin typeface="Segoe UI Semilight" panose="020B0402040204020203" pitchFamily="34" charset="0"/>
                    <a:cs typeface="Segoe UI Semilight" panose="020B0402040204020203" pitchFamily="34" charset="0"/>
                  </a:rPr>
                  <a:t>	L = Length of the test section, m </a:t>
                </a:r>
              </a:p>
            </p:txBody>
          </p:sp>
        </mc:Choice>
        <mc:Fallback xmlns="">
          <p:sp>
            <p:nvSpPr>
              <p:cNvPr id="10" name="TextBox 9">
                <a:extLst>
                  <a:ext uri="{FF2B5EF4-FFF2-40B4-BE49-F238E27FC236}">
                    <a16:creationId xmlns:a16="http://schemas.microsoft.com/office/drawing/2014/main" id="{80AFE7D7-4509-41AF-BA76-1965B1B92238}"/>
                  </a:ext>
                </a:extLst>
              </p:cNvPr>
              <p:cNvSpPr txBox="1">
                <a:spLocks noRot="1" noChangeAspect="1" noMove="1" noResize="1" noEditPoints="1" noAdjustHandles="1" noChangeArrowheads="1" noChangeShapeType="1" noTextEdit="1"/>
              </p:cNvSpPr>
              <p:nvPr/>
            </p:nvSpPr>
            <p:spPr>
              <a:xfrm>
                <a:off x="272267" y="376570"/>
                <a:ext cx="8408179" cy="6073970"/>
              </a:xfrm>
              <a:prstGeom prst="rect">
                <a:avLst/>
              </a:prstGeom>
              <a:blipFill>
                <a:blip r:embed="rId2"/>
                <a:stretch>
                  <a:fillRect l="-798" t="-502" r="-290" b="-904"/>
                </a:stretch>
              </a:blipFill>
            </p:spPr>
            <p:txBody>
              <a:bodyPr/>
              <a:lstStyle/>
              <a:p>
                <a:r>
                  <a:rPr lang="en-US">
                    <a:noFill/>
                  </a:rPr>
                  <a:t> </a:t>
                </a:r>
              </a:p>
            </p:txBody>
          </p:sp>
        </mc:Fallback>
      </mc:AlternateContent>
    </p:spTree>
    <p:extLst>
      <p:ext uri="{BB962C8B-B14F-4D97-AF65-F5344CB8AC3E}">
        <p14:creationId xmlns:p14="http://schemas.microsoft.com/office/powerpoint/2010/main" val="13278256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DEB92D-4865-4D5E-9172-031032713093}"/>
              </a:ext>
            </a:extLst>
          </p:cNvPr>
          <p:cNvSpPr/>
          <p:nvPr/>
        </p:nvSpPr>
        <p:spPr>
          <a:xfrm>
            <a:off x="0" y="0"/>
            <a:ext cx="3302002" cy="685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D02E49B-670E-49EA-9A7C-73C1D1933D28}"/>
              </a:ext>
            </a:extLst>
          </p:cNvPr>
          <p:cNvSpPr/>
          <p:nvPr/>
        </p:nvSpPr>
        <p:spPr>
          <a:xfrm rot="18909661">
            <a:off x="-1943004" y="-1466930"/>
            <a:ext cx="4641004" cy="362793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984A147-9D0C-4CFD-9568-2AFED96C008F}"/>
              </a:ext>
            </a:extLst>
          </p:cNvPr>
          <p:cNvSpPr txBox="1"/>
          <p:nvPr/>
        </p:nvSpPr>
        <p:spPr>
          <a:xfrm>
            <a:off x="-2" y="347035"/>
            <a:ext cx="2431143" cy="646331"/>
          </a:xfrm>
          <a:prstGeom prst="rect">
            <a:avLst/>
          </a:prstGeom>
          <a:noFill/>
        </p:spPr>
        <p:txBody>
          <a:bodyPr wrap="square" rtlCol="0">
            <a:spAutoFit/>
          </a:bodyPr>
          <a:lstStyle/>
          <a:p>
            <a:r>
              <a:rPr lang="en-US" sz="3600" b="1" i="0" u="none" strike="noStrike" baseline="0" dirty="0">
                <a:solidFill>
                  <a:srgbClr val="000000"/>
                </a:solidFill>
                <a:latin typeface="Russo One" panose="02000503050000020004" pitchFamily="2" charset="0"/>
              </a:rPr>
              <a:t>Objective </a:t>
            </a:r>
            <a:endParaRPr lang="en-US" sz="3600" b="0" i="0" u="none" strike="noStrike" baseline="0" dirty="0">
              <a:solidFill>
                <a:srgbClr val="000000"/>
              </a:solidFill>
              <a:latin typeface="Russo One" panose="02000503050000020004" pitchFamily="2" charset="0"/>
            </a:endParaRPr>
          </a:p>
        </p:txBody>
      </p:sp>
      <p:sp>
        <p:nvSpPr>
          <p:cNvPr id="9" name="TextBox 8">
            <a:extLst>
              <a:ext uri="{FF2B5EF4-FFF2-40B4-BE49-F238E27FC236}">
                <a16:creationId xmlns:a16="http://schemas.microsoft.com/office/drawing/2014/main" id="{F8C651BB-5085-4DE8-BD9E-269E1B52B0F3}"/>
              </a:ext>
            </a:extLst>
          </p:cNvPr>
          <p:cNvSpPr txBox="1"/>
          <p:nvPr/>
        </p:nvSpPr>
        <p:spPr>
          <a:xfrm>
            <a:off x="3482974" y="670200"/>
            <a:ext cx="8416925" cy="4955203"/>
          </a:xfrm>
          <a:prstGeom prst="rect">
            <a:avLst/>
          </a:prstGeom>
          <a:noFill/>
        </p:spPr>
        <p:txBody>
          <a:bodyPr wrap="square">
            <a:spAutoFit/>
          </a:bodyPr>
          <a:lstStyle/>
          <a:p>
            <a:pPr algn="l"/>
            <a:endParaRPr lang="en-US" sz="1800" b="0" i="0" u="none" strike="noStrike" baseline="0" dirty="0">
              <a:solidFill>
                <a:srgbClr val="000000"/>
              </a:solidFill>
              <a:latin typeface="Times New Roman" panose="02020603050405020304" pitchFamily="18" charset="0"/>
            </a:endParaRPr>
          </a:p>
          <a:p>
            <a:r>
              <a:rPr lang="en-US" sz="4000" b="0" i="0" u="none" strike="noStrike" baseline="0" dirty="0">
                <a:solidFill>
                  <a:srgbClr val="000000"/>
                </a:solidFill>
                <a:latin typeface="Segoe UI Semilight" panose="020B0402040204020203" pitchFamily="34" charset="0"/>
                <a:cs typeface="Segoe UI Semilight" panose="020B0402040204020203" pitchFamily="34" charset="0"/>
              </a:rPr>
              <a:t>1) To get acquainted with the field testing procedure.</a:t>
            </a:r>
          </a:p>
          <a:p>
            <a:endParaRPr lang="en-US" sz="4000" b="0" i="0" u="none" strike="noStrike" baseline="0" dirty="0">
              <a:solidFill>
                <a:srgbClr val="000000"/>
              </a:solidFill>
              <a:latin typeface="Segoe UI Semilight" panose="020B0402040204020203" pitchFamily="34" charset="0"/>
              <a:cs typeface="Segoe UI Semilight" panose="020B0402040204020203" pitchFamily="34" charset="0"/>
            </a:endParaRPr>
          </a:p>
          <a:p>
            <a:r>
              <a:rPr lang="en-US" sz="4000" b="0" i="0" u="none" strike="noStrike" baseline="0" dirty="0">
                <a:solidFill>
                  <a:srgbClr val="000000"/>
                </a:solidFill>
                <a:latin typeface="Segoe UI Semilight" panose="020B0402040204020203" pitchFamily="34" charset="0"/>
                <a:cs typeface="Segoe UI Semilight" panose="020B0402040204020203" pitchFamily="34" charset="0"/>
              </a:rPr>
              <a:t>2) To estimate the seepage loss in the test canal section. </a:t>
            </a:r>
          </a:p>
          <a:p>
            <a:endParaRPr lang="en-US" sz="4000" b="0" i="0" u="none" strike="noStrike" baseline="0" dirty="0">
              <a:solidFill>
                <a:srgbClr val="000000"/>
              </a:solidFill>
              <a:latin typeface="Segoe UI Semilight" panose="020B0402040204020203" pitchFamily="34" charset="0"/>
              <a:cs typeface="Segoe UI Semilight" panose="020B0402040204020203" pitchFamily="34" charset="0"/>
            </a:endParaRPr>
          </a:p>
          <a:p>
            <a:r>
              <a:rPr lang="en-US" sz="4000" b="0" i="0" u="none" strike="noStrike" baseline="0" dirty="0">
                <a:solidFill>
                  <a:srgbClr val="000000"/>
                </a:solidFill>
                <a:latin typeface="Segoe UI Semilight" panose="020B0402040204020203" pitchFamily="34" charset="0"/>
                <a:cs typeface="Segoe UI Semilight" panose="020B0402040204020203" pitchFamily="34" charset="0"/>
              </a:rPr>
              <a:t>3) Interpretation of the test results. </a:t>
            </a:r>
          </a:p>
          <a:p>
            <a:pPr algn="l"/>
            <a:endParaRPr lang="en-US" sz="1800" b="0" i="0" u="none" strike="noStrike" baseline="0" dirty="0">
              <a:solidFill>
                <a:srgbClr val="000000"/>
              </a:solidFill>
              <a:latin typeface="Symbol" panose="05050102010706020507" pitchFamily="18" charset="2"/>
            </a:endParaRPr>
          </a:p>
        </p:txBody>
      </p:sp>
    </p:spTree>
    <p:extLst>
      <p:ext uri="{BB962C8B-B14F-4D97-AF65-F5344CB8AC3E}">
        <p14:creationId xmlns:p14="http://schemas.microsoft.com/office/powerpoint/2010/main" val="40583475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DEB92D-4865-4D5E-9172-031032713093}"/>
              </a:ext>
            </a:extLst>
          </p:cNvPr>
          <p:cNvSpPr/>
          <p:nvPr/>
        </p:nvSpPr>
        <p:spPr>
          <a:xfrm>
            <a:off x="8889998" y="0"/>
            <a:ext cx="3302002" cy="685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D02E49B-670E-49EA-9A7C-73C1D1933D28}"/>
              </a:ext>
            </a:extLst>
          </p:cNvPr>
          <p:cNvSpPr/>
          <p:nvPr/>
        </p:nvSpPr>
        <p:spPr>
          <a:xfrm rot="2650890">
            <a:off x="9497824" y="-1466930"/>
            <a:ext cx="4641004" cy="362793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984A147-9D0C-4CFD-9568-2AFED96C008F}"/>
              </a:ext>
            </a:extLst>
          </p:cNvPr>
          <p:cNvSpPr txBox="1"/>
          <p:nvPr/>
        </p:nvSpPr>
        <p:spPr>
          <a:xfrm>
            <a:off x="9925833" y="347035"/>
            <a:ext cx="2266167" cy="523220"/>
          </a:xfrm>
          <a:prstGeom prst="rect">
            <a:avLst/>
          </a:prstGeom>
          <a:noFill/>
        </p:spPr>
        <p:txBody>
          <a:bodyPr wrap="square" rtlCol="0">
            <a:spAutoFit/>
          </a:bodyPr>
          <a:lstStyle/>
          <a:p>
            <a:r>
              <a:rPr lang="en-US" sz="2800" b="1" i="0" u="none" strike="noStrike" baseline="0" dirty="0">
                <a:solidFill>
                  <a:srgbClr val="000000"/>
                </a:solidFill>
                <a:latin typeface="Russo One" panose="02000503050000020004" pitchFamily="2" charset="0"/>
              </a:rPr>
              <a:t>Procedure</a:t>
            </a:r>
            <a:r>
              <a:rPr lang="en-US" sz="1800" b="1" i="0" u="none" strike="noStrike" baseline="0" dirty="0">
                <a:solidFill>
                  <a:srgbClr val="000000"/>
                </a:solidFill>
                <a:latin typeface="Times New Roman" panose="02020603050405020304" pitchFamily="18" charset="0"/>
              </a:rPr>
              <a:t> </a:t>
            </a:r>
            <a:endParaRPr lang="en-US" sz="1800" b="0" i="0" u="none" strike="noStrike" baseline="0" dirty="0">
              <a:solidFill>
                <a:srgbClr val="000000"/>
              </a:solidFill>
              <a:latin typeface="Times New Roman" panose="02020603050405020304" pitchFamily="18" charset="0"/>
            </a:endParaRPr>
          </a:p>
        </p:txBody>
      </p:sp>
      <p:sp>
        <p:nvSpPr>
          <p:cNvPr id="7" name="TextBox 6">
            <a:extLst>
              <a:ext uri="{FF2B5EF4-FFF2-40B4-BE49-F238E27FC236}">
                <a16:creationId xmlns:a16="http://schemas.microsoft.com/office/drawing/2014/main" id="{E0C1BF90-EB71-4D73-A06B-B1EA5448D808}"/>
              </a:ext>
            </a:extLst>
          </p:cNvPr>
          <p:cNvSpPr txBox="1"/>
          <p:nvPr/>
        </p:nvSpPr>
        <p:spPr>
          <a:xfrm>
            <a:off x="380999" y="0"/>
            <a:ext cx="7819571" cy="6001643"/>
          </a:xfrm>
          <a:prstGeom prst="rect">
            <a:avLst/>
          </a:prstGeom>
          <a:noFill/>
        </p:spPr>
        <p:txBody>
          <a:bodyPr wrap="square">
            <a:spAutoFit/>
          </a:bodyPr>
          <a:lstStyle/>
          <a:p>
            <a:pPr algn="l"/>
            <a:endParaRPr lang="en-US" sz="2000" b="0" i="0" u="none" strike="noStrike" baseline="0" dirty="0">
              <a:solidFill>
                <a:srgbClr val="000000"/>
              </a:solidFill>
              <a:latin typeface="Times New Roman" panose="02020603050405020304" pitchFamily="18" charset="0"/>
            </a:endParaRPr>
          </a:p>
          <a:p>
            <a:r>
              <a:rPr lang="en-US" sz="2600" b="0" i="0" u="none" strike="noStrike" baseline="0" dirty="0">
                <a:solidFill>
                  <a:srgbClr val="000000"/>
                </a:solidFill>
                <a:latin typeface="Segoe UI Semilight" panose="020B0402040204020203" pitchFamily="34" charset="0"/>
                <a:cs typeface="Segoe UI Semilight" panose="020B0402040204020203" pitchFamily="34" charset="0"/>
              </a:rPr>
              <a:t>1) At first construct a dam or check at the both ends of a short reach of the canal. </a:t>
            </a:r>
          </a:p>
          <a:p>
            <a:endParaRPr lang="en-US" sz="2600" b="0" i="0" u="none" strike="noStrike" baseline="0" dirty="0">
              <a:solidFill>
                <a:srgbClr val="000000"/>
              </a:solidFill>
              <a:latin typeface="Segoe UI Semilight" panose="020B0402040204020203" pitchFamily="34" charset="0"/>
              <a:cs typeface="Segoe UI Semilight" panose="020B0402040204020203" pitchFamily="34" charset="0"/>
            </a:endParaRPr>
          </a:p>
          <a:p>
            <a:r>
              <a:rPr lang="en-US" sz="2600" b="0" i="0" u="none" strike="noStrike" baseline="0" dirty="0">
                <a:solidFill>
                  <a:srgbClr val="000000"/>
                </a:solidFill>
                <a:latin typeface="Segoe UI Semilight" panose="020B0402040204020203" pitchFamily="34" charset="0"/>
                <a:cs typeface="Segoe UI Semilight" panose="020B0402040204020203" pitchFamily="34" charset="0"/>
              </a:rPr>
              <a:t>2) Fill the section with water.</a:t>
            </a:r>
          </a:p>
          <a:p>
            <a:endParaRPr lang="en-US" sz="2600" b="0" i="0" u="none" strike="noStrike" baseline="0" dirty="0">
              <a:solidFill>
                <a:srgbClr val="000000"/>
              </a:solidFill>
              <a:latin typeface="Segoe UI Semilight" panose="020B0402040204020203" pitchFamily="34" charset="0"/>
              <a:cs typeface="Segoe UI Semilight" panose="020B0402040204020203" pitchFamily="34" charset="0"/>
            </a:endParaRPr>
          </a:p>
          <a:p>
            <a:r>
              <a:rPr lang="en-US" sz="2600" b="0" i="0" u="none" strike="noStrike" baseline="0" dirty="0">
                <a:solidFill>
                  <a:srgbClr val="000000"/>
                </a:solidFill>
                <a:latin typeface="Segoe UI Semilight" panose="020B0402040204020203" pitchFamily="34" charset="0"/>
                <a:cs typeface="Segoe UI Semilight" panose="020B0402040204020203" pitchFamily="34" charset="0"/>
              </a:rPr>
              <a:t>3) Observe the rate at which the water level recedes with time. </a:t>
            </a:r>
          </a:p>
          <a:p>
            <a:endParaRPr lang="en-US" sz="2600" b="0" i="0" u="none" strike="noStrike" baseline="0" dirty="0">
              <a:solidFill>
                <a:srgbClr val="000000"/>
              </a:solidFill>
              <a:latin typeface="Segoe UI Semilight" panose="020B0402040204020203" pitchFamily="34" charset="0"/>
              <a:cs typeface="Segoe UI Semilight" panose="020B0402040204020203" pitchFamily="34" charset="0"/>
            </a:endParaRPr>
          </a:p>
          <a:p>
            <a:r>
              <a:rPr lang="en-US" sz="2600" b="0" i="0" u="none" strike="noStrike" baseline="0" dirty="0">
                <a:solidFill>
                  <a:srgbClr val="000000"/>
                </a:solidFill>
                <a:latin typeface="Segoe UI Semilight" panose="020B0402040204020203" pitchFamily="34" charset="0"/>
                <a:cs typeface="Segoe UI Semilight" panose="020B0402040204020203" pitchFamily="34" charset="0"/>
              </a:rPr>
              <a:t>4) Plot the water level against time.</a:t>
            </a:r>
          </a:p>
          <a:p>
            <a:endParaRPr lang="en-US" sz="2600" b="0" i="0" u="none" strike="noStrike" baseline="0" dirty="0">
              <a:solidFill>
                <a:srgbClr val="000000"/>
              </a:solidFill>
              <a:latin typeface="Segoe UI Semilight" panose="020B0402040204020203" pitchFamily="34" charset="0"/>
              <a:cs typeface="Segoe UI Semilight" panose="020B0402040204020203" pitchFamily="34" charset="0"/>
            </a:endParaRPr>
          </a:p>
          <a:p>
            <a:r>
              <a:rPr lang="en-US" sz="2600" b="0" i="0" u="none" strike="noStrike" baseline="0" dirty="0">
                <a:solidFill>
                  <a:srgbClr val="000000"/>
                </a:solidFill>
                <a:latin typeface="Segoe UI Semilight" panose="020B0402040204020203" pitchFamily="34" charset="0"/>
                <a:cs typeface="Segoe UI Semilight" panose="020B0402040204020203" pitchFamily="34" charset="0"/>
              </a:rPr>
              <a:t>5) Find the slope of resulting curve at operating level. The value of the slope is called recession constant. </a:t>
            </a:r>
          </a:p>
          <a:p>
            <a:endParaRPr lang="en-US" sz="2600" b="0" i="0" u="none" strike="noStrike" baseline="0" dirty="0">
              <a:solidFill>
                <a:srgbClr val="000000"/>
              </a:solidFill>
              <a:latin typeface="Segoe UI Semilight" panose="020B0402040204020203" pitchFamily="34" charset="0"/>
              <a:cs typeface="Segoe UI Semilight" panose="020B0402040204020203" pitchFamily="34" charset="0"/>
            </a:endParaRPr>
          </a:p>
          <a:p>
            <a:r>
              <a:rPr lang="en-US" sz="2600" b="0" i="0" u="none" strike="noStrike" baseline="0" dirty="0">
                <a:solidFill>
                  <a:srgbClr val="000000"/>
                </a:solidFill>
                <a:latin typeface="Segoe UI Semilight" panose="020B0402040204020203" pitchFamily="34" charset="0"/>
                <a:cs typeface="Segoe UI Semilight" panose="020B0402040204020203" pitchFamily="34" charset="0"/>
              </a:rPr>
              <a:t>6) Determine channel seepage loss using equation (1). </a:t>
            </a:r>
          </a:p>
        </p:txBody>
      </p:sp>
    </p:spTree>
    <p:extLst>
      <p:ext uri="{BB962C8B-B14F-4D97-AF65-F5344CB8AC3E}">
        <p14:creationId xmlns:p14="http://schemas.microsoft.com/office/powerpoint/2010/main" val="3060244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6000000" scaled="0"/>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DB5796-D28E-4FAC-8A1D-3505B604382D}"/>
              </a:ext>
            </a:extLst>
          </p:cNvPr>
          <p:cNvSpPr txBox="1"/>
          <p:nvPr/>
        </p:nvSpPr>
        <p:spPr>
          <a:xfrm>
            <a:off x="275771" y="269711"/>
            <a:ext cx="11611429" cy="5324535"/>
          </a:xfrm>
          <a:prstGeom prst="rect">
            <a:avLst/>
          </a:prstGeom>
          <a:noFill/>
        </p:spPr>
        <p:txBody>
          <a:bodyPr wrap="square">
            <a:spAutoFit/>
          </a:bodyPr>
          <a:lstStyle/>
          <a:p>
            <a:endParaRPr lang="en-US" sz="2000" b="1" dirty="0">
              <a:solidFill>
                <a:srgbClr val="000000"/>
              </a:solidFill>
              <a:latin typeface="Segoe UI Semilight" panose="020B0402040204020203" pitchFamily="34" charset="0"/>
              <a:cs typeface="Segoe UI Semilight" panose="020B0402040204020203" pitchFamily="34" charset="0"/>
            </a:endParaRPr>
          </a:p>
          <a:p>
            <a:r>
              <a:rPr lang="en-US" sz="2000" b="1" i="0" u="none" strike="noStrike" baseline="0" dirty="0">
                <a:solidFill>
                  <a:srgbClr val="000000"/>
                </a:solidFill>
                <a:latin typeface="Segoe UI Semilight" panose="020B0402040204020203" pitchFamily="34" charset="0"/>
                <a:cs typeface="Segoe UI Semilight" panose="020B0402040204020203" pitchFamily="34" charset="0"/>
              </a:rPr>
              <a:t>Data Sheet </a:t>
            </a:r>
          </a:p>
          <a:p>
            <a:endParaRPr lang="en-US" sz="2000" b="0" i="0" u="none" strike="noStrike" baseline="0" dirty="0">
              <a:solidFill>
                <a:srgbClr val="000000"/>
              </a:solidFill>
              <a:latin typeface="Segoe UI Semilight" panose="020B0402040204020203" pitchFamily="34" charset="0"/>
              <a:cs typeface="Segoe UI Semilight" panose="020B0402040204020203" pitchFamily="34" charset="0"/>
            </a:endParaRPr>
          </a:p>
          <a:p>
            <a:r>
              <a:rPr lang="en-US" sz="2000" b="0" i="0" u="none" strike="noStrike" baseline="0" dirty="0">
                <a:solidFill>
                  <a:srgbClr val="000000"/>
                </a:solidFill>
                <a:latin typeface="Segoe UI Semilight" panose="020B0402040204020203" pitchFamily="34" charset="0"/>
                <a:cs typeface="Segoe UI Semilight" panose="020B0402040204020203" pitchFamily="34" charset="0"/>
              </a:rPr>
              <a:t>MEASUREMENT OF CANAL SEEPAGE LOSS BY PONDING METHOD </a:t>
            </a:r>
          </a:p>
          <a:p>
            <a:endParaRPr lang="en-US" sz="2000" b="0" i="0" u="none" strike="noStrike" baseline="0" dirty="0">
              <a:solidFill>
                <a:srgbClr val="000000"/>
              </a:solidFill>
              <a:latin typeface="Segoe UI Semilight" panose="020B0402040204020203" pitchFamily="34" charset="0"/>
              <a:cs typeface="Segoe UI Semilight" panose="020B0402040204020203" pitchFamily="34" charset="0"/>
            </a:endParaRPr>
          </a:p>
          <a:p>
            <a:pPr marL="342900" indent="-342900">
              <a:buAutoNum type="alphaUcPeriod"/>
            </a:pPr>
            <a:r>
              <a:rPr lang="en-US" sz="2000" b="0" i="0" u="none" strike="noStrike" baseline="0" dirty="0">
                <a:solidFill>
                  <a:srgbClr val="000000"/>
                </a:solidFill>
                <a:latin typeface="Segoe UI Semilight" panose="020B0402040204020203" pitchFamily="34" charset="0"/>
                <a:cs typeface="Segoe UI Semilight" panose="020B0402040204020203" pitchFamily="34" charset="0"/>
              </a:rPr>
              <a:t>Test Section Characterization.</a:t>
            </a:r>
          </a:p>
          <a:p>
            <a:endParaRPr lang="en-US" sz="2000" b="0" i="0" u="none" strike="noStrike" baseline="0" dirty="0">
              <a:solidFill>
                <a:srgbClr val="000000"/>
              </a:solidFill>
              <a:latin typeface="Segoe UI Semilight" panose="020B0402040204020203" pitchFamily="34" charset="0"/>
              <a:cs typeface="Segoe UI Semilight" panose="020B0402040204020203" pitchFamily="34" charset="0"/>
            </a:endParaRPr>
          </a:p>
          <a:p>
            <a:r>
              <a:rPr lang="en-US" sz="2000" b="0" i="0" u="none" strike="noStrike" baseline="0" dirty="0">
                <a:solidFill>
                  <a:srgbClr val="000000"/>
                </a:solidFill>
                <a:latin typeface="Segoe UI Semilight" panose="020B0402040204020203" pitchFamily="34" charset="0"/>
                <a:cs typeface="Segoe UI Semilight" panose="020B0402040204020203" pitchFamily="34" charset="0"/>
              </a:rPr>
              <a:t>Canal: _________________________ 				Section No: ______________________________ </a:t>
            </a:r>
          </a:p>
          <a:p>
            <a:r>
              <a:rPr lang="en-US" sz="2000" b="0" i="0" u="none" strike="noStrike" baseline="0" dirty="0">
                <a:solidFill>
                  <a:srgbClr val="000000"/>
                </a:solidFill>
                <a:latin typeface="Segoe UI Semilight" panose="020B0402040204020203" pitchFamily="34" charset="0"/>
                <a:cs typeface="Segoe UI Semilight" panose="020B0402040204020203" pitchFamily="34" charset="0"/>
              </a:rPr>
              <a:t>Soil Type: ______________________ 				Canal condition: ___________________________ </a:t>
            </a:r>
          </a:p>
          <a:p>
            <a:r>
              <a:rPr lang="en-US" sz="2000" b="0" i="0" u="none" strike="noStrike" baseline="0" dirty="0">
                <a:solidFill>
                  <a:srgbClr val="000000"/>
                </a:solidFill>
                <a:latin typeface="Segoe UI Semilight" panose="020B0402040204020203" pitchFamily="34" charset="0"/>
                <a:cs typeface="Segoe UI Semilight" panose="020B0402040204020203" pitchFamily="34" charset="0"/>
              </a:rPr>
              <a:t>Section Length: _________________ 				Operating Level: ___________________________</a:t>
            </a:r>
          </a:p>
          <a:p>
            <a:r>
              <a:rPr lang="en-US" sz="2000" b="0" i="0" u="none" strike="noStrike" baseline="0" dirty="0">
                <a:solidFill>
                  <a:srgbClr val="000000"/>
                </a:solidFill>
                <a:latin typeface="Segoe UI Semilight" panose="020B0402040204020203" pitchFamily="34" charset="0"/>
                <a:cs typeface="Segoe UI Semilight" panose="020B0402040204020203" pitchFamily="34" charset="0"/>
              </a:rPr>
              <a:t> </a:t>
            </a:r>
          </a:p>
          <a:p>
            <a:r>
              <a:rPr lang="en-US" sz="2000" b="0" i="0" u="none" strike="noStrike" baseline="0" dirty="0">
                <a:solidFill>
                  <a:srgbClr val="000000"/>
                </a:solidFill>
                <a:latin typeface="Segoe UI Semilight" panose="020B0402040204020203" pitchFamily="34" charset="0"/>
                <a:cs typeface="Segoe UI Semilight" panose="020B0402040204020203" pitchFamily="34" charset="0"/>
              </a:rPr>
              <a:t>B. Cross-sectional Profile:</a:t>
            </a:r>
          </a:p>
          <a:p>
            <a:r>
              <a:rPr lang="en-US" sz="2000" b="0" i="0" u="none" strike="noStrike" baseline="0" dirty="0">
                <a:solidFill>
                  <a:srgbClr val="000000"/>
                </a:solidFill>
                <a:latin typeface="Segoe UI Semilight" panose="020B0402040204020203" pitchFamily="34" charset="0"/>
                <a:cs typeface="Segoe UI Semilight" panose="020B0402040204020203" pitchFamily="34" charset="0"/>
              </a:rPr>
              <a:t> </a:t>
            </a:r>
          </a:p>
          <a:p>
            <a:r>
              <a:rPr lang="en-US" sz="2000" b="0" i="0" u="none" strike="noStrike" baseline="0" dirty="0">
                <a:solidFill>
                  <a:srgbClr val="000000"/>
                </a:solidFill>
                <a:latin typeface="Segoe UI Semilight" panose="020B0402040204020203" pitchFamily="34" charset="0"/>
                <a:cs typeface="Segoe UI Semilight" panose="020B0402040204020203" pitchFamily="34" charset="0"/>
              </a:rPr>
              <a:t>Cross section 1 				Cross section 2 				Cross section 3 </a:t>
            </a:r>
          </a:p>
          <a:p>
            <a:r>
              <a:rPr lang="en-US" sz="2000" b="0" i="0" u="none" strike="noStrike" baseline="0" dirty="0">
                <a:solidFill>
                  <a:srgbClr val="000000"/>
                </a:solidFill>
                <a:latin typeface="Segoe UI Semilight" panose="020B0402040204020203" pitchFamily="34" charset="0"/>
                <a:cs typeface="Segoe UI Semilight" panose="020B0402040204020203" pitchFamily="34" charset="0"/>
              </a:rPr>
              <a:t>W= _______________ 			W= ______________ 			W= ______________ </a:t>
            </a:r>
          </a:p>
          <a:p>
            <a:endParaRPr lang="en-US" sz="2000" b="0" i="0" u="none" strike="noStrike" baseline="0" dirty="0">
              <a:solidFill>
                <a:srgbClr val="000000"/>
              </a:solidFill>
              <a:latin typeface="Segoe UI Semilight" panose="020B0402040204020203" pitchFamily="34" charset="0"/>
              <a:cs typeface="Segoe UI Semilight" panose="020B0402040204020203" pitchFamily="34" charset="0"/>
            </a:endParaRPr>
          </a:p>
          <a:p>
            <a:r>
              <a:rPr lang="en-US" sz="2000" b="0" i="0" u="none" strike="noStrike" baseline="0" dirty="0">
                <a:solidFill>
                  <a:srgbClr val="000000"/>
                </a:solidFill>
                <a:latin typeface="Segoe UI Semilight" panose="020B0402040204020203" pitchFamily="34" charset="0"/>
                <a:cs typeface="Segoe UI Semilight" panose="020B0402040204020203" pitchFamily="34" charset="0"/>
              </a:rPr>
              <a:t>			Average width, W= ________________________ </a:t>
            </a:r>
            <a:endParaRPr lang="en-US" sz="2000"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28139827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32000"/>
                <a:lumOff val="68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3200000" scaled="0"/>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82A8CB-7577-40C5-8850-3229ABBFB0C4}"/>
              </a:ext>
            </a:extLst>
          </p:cNvPr>
          <p:cNvSpPr txBox="1"/>
          <p:nvPr/>
        </p:nvSpPr>
        <p:spPr>
          <a:xfrm>
            <a:off x="304800" y="243505"/>
            <a:ext cx="6096000" cy="369332"/>
          </a:xfrm>
          <a:prstGeom prst="rect">
            <a:avLst/>
          </a:prstGeom>
          <a:noFill/>
        </p:spPr>
        <p:txBody>
          <a:bodyPr wrap="square">
            <a:spAutoFit/>
          </a:bodyPr>
          <a:lstStyle/>
          <a:p>
            <a:r>
              <a:rPr lang="en-US" sz="1800" b="0" i="0" u="none" strike="noStrike" baseline="0" dirty="0">
                <a:solidFill>
                  <a:srgbClr val="000000"/>
                </a:solidFill>
                <a:latin typeface="Times New Roman" panose="02020603050405020304" pitchFamily="18" charset="0"/>
              </a:rPr>
              <a:t>C. Recession </a:t>
            </a:r>
            <a:endParaRPr lang="en-US" dirty="0"/>
          </a:p>
        </p:txBody>
      </p:sp>
      <p:graphicFrame>
        <p:nvGraphicFramePr>
          <p:cNvPr id="5" name="Table 5">
            <a:extLst>
              <a:ext uri="{FF2B5EF4-FFF2-40B4-BE49-F238E27FC236}">
                <a16:creationId xmlns:a16="http://schemas.microsoft.com/office/drawing/2014/main" id="{D78069FA-506A-4EF5-8067-36EBFC223BE3}"/>
              </a:ext>
            </a:extLst>
          </p:cNvPr>
          <p:cNvGraphicFramePr>
            <a:graphicFrameLocks noGrp="1"/>
          </p:cNvGraphicFramePr>
          <p:nvPr>
            <p:extLst>
              <p:ext uri="{D42A27DB-BD31-4B8C-83A1-F6EECF244321}">
                <p14:modId xmlns:p14="http://schemas.microsoft.com/office/powerpoint/2010/main" val="4061628200"/>
              </p:ext>
            </p:extLst>
          </p:nvPr>
        </p:nvGraphicFramePr>
        <p:xfrm>
          <a:off x="371302" y="737527"/>
          <a:ext cx="11248572" cy="5441853"/>
        </p:xfrm>
        <a:graphic>
          <a:graphicData uri="http://schemas.openxmlformats.org/drawingml/2006/table">
            <a:tbl>
              <a:tblPr firstRow="1" bandRow="1">
                <a:tableStyleId>{2D5ABB26-0587-4C30-8999-92F81FD0307C}</a:tableStyleId>
              </a:tblPr>
              <a:tblGrid>
                <a:gridCol w="2812143">
                  <a:extLst>
                    <a:ext uri="{9D8B030D-6E8A-4147-A177-3AD203B41FA5}">
                      <a16:colId xmlns:a16="http://schemas.microsoft.com/office/drawing/2014/main" val="2417252525"/>
                    </a:ext>
                  </a:extLst>
                </a:gridCol>
                <a:gridCol w="2812143">
                  <a:extLst>
                    <a:ext uri="{9D8B030D-6E8A-4147-A177-3AD203B41FA5}">
                      <a16:colId xmlns:a16="http://schemas.microsoft.com/office/drawing/2014/main" val="2509951401"/>
                    </a:ext>
                  </a:extLst>
                </a:gridCol>
                <a:gridCol w="2812143">
                  <a:extLst>
                    <a:ext uri="{9D8B030D-6E8A-4147-A177-3AD203B41FA5}">
                      <a16:colId xmlns:a16="http://schemas.microsoft.com/office/drawing/2014/main" val="1064249761"/>
                    </a:ext>
                  </a:extLst>
                </a:gridCol>
                <a:gridCol w="2812143">
                  <a:extLst>
                    <a:ext uri="{9D8B030D-6E8A-4147-A177-3AD203B41FA5}">
                      <a16:colId xmlns:a16="http://schemas.microsoft.com/office/drawing/2014/main" val="836863605"/>
                    </a:ext>
                  </a:extLst>
                </a:gridCol>
              </a:tblGrid>
              <a:tr h="383421">
                <a:tc gridSpan="3">
                  <a:txBody>
                    <a:bodyPr/>
                    <a:lstStyle/>
                    <a:p>
                      <a:pPr algn="ctr"/>
                      <a:r>
                        <a:rPr lang="en-US" sz="2400" dirty="0">
                          <a:latin typeface="Segoe UI Semilight" panose="020B0402040204020203" pitchFamily="34" charset="0"/>
                          <a:cs typeface="Segoe UI Semilight" panose="020B0402040204020203" pitchFamily="34" charset="0"/>
                        </a:rPr>
                        <a:t>Time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2400" dirty="0">
                          <a:latin typeface="Segoe UI Semilight" panose="020B0402040204020203" pitchFamily="34" charset="0"/>
                          <a:cs typeface="Segoe UI Semilight" panose="020B0402040204020203" pitchFamily="34" charset="0"/>
                        </a:rPr>
                        <a:t>Water Level (mm)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3012795"/>
                  </a:ext>
                </a:extLst>
              </a:tr>
              <a:tr h="510619">
                <a:tc>
                  <a:txBody>
                    <a:bodyPr/>
                    <a:lstStyle/>
                    <a:p>
                      <a:pPr algn="ctr"/>
                      <a:r>
                        <a:rPr lang="en-US" sz="2400" dirty="0">
                          <a:latin typeface="Segoe UI Semilight" panose="020B0402040204020203" pitchFamily="34" charset="0"/>
                          <a:cs typeface="Segoe UI Semilight" panose="020B0402040204020203" pitchFamily="34" charset="0"/>
                        </a:rPr>
                        <a:t>Actual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Segoe UI Semilight" panose="020B0402040204020203" pitchFamily="34" charset="0"/>
                          <a:cs typeface="Segoe UI Semilight" panose="020B0402040204020203" pitchFamily="34" charset="0"/>
                        </a:rPr>
                        <a:t>Difference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Segoe UI Semilight" panose="020B0402040204020203" pitchFamily="34" charset="0"/>
                          <a:cs typeface="Segoe UI Semilight" panose="020B0402040204020203" pitchFamily="34" charset="0"/>
                        </a:rPr>
                        <a:t>Cumulative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r>
                        <a:rPr lang="en-US" dirty="0"/>
                        <a:t>Water Level (mm)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2318512"/>
                  </a:ext>
                </a:extLst>
              </a:tr>
              <a:tr h="482138">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2867597"/>
                  </a:ext>
                </a:extLst>
              </a:tr>
              <a:tr h="490451">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0591243"/>
                  </a:ext>
                </a:extLst>
              </a:tr>
              <a:tr h="399011">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9650945"/>
                  </a:ext>
                </a:extLst>
              </a:tr>
              <a:tr h="481883">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6453187"/>
                  </a:ext>
                </a:extLst>
              </a:tr>
              <a:tr h="216386">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0438765"/>
                  </a:ext>
                </a:extLst>
              </a:tr>
              <a:tr h="339713">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5978757"/>
                  </a:ext>
                </a:extLst>
              </a:tr>
              <a:tr h="339713">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5644667"/>
                  </a:ext>
                </a:extLst>
              </a:tr>
              <a:tr h="339713">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5241569"/>
                  </a:ext>
                </a:extLst>
              </a:tr>
              <a:tr h="339713">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4720367"/>
                  </a:ext>
                </a:extLst>
              </a:tr>
              <a:tr h="339713">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0856382"/>
                  </a:ext>
                </a:extLst>
              </a:tr>
              <a:tr h="339713">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5480125"/>
                  </a:ext>
                </a:extLst>
              </a:tr>
              <a:tr h="339713">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8799598"/>
                  </a:ext>
                </a:extLst>
              </a:tr>
            </a:tbl>
          </a:graphicData>
        </a:graphic>
      </p:graphicFrame>
    </p:spTree>
    <p:extLst>
      <p:ext uri="{BB962C8B-B14F-4D97-AF65-F5344CB8AC3E}">
        <p14:creationId xmlns:p14="http://schemas.microsoft.com/office/powerpoint/2010/main" val="35003997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D605350-2B56-4971-B855-1C9C62FA1536}"/>
              </a:ext>
            </a:extLst>
          </p:cNvPr>
          <p:cNvGrpSpPr/>
          <p:nvPr/>
        </p:nvGrpSpPr>
        <p:grpSpPr>
          <a:xfrm>
            <a:off x="-3698821" y="-1319822"/>
            <a:ext cx="18566995" cy="9578064"/>
            <a:chOff x="-3698821" y="-1319822"/>
            <a:chExt cx="18566995" cy="9578064"/>
          </a:xfrm>
        </p:grpSpPr>
        <p:sp>
          <p:nvSpPr>
            <p:cNvPr id="3" name="Freeform 2">
              <a:extLst>
                <a:ext uri="{FF2B5EF4-FFF2-40B4-BE49-F238E27FC236}">
                  <a16:creationId xmlns:a16="http://schemas.microsoft.com/office/drawing/2014/main" id="{481522D8-D568-478E-9649-F2139E95C0EF}"/>
                </a:ext>
              </a:extLst>
            </p:cNvPr>
            <p:cNvSpPr/>
            <p:nvPr/>
          </p:nvSpPr>
          <p:spPr>
            <a:xfrm>
              <a:off x="18"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gradFill>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endParaRPr lang="en-US" sz="1801" b="1" dirty="0"/>
            </a:p>
          </p:txBody>
        </p:sp>
        <p:grpSp>
          <p:nvGrpSpPr>
            <p:cNvPr id="4" name="Group 3">
              <a:extLst>
                <a:ext uri="{FF2B5EF4-FFF2-40B4-BE49-F238E27FC236}">
                  <a16:creationId xmlns:a16="http://schemas.microsoft.com/office/drawing/2014/main" id="{FAFEB7C8-6F2F-4E3C-AB82-F17BFA6DB8BD}"/>
                </a:ext>
              </a:extLst>
            </p:cNvPr>
            <p:cNvGrpSpPr/>
            <p:nvPr/>
          </p:nvGrpSpPr>
          <p:grpSpPr>
            <a:xfrm>
              <a:off x="-3698821" y="4651960"/>
              <a:ext cx="6423171" cy="3606282"/>
              <a:chOff x="-3984571" y="4480510"/>
              <a:chExt cx="6423171" cy="3606282"/>
            </a:xfrm>
            <a:blipFill>
              <a:blip r:embed="rId2">
                <a:alphaModFix amt="40000"/>
              </a:blip>
              <a:stretch>
                <a:fillRect l="-1187" t="-577" r="-1187"/>
              </a:stretch>
            </a:blipFill>
          </p:grpSpPr>
          <p:sp>
            <p:nvSpPr>
              <p:cNvPr id="9" name="Rectangle: Rounded Corners 8">
                <a:extLst>
                  <a:ext uri="{FF2B5EF4-FFF2-40B4-BE49-F238E27FC236}">
                    <a16:creationId xmlns:a16="http://schemas.microsoft.com/office/drawing/2014/main" id="{C7EA2691-58AD-48C7-922D-618689EC8DA6}"/>
                  </a:ext>
                </a:extLst>
              </p:cNvPr>
              <p:cNvSpPr/>
              <p:nvPr/>
            </p:nvSpPr>
            <p:spPr>
              <a:xfrm rot="19096706">
                <a:off x="-2913473" y="5036039"/>
                <a:ext cx="5181600" cy="92399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dirty="0"/>
              </a:p>
            </p:txBody>
          </p:sp>
          <p:sp>
            <p:nvSpPr>
              <p:cNvPr id="10" name="Rectangle: Rounded Corners 9">
                <a:extLst>
                  <a:ext uri="{FF2B5EF4-FFF2-40B4-BE49-F238E27FC236}">
                    <a16:creationId xmlns:a16="http://schemas.microsoft.com/office/drawing/2014/main" id="{28E41919-7FC5-44D0-B194-2BC1EB1BFA0B}"/>
                  </a:ext>
                </a:extLst>
              </p:cNvPr>
              <p:cNvSpPr/>
              <p:nvPr/>
            </p:nvSpPr>
            <p:spPr>
              <a:xfrm rot="19096706">
                <a:off x="-3133982" y="6569432"/>
                <a:ext cx="5181600" cy="5771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1" name="Rectangle: Rounded Corners 10">
                <a:extLst>
                  <a:ext uri="{FF2B5EF4-FFF2-40B4-BE49-F238E27FC236}">
                    <a16:creationId xmlns:a16="http://schemas.microsoft.com/office/drawing/2014/main" id="{6E008B05-B509-4168-99FE-721BF1A5F7D4}"/>
                  </a:ext>
                </a:extLst>
              </p:cNvPr>
              <p:cNvSpPr/>
              <p:nvPr/>
            </p:nvSpPr>
            <p:spPr>
              <a:xfrm rot="19106373">
                <a:off x="1312367" y="4480510"/>
                <a:ext cx="1018585" cy="5771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2" name="Rectangle: Rounded Corners 11">
                <a:extLst>
                  <a:ext uri="{FF2B5EF4-FFF2-40B4-BE49-F238E27FC236}">
                    <a16:creationId xmlns:a16="http://schemas.microsoft.com/office/drawing/2014/main" id="{9E3D243A-9711-4904-BFA1-8C4AE9742A93}"/>
                  </a:ext>
                </a:extLst>
              </p:cNvPr>
              <p:cNvSpPr/>
              <p:nvPr/>
            </p:nvSpPr>
            <p:spPr>
              <a:xfrm rot="19096706">
                <a:off x="-3984571" y="5164860"/>
                <a:ext cx="5181600" cy="41922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3" name="Rectangle: Rounded Corners 12">
                <a:extLst>
                  <a:ext uri="{FF2B5EF4-FFF2-40B4-BE49-F238E27FC236}">
                    <a16:creationId xmlns:a16="http://schemas.microsoft.com/office/drawing/2014/main" id="{933AB15F-E2A3-4146-8A56-653934C9B221}"/>
                  </a:ext>
                </a:extLst>
              </p:cNvPr>
              <p:cNvSpPr/>
              <p:nvPr/>
            </p:nvSpPr>
            <p:spPr>
              <a:xfrm rot="19096706">
                <a:off x="-2743000" y="7359283"/>
                <a:ext cx="5181600" cy="7275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grpSp>
        <p:grpSp>
          <p:nvGrpSpPr>
            <p:cNvPr id="5" name="Group 4">
              <a:extLst>
                <a:ext uri="{FF2B5EF4-FFF2-40B4-BE49-F238E27FC236}">
                  <a16:creationId xmlns:a16="http://schemas.microsoft.com/office/drawing/2014/main" id="{427FD4C8-F473-4624-BEDA-7008A4FA4A09}"/>
                </a:ext>
              </a:extLst>
            </p:cNvPr>
            <p:cNvGrpSpPr/>
            <p:nvPr/>
          </p:nvGrpSpPr>
          <p:grpSpPr>
            <a:xfrm>
              <a:off x="7546698" y="-1319822"/>
              <a:ext cx="7321476" cy="2992543"/>
              <a:chOff x="7546698" y="-1319822"/>
              <a:chExt cx="7321476" cy="2992543"/>
            </a:xfrm>
          </p:grpSpPr>
          <p:sp>
            <p:nvSpPr>
              <p:cNvPr id="6" name="Flowchart: Stored Data 5">
                <a:extLst>
                  <a:ext uri="{FF2B5EF4-FFF2-40B4-BE49-F238E27FC236}">
                    <a16:creationId xmlns:a16="http://schemas.microsoft.com/office/drawing/2014/main" id="{569C64B3-618B-4764-8873-E7F2A44960F9}"/>
                  </a:ext>
                </a:extLst>
              </p:cNvPr>
              <p:cNvSpPr/>
              <p:nvPr/>
            </p:nvSpPr>
            <p:spPr>
              <a:xfrm rot="19366670">
                <a:off x="8689916" y="-11198"/>
                <a:ext cx="6178258" cy="1683919"/>
              </a:xfrm>
              <a:prstGeom prst="flowChartOnlineStorage">
                <a:avLst/>
              </a:prstGeom>
              <a:gradFill flip="none" rotWithShape="0">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dirty="0"/>
              </a:p>
            </p:txBody>
          </p:sp>
          <p:sp>
            <p:nvSpPr>
              <p:cNvPr id="7" name="Flowchart: Stored Data 6">
                <a:extLst>
                  <a:ext uri="{FF2B5EF4-FFF2-40B4-BE49-F238E27FC236}">
                    <a16:creationId xmlns:a16="http://schemas.microsoft.com/office/drawing/2014/main" id="{C11D1883-B08C-418D-BE06-AAF21868DD4B}"/>
                  </a:ext>
                </a:extLst>
              </p:cNvPr>
              <p:cNvSpPr/>
              <p:nvPr/>
            </p:nvSpPr>
            <p:spPr>
              <a:xfrm rot="19366670">
                <a:off x="7690650" y="-1319822"/>
                <a:ext cx="6178258" cy="1683919"/>
              </a:xfrm>
              <a:prstGeom prst="flowChartOnlineStorage">
                <a:avLst/>
              </a:prstGeom>
              <a:gradFill flip="none" rotWithShape="0">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8" name="Flowchart: Stored Data 7">
                <a:extLst>
                  <a:ext uri="{FF2B5EF4-FFF2-40B4-BE49-F238E27FC236}">
                    <a16:creationId xmlns:a16="http://schemas.microsoft.com/office/drawing/2014/main" id="{0B4C7E96-CB92-4750-BA89-6B5804307427}"/>
                  </a:ext>
                </a:extLst>
              </p:cNvPr>
              <p:cNvSpPr/>
              <p:nvPr/>
            </p:nvSpPr>
            <p:spPr>
              <a:xfrm rot="19366670">
                <a:off x="7546698" y="-208042"/>
                <a:ext cx="6178258" cy="1683919"/>
              </a:xfrm>
              <a:prstGeom prst="flowChartOnlineStorage">
                <a:avLst/>
              </a:prstGeom>
              <a:gradFill flip="none" rotWithShape="0">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dirty="0"/>
              </a:p>
            </p:txBody>
          </p:sp>
        </p:grpSp>
      </p:grpSp>
      <p:sp>
        <p:nvSpPr>
          <p:cNvPr id="14" name="Rectangle 1">
            <a:extLst>
              <a:ext uri="{FF2B5EF4-FFF2-40B4-BE49-F238E27FC236}">
                <a16:creationId xmlns:a16="http://schemas.microsoft.com/office/drawing/2014/main" id="{816EDC4E-1811-4186-A33B-444509BF20F9}"/>
              </a:ext>
            </a:extLst>
          </p:cNvPr>
          <p:cNvSpPr>
            <a:spLocks noChangeArrowheads="1"/>
          </p:cNvSpPr>
          <p:nvPr/>
        </p:nvSpPr>
        <p:spPr bwMode="auto">
          <a:xfrm>
            <a:off x="3959977" y="2610391"/>
            <a:ext cx="4364537" cy="1015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1" rIns="91440" bIns="45721" numCol="1" anchor="ctr" anchorCtr="0" compatLnSpc="1">
            <a:prstTxWarp prst="textNoShape">
              <a:avLst/>
            </a:prstTxWarp>
            <a:spAutoFit/>
          </a:bodyPr>
          <a:lstStyle/>
          <a:p>
            <a:pPr algn="ctr" eaLnBrk="0" fontAlgn="base" hangingPunct="0">
              <a:spcBef>
                <a:spcPct val="0"/>
              </a:spcBef>
              <a:spcAft>
                <a:spcPct val="0"/>
              </a:spcAft>
            </a:pPr>
            <a:r>
              <a:rPr lang="en-US" sz="6000" b="1" dirty="0">
                <a:solidFill>
                  <a:srgbClr val="000000"/>
                </a:solidFill>
                <a:latin typeface="Times New Roman" pitchFamily="18" charset="0"/>
                <a:ea typeface="Times New Roman" pitchFamily="18" charset="0"/>
                <a:cs typeface="Times New Roman" pitchFamily="18" charset="0"/>
              </a:rPr>
              <a:t>Week 9-10</a:t>
            </a:r>
          </a:p>
        </p:txBody>
      </p:sp>
      <p:sp>
        <p:nvSpPr>
          <p:cNvPr id="15" name="Slide Number Placeholder 1">
            <a:extLst>
              <a:ext uri="{FF2B5EF4-FFF2-40B4-BE49-F238E27FC236}">
                <a16:creationId xmlns:a16="http://schemas.microsoft.com/office/drawing/2014/main" id="{CC1C0872-BC3E-4691-A9BC-D6119895DA49}"/>
              </a:ext>
            </a:extLst>
          </p:cNvPr>
          <p:cNvSpPr>
            <a:spLocks noGrp="1"/>
          </p:cNvSpPr>
          <p:nvPr>
            <p:ph type="sldNum" sz="quarter" idx="12"/>
          </p:nvPr>
        </p:nvSpPr>
        <p:spPr>
          <a:xfrm>
            <a:off x="11201385" y="6170823"/>
            <a:ext cx="670560" cy="502921"/>
          </a:xfrm>
        </p:spPr>
        <p:txBody>
          <a:bodyPr/>
          <a:lstStyle/>
          <a:p>
            <a:fld id="{34216374-E7D6-4C74-ADA3-2C9987A1DEB2}" type="slidenum">
              <a:rPr lang="en-US" smtClean="0"/>
              <a:pPr/>
              <a:t>48</a:t>
            </a:fld>
            <a:endParaRPr lang="en-US"/>
          </a:p>
        </p:txBody>
      </p:sp>
      <p:sp>
        <p:nvSpPr>
          <p:cNvPr id="16" name="TextBox 15">
            <a:extLst>
              <a:ext uri="{FF2B5EF4-FFF2-40B4-BE49-F238E27FC236}">
                <a16:creationId xmlns:a16="http://schemas.microsoft.com/office/drawing/2014/main" id="{C20A779E-34C1-47F6-98D2-CD4367242BBA}"/>
              </a:ext>
            </a:extLst>
          </p:cNvPr>
          <p:cNvSpPr txBox="1"/>
          <p:nvPr/>
        </p:nvSpPr>
        <p:spPr>
          <a:xfrm>
            <a:off x="2641600" y="914402"/>
            <a:ext cx="6578599" cy="519053"/>
          </a:xfrm>
          <a:prstGeom prst="rect">
            <a:avLst/>
          </a:prstGeom>
          <a:noFill/>
        </p:spPr>
        <p:txBody>
          <a:bodyPr wrap="square" rtlCol="0">
            <a:spAutoFit/>
          </a:bodyPr>
          <a:lstStyle/>
          <a:p>
            <a:pPr lvl="0" algn="ctr">
              <a:lnSpc>
                <a:spcPct val="106000"/>
              </a:lnSpc>
            </a:pPr>
            <a:r>
              <a:rPr lang="en-US" sz="28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Experiment No 05</a:t>
            </a:r>
          </a:p>
        </p:txBody>
      </p:sp>
    </p:spTree>
    <p:extLst>
      <p:ext uri="{BB962C8B-B14F-4D97-AF65-F5344CB8AC3E}">
        <p14:creationId xmlns:p14="http://schemas.microsoft.com/office/powerpoint/2010/main" val="7869341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81DE6100-A666-4BED-B928-4A3D3A9BEBDB}"/>
              </a:ext>
            </a:extLst>
          </p:cNvPr>
          <p:cNvSpPr/>
          <p:nvPr/>
        </p:nvSpPr>
        <p:spPr>
          <a:xfrm>
            <a:off x="18" y="2"/>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gradFill>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endParaRPr lang="en-US" sz="1801" b="1" dirty="0"/>
          </a:p>
        </p:txBody>
      </p:sp>
      <p:pic>
        <p:nvPicPr>
          <p:cNvPr id="3" name="Content Placeholder 23">
            <a:extLst>
              <a:ext uri="{FF2B5EF4-FFF2-40B4-BE49-F238E27FC236}">
                <a16:creationId xmlns:a16="http://schemas.microsoft.com/office/drawing/2014/main" id="{8F857040-53AB-441F-A078-0898D72D0F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2131" y="1825624"/>
            <a:ext cx="7787742" cy="4351339"/>
          </a:xfrm>
          <a:prstGeom prst="rect">
            <a:avLst/>
          </a:prstGeom>
        </p:spPr>
      </p:pic>
      <p:grpSp>
        <p:nvGrpSpPr>
          <p:cNvPr id="4" name="Group 3">
            <a:extLst>
              <a:ext uri="{FF2B5EF4-FFF2-40B4-BE49-F238E27FC236}">
                <a16:creationId xmlns:a16="http://schemas.microsoft.com/office/drawing/2014/main" id="{69C21587-846B-47DD-A3B7-08A010F845BE}"/>
              </a:ext>
            </a:extLst>
          </p:cNvPr>
          <p:cNvGrpSpPr/>
          <p:nvPr/>
        </p:nvGrpSpPr>
        <p:grpSpPr>
          <a:xfrm>
            <a:off x="-3698821" y="-1319822"/>
            <a:ext cx="18566995" cy="9578064"/>
            <a:chOff x="-3698821" y="-1319822"/>
            <a:chExt cx="18566995" cy="9578064"/>
          </a:xfrm>
        </p:grpSpPr>
        <p:sp>
          <p:nvSpPr>
            <p:cNvPr id="5" name="Freeform 2">
              <a:extLst>
                <a:ext uri="{FF2B5EF4-FFF2-40B4-BE49-F238E27FC236}">
                  <a16:creationId xmlns:a16="http://schemas.microsoft.com/office/drawing/2014/main" id="{80D0935E-30F8-40E0-AF6B-D234AF3F7989}"/>
                </a:ext>
              </a:extLst>
            </p:cNvPr>
            <p:cNvSpPr/>
            <p:nvPr/>
          </p:nvSpPr>
          <p:spPr>
            <a:xfrm>
              <a:off x="18"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gradFill>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sz="1801" dirty="0">
                  <a:solidFill>
                    <a:srgbClr val="000000"/>
                  </a:solidFill>
                  <a:latin typeface="Times New Roman" panose="02020603050405020304" pitchFamily="18" charset="0"/>
                </a:rPr>
                <a:t>	</a:t>
              </a:r>
            </a:p>
            <a:p>
              <a:endParaRPr lang="en-US" sz="1801" b="1" dirty="0"/>
            </a:p>
          </p:txBody>
        </p:sp>
        <p:grpSp>
          <p:nvGrpSpPr>
            <p:cNvPr id="6" name="Group 5">
              <a:extLst>
                <a:ext uri="{FF2B5EF4-FFF2-40B4-BE49-F238E27FC236}">
                  <a16:creationId xmlns:a16="http://schemas.microsoft.com/office/drawing/2014/main" id="{2E90D730-6126-4047-A9CA-5EFB8A433A80}"/>
                </a:ext>
              </a:extLst>
            </p:cNvPr>
            <p:cNvGrpSpPr/>
            <p:nvPr/>
          </p:nvGrpSpPr>
          <p:grpSpPr>
            <a:xfrm>
              <a:off x="-3698821" y="4651960"/>
              <a:ext cx="6423171" cy="3606282"/>
              <a:chOff x="-3984571" y="4480510"/>
              <a:chExt cx="6423171" cy="3606282"/>
            </a:xfrm>
            <a:blipFill>
              <a:blip r:embed="rId3">
                <a:alphaModFix amt="40000"/>
              </a:blip>
              <a:stretch>
                <a:fillRect l="-1187" t="-577" r="-1187"/>
              </a:stretch>
            </a:blipFill>
          </p:grpSpPr>
          <p:sp>
            <p:nvSpPr>
              <p:cNvPr id="11" name="Rectangle: Rounded Corners 10">
                <a:extLst>
                  <a:ext uri="{FF2B5EF4-FFF2-40B4-BE49-F238E27FC236}">
                    <a16:creationId xmlns:a16="http://schemas.microsoft.com/office/drawing/2014/main" id="{392126E1-CACD-4349-B372-F335290D32CD}"/>
                  </a:ext>
                </a:extLst>
              </p:cNvPr>
              <p:cNvSpPr/>
              <p:nvPr/>
            </p:nvSpPr>
            <p:spPr>
              <a:xfrm rot="19096706">
                <a:off x="-2913473" y="5036039"/>
                <a:ext cx="5181600" cy="92399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dirty="0"/>
              </a:p>
            </p:txBody>
          </p:sp>
          <p:sp>
            <p:nvSpPr>
              <p:cNvPr id="12" name="Rectangle: Rounded Corners 11">
                <a:extLst>
                  <a:ext uri="{FF2B5EF4-FFF2-40B4-BE49-F238E27FC236}">
                    <a16:creationId xmlns:a16="http://schemas.microsoft.com/office/drawing/2014/main" id="{E171583B-B52F-4580-B83F-3EDB91DA8586}"/>
                  </a:ext>
                </a:extLst>
              </p:cNvPr>
              <p:cNvSpPr/>
              <p:nvPr/>
            </p:nvSpPr>
            <p:spPr>
              <a:xfrm rot="19096706">
                <a:off x="-3133982" y="6569432"/>
                <a:ext cx="5181600" cy="5771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3" name="Rectangle: Rounded Corners 12">
                <a:extLst>
                  <a:ext uri="{FF2B5EF4-FFF2-40B4-BE49-F238E27FC236}">
                    <a16:creationId xmlns:a16="http://schemas.microsoft.com/office/drawing/2014/main" id="{B7BADEDE-B29A-40DA-9C29-DAD4847EE95F}"/>
                  </a:ext>
                </a:extLst>
              </p:cNvPr>
              <p:cNvSpPr/>
              <p:nvPr/>
            </p:nvSpPr>
            <p:spPr>
              <a:xfrm rot="19106373">
                <a:off x="1312367" y="4480510"/>
                <a:ext cx="1018585" cy="5771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4" name="Rectangle: Rounded Corners 13">
                <a:extLst>
                  <a:ext uri="{FF2B5EF4-FFF2-40B4-BE49-F238E27FC236}">
                    <a16:creationId xmlns:a16="http://schemas.microsoft.com/office/drawing/2014/main" id="{196FD9C0-88BE-4F2C-AEF3-D63CB3367443}"/>
                  </a:ext>
                </a:extLst>
              </p:cNvPr>
              <p:cNvSpPr/>
              <p:nvPr/>
            </p:nvSpPr>
            <p:spPr>
              <a:xfrm rot="19096706">
                <a:off x="-3984571" y="5164860"/>
                <a:ext cx="5181600" cy="41922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5" name="Rectangle: Rounded Corners 14">
                <a:extLst>
                  <a:ext uri="{FF2B5EF4-FFF2-40B4-BE49-F238E27FC236}">
                    <a16:creationId xmlns:a16="http://schemas.microsoft.com/office/drawing/2014/main" id="{35C9366D-7B8D-48B8-8DA6-BD51D227244E}"/>
                  </a:ext>
                </a:extLst>
              </p:cNvPr>
              <p:cNvSpPr/>
              <p:nvPr/>
            </p:nvSpPr>
            <p:spPr>
              <a:xfrm rot="19096706">
                <a:off x="-2743000" y="7359283"/>
                <a:ext cx="5181600" cy="7275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grpSp>
        <p:grpSp>
          <p:nvGrpSpPr>
            <p:cNvPr id="7" name="Group 6">
              <a:extLst>
                <a:ext uri="{FF2B5EF4-FFF2-40B4-BE49-F238E27FC236}">
                  <a16:creationId xmlns:a16="http://schemas.microsoft.com/office/drawing/2014/main" id="{B62F3AB5-C938-4FFC-BF2B-6BB4CA28EEB5}"/>
                </a:ext>
              </a:extLst>
            </p:cNvPr>
            <p:cNvGrpSpPr/>
            <p:nvPr/>
          </p:nvGrpSpPr>
          <p:grpSpPr>
            <a:xfrm>
              <a:off x="7546698" y="-1319822"/>
              <a:ext cx="7321476" cy="2992543"/>
              <a:chOff x="7546698" y="-1319822"/>
              <a:chExt cx="7321476" cy="2992543"/>
            </a:xfrm>
          </p:grpSpPr>
          <p:sp>
            <p:nvSpPr>
              <p:cNvPr id="8" name="Flowchart: Stored Data 7">
                <a:extLst>
                  <a:ext uri="{FF2B5EF4-FFF2-40B4-BE49-F238E27FC236}">
                    <a16:creationId xmlns:a16="http://schemas.microsoft.com/office/drawing/2014/main" id="{BC34E63E-FBC5-4E63-8DEC-7018909EF9B2}"/>
                  </a:ext>
                </a:extLst>
              </p:cNvPr>
              <p:cNvSpPr/>
              <p:nvPr/>
            </p:nvSpPr>
            <p:spPr>
              <a:xfrm rot="19366670">
                <a:off x="8689916" y="-11198"/>
                <a:ext cx="6178258" cy="1683919"/>
              </a:xfrm>
              <a:prstGeom prst="flowChartOnlineStorage">
                <a:avLst/>
              </a:prstGeom>
              <a:gradFill flip="none" rotWithShape="0">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9" name="Flowchart: Stored Data 8">
                <a:extLst>
                  <a:ext uri="{FF2B5EF4-FFF2-40B4-BE49-F238E27FC236}">
                    <a16:creationId xmlns:a16="http://schemas.microsoft.com/office/drawing/2014/main" id="{EBC87838-9FB8-465F-8D51-294A76ABF047}"/>
                  </a:ext>
                </a:extLst>
              </p:cNvPr>
              <p:cNvSpPr/>
              <p:nvPr/>
            </p:nvSpPr>
            <p:spPr>
              <a:xfrm rot="19366670">
                <a:off x="7690650" y="-1319822"/>
                <a:ext cx="6178258" cy="1683919"/>
              </a:xfrm>
              <a:prstGeom prst="flowChartOnlineStorage">
                <a:avLst/>
              </a:prstGeom>
              <a:gradFill flip="none" rotWithShape="0">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0" name="Flowchart: Stored Data 9">
                <a:extLst>
                  <a:ext uri="{FF2B5EF4-FFF2-40B4-BE49-F238E27FC236}">
                    <a16:creationId xmlns:a16="http://schemas.microsoft.com/office/drawing/2014/main" id="{4C05B331-9712-44D2-AFD3-503AF79BEDA6}"/>
                  </a:ext>
                </a:extLst>
              </p:cNvPr>
              <p:cNvSpPr/>
              <p:nvPr/>
            </p:nvSpPr>
            <p:spPr>
              <a:xfrm rot="19366670">
                <a:off x="7546698" y="-208042"/>
                <a:ext cx="6178258" cy="1683919"/>
              </a:xfrm>
              <a:prstGeom prst="flowChartOnlineStorage">
                <a:avLst/>
              </a:prstGeom>
              <a:gradFill flip="none" rotWithShape="0">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dirty="0"/>
              </a:p>
            </p:txBody>
          </p:sp>
        </p:grpSp>
      </p:grpSp>
      <p:sp>
        <p:nvSpPr>
          <p:cNvPr id="16" name="Slide Number Placeholder 1">
            <a:extLst>
              <a:ext uri="{FF2B5EF4-FFF2-40B4-BE49-F238E27FC236}">
                <a16:creationId xmlns:a16="http://schemas.microsoft.com/office/drawing/2014/main" id="{B27A14E4-F1B9-49A9-B8D1-C08561FDB45F}"/>
              </a:ext>
            </a:extLst>
          </p:cNvPr>
          <p:cNvSpPr>
            <a:spLocks noGrp="1"/>
          </p:cNvSpPr>
          <p:nvPr>
            <p:ph type="sldNum" sz="quarter" idx="12"/>
          </p:nvPr>
        </p:nvSpPr>
        <p:spPr>
          <a:xfrm>
            <a:off x="11201385" y="6170823"/>
            <a:ext cx="670560" cy="502921"/>
          </a:xfrm>
        </p:spPr>
        <p:txBody>
          <a:bodyPr/>
          <a:lstStyle/>
          <a:p>
            <a:fld id="{34216374-E7D6-4C74-ADA3-2C9987A1DEB2}" type="slidenum">
              <a:rPr lang="en-US" smtClean="0"/>
              <a:pPr/>
              <a:t>49</a:t>
            </a:fld>
            <a:endParaRPr lang="en-US"/>
          </a:p>
        </p:txBody>
      </p:sp>
      <p:sp>
        <p:nvSpPr>
          <p:cNvPr id="17" name="TextBox 16">
            <a:extLst>
              <a:ext uri="{FF2B5EF4-FFF2-40B4-BE49-F238E27FC236}">
                <a16:creationId xmlns:a16="http://schemas.microsoft.com/office/drawing/2014/main" id="{4B8D33D2-B989-4005-8B95-40440D73930E}"/>
              </a:ext>
            </a:extLst>
          </p:cNvPr>
          <p:cNvSpPr txBox="1"/>
          <p:nvPr/>
        </p:nvSpPr>
        <p:spPr>
          <a:xfrm>
            <a:off x="71994" y="830761"/>
            <a:ext cx="8128000" cy="1323439"/>
          </a:xfrm>
          <a:prstGeom prst="rect">
            <a:avLst/>
          </a:prstGeom>
          <a:noFill/>
        </p:spPr>
        <p:txBody>
          <a:bodyPr wrap="square" rtlCol="0">
            <a:spAutoFit/>
          </a:bodyPr>
          <a:lstStyle/>
          <a:p>
            <a:pPr algn="ctr"/>
            <a:r>
              <a:rPr lang="en-US" sz="4000" dirty="0">
                <a:ln w="0"/>
                <a:solidFill>
                  <a:schemeClr val="accent6"/>
                </a:solidFill>
                <a:effectLst>
                  <a:outerShdw blurRad="38100" dist="25400" dir="5400000" algn="ctr" rotWithShape="0">
                    <a:srgbClr val="6E747A">
                      <a:alpha val="43000"/>
                    </a:srgbClr>
                  </a:outerShdw>
                </a:effectLst>
                <a:latin typeface="Times New Roman" panose="02020603050405020304" pitchFamily="18" charset="0"/>
              </a:rPr>
              <a:t>IRRIGATION SCHEDULING BY BOOK KEEPING METHOD</a:t>
            </a:r>
          </a:p>
        </p:txBody>
      </p:sp>
      <p:pic>
        <p:nvPicPr>
          <p:cNvPr id="19" name="Picture 18">
            <a:extLst>
              <a:ext uri="{FF2B5EF4-FFF2-40B4-BE49-F238E27FC236}">
                <a16:creationId xmlns:a16="http://schemas.microsoft.com/office/drawing/2014/main" id="{25B30769-7172-46BC-990A-31759F6A21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2084" y="3492910"/>
            <a:ext cx="4264581" cy="2481069"/>
          </a:xfrm>
          <a:prstGeom prst="rect">
            <a:avLst/>
          </a:prstGeom>
          <a:ln>
            <a:noFill/>
          </a:ln>
          <a:effectLst>
            <a:softEdge rad="112500"/>
          </a:effectLst>
        </p:spPr>
      </p:pic>
    </p:spTree>
    <p:extLst>
      <p:ext uri="{BB962C8B-B14F-4D97-AF65-F5344CB8AC3E}">
        <p14:creationId xmlns:p14="http://schemas.microsoft.com/office/powerpoint/2010/main" val="2273331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0D61E-4EAE-4C72-93E8-4B772C20BEC1}"/>
              </a:ext>
            </a:extLst>
          </p:cNvPr>
          <p:cNvSpPr>
            <a:spLocks noGrp="1"/>
          </p:cNvSpPr>
          <p:nvPr>
            <p:ph type="title"/>
          </p:nvPr>
        </p:nvSpPr>
        <p:spPr/>
        <p:txBody>
          <a:bodyPr/>
          <a:lstStyle/>
          <a:p>
            <a:endParaRPr lang="en-US" b="1"/>
          </a:p>
        </p:txBody>
      </p:sp>
      <p:sp>
        <p:nvSpPr>
          <p:cNvPr id="3" name="Content Placeholder 2">
            <a:extLst>
              <a:ext uri="{FF2B5EF4-FFF2-40B4-BE49-F238E27FC236}">
                <a16:creationId xmlns:a16="http://schemas.microsoft.com/office/drawing/2014/main" id="{FC684218-377C-41E5-B64D-5F9F8FE8C846}"/>
              </a:ext>
            </a:extLst>
          </p:cNvPr>
          <p:cNvSpPr>
            <a:spLocks noGrp="1"/>
          </p:cNvSpPr>
          <p:nvPr>
            <p:ph idx="1"/>
          </p:nvPr>
        </p:nvSpPr>
        <p:spPr/>
        <p:txBody>
          <a:bodyPr/>
          <a:lstStyle/>
          <a:p>
            <a:endParaRPr lang="en-US" b="1"/>
          </a:p>
        </p:txBody>
      </p:sp>
      <p:grpSp>
        <p:nvGrpSpPr>
          <p:cNvPr id="22" name="Group 21">
            <a:extLst>
              <a:ext uri="{FF2B5EF4-FFF2-40B4-BE49-F238E27FC236}">
                <a16:creationId xmlns:a16="http://schemas.microsoft.com/office/drawing/2014/main" id="{3CEF9A34-A129-4A4B-A23A-72E516CA0A5D}"/>
              </a:ext>
            </a:extLst>
          </p:cNvPr>
          <p:cNvGrpSpPr/>
          <p:nvPr/>
        </p:nvGrpSpPr>
        <p:grpSpPr>
          <a:xfrm>
            <a:off x="-3698821" y="-1319822"/>
            <a:ext cx="18566995" cy="9578064"/>
            <a:chOff x="-3698821" y="-1319822"/>
            <a:chExt cx="18566995" cy="9578064"/>
          </a:xfrm>
        </p:grpSpPr>
        <p:sp>
          <p:nvSpPr>
            <p:cNvPr id="5" name="Freeform 2">
              <a:extLst>
                <a:ext uri="{FF2B5EF4-FFF2-40B4-BE49-F238E27FC236}">
                  <a16:creationId xmlns:a16="http://schemas.microsoft.com/office/drawing/2014/main" id="{4D2D458B-1427-4027-B4E5-36CD777C92E2}"/>
                </a:ext>
              </a:extLst>
            </p:cNvPr>
            <p:cNvSpPr/>
            <p:nvPr/>
          </p:nvSpPr>
          <p:spPr>
            <a:xfrm>
              <a:off x="18"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gradFill>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endParaRPr lang="en-US" sz="1801" b="1" dirty="0"/>
            </a:p>
          </p:txBody>
        </p:sp>
        <p:grpSp>
          <p:nvGrpSpPr>
            <p:cNvPr id="6" name="Group 5">
              <a:extLst>
                <a:ext uri="{FF2B5EF4-FFF2-40B4-BE49-F238E27FC236}">
                  <a16:creationId xmlns:a16="http://schemas.microsoft.com/office/drawing/2014/main" id="{C28E0523-EA46-4101-B772-BAB4B37BD2F9}"/>
                </a:ext>
              </a:extLst>
            </p:cNvPr>
            <p:cNvGrpSpPr/>
            <p:nvPr/>
          </p:nvGrpSpPr>
          <p:grpSpPr>
            <a:xfrm>
              <a:off x="-3698821" y="4651960"/>
              <a:ext cx="6423171" cy="3606282"/>
              <a:chOff x="-3984571" y="4480510"/>
              <a:chExt cx="6423171" cy="3606282"/>
            </a:xfrm>
            <a:blipFill>
              <a:blip r:embed="rId2">
                <a:alphaModFix amt="40000"/>
              </a:blip>
              <a:stretch>
                <a:fillRect l="-1187" t="-577" r="-1187"/>
              </a:stretch>
            </a:blipFill>
          </p:grpSpPr>
          <p:sp>
            <p:nvSpPr>
              <p:cNvPr id="11" name="Rectangle: Rounded Corners 10">
                <a:extLst>
                  <a:ext uri="{FF2B5EF4-FFF2-40B4-BE49-F238E27FC236}">
                    <a16:creationId xmlns:a16="http://schemas.microsoft.com/office/drawing/2014/main" id="{D3487180-E763-4D8C-BB94-8EC0A129A5A6}"/>
                  </a:ext>
                </a:extLst>
              </p:cNvPr>
              <p:cNvSpPr/>
              <p:nvPr/>
            </p:nvSpPr>
            <p:spPr>
              <a:xfrm rot="19096706">
                <a:off x="-2913473" y="5036039"/>
                <a:ext cx="5181600" cy="92399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2" name="Rectangle: Rounded Corners 11">
                <a:extLst>
                  <a:ext uri="{FF2B5EF4-FFF2-40B4-BE49-F238E27FC236}">
                    <a16:creationId xmlns:a16="http://schemas.microsoft.com/office/drawing/2014/main" id="{71E294FB-956A-4964-A49B-02CC9335A56E}"/>
                  </a:ext>
                </a:extLst>
              </p:cNvPr>
              <p:cNvSpPr/>
              <p:nvPr/>
            </p:nvSpPr>
            <p:spPr>
              <a:xfrm rot="19096706">
                <a:off x="-3133982" y="6569432"/>
                <a:ext cx="5181600" cy="5771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3" name="Rectangle: Rounded Corners 12">
                <a:extLst>
                  <a:ext uri="{FF2B5EF4-FFF2-40B4-BE49-F238E27FC236}">
                    <a16:creationId xmlns:a16="http://schemas.microsoft.com/office/drawing/2014/main" id="{941EA8F7-A68A-4B85-805A-0873772FBB70}"/>
                  </a:ext>
                </a:extLst>
              </p:cNvPr>
              <p:cNvSpPr/>
              <p:nvPr/>
            </p:nvSpPr>
            <p:spPr>
              <a:xfrm rot="19106373">
                <a:off x="1312367" y="4480510"/>
                <a:ext cx="1018585" cy="5771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4" name="Rectangle: Rounded Corners 13">
                <a:extLst>
                  <a:ext uri="{FF2B5EF4-FFF2-40B4-BE49-F238E27FC236}">
                    <a16:creationId xmlns:a16="http://schemas.microsoft.com/office/drawing/2014/main" id="{04478867-3901-4A29-9CE2-F75C757B93CE}"/>
                  </a:ext>
                </a:extLst>
              </p:cNvPr>
              <p:cNvSpPr/>
              <p:nvPr/>
            </p:nvSpPr>
            <p:spPr>
              <a:xfrm rot="19096706">
                <a:off x="-3984571" y="5164860"/>
                <a:ext cx="5181600" cy="41922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5" name="Rectangle: Rounded Corners 14">
                <a:extLst>
                  <a:ext uri="{FF2B5EF4-FFF2-40B4-BE49-F238E27FC236}">
                    <a16:creationId xmlns:a16="http://schemas.microsoft.com/office/drawing/2014/main" id="{67AE4A82-F8A7-4504-8306-D962F490E897}"/>
                  </a:ext>
                </a:extLst>
              </p:cNvPr>
              <p:cNvSpPr/>
              <p:nvPr/>
            </p:nvSpPr>
            <p:spPr>
              <a:xfrm rot="19096706">
                <a:off x="-2743000" y="7359283"/>
                <a:ext cx="5181600" cy="7275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grpSp>
        <p:grpSp>
          <p:nvGrpSpPr>
            <p:cNvPr id="7" name="Group 6">
              <a:extLst>
                <a:ext uri="{FF2B5EF4-FFF2-40B4-BE49-F238E27FC236}">
                  <a16:creationId xmlns:a16="http://schemas.microsoft.com/office/drawing/2014/main" id="{637B73E7-C4BE-4D1F-80E6-4DC1A255FACE}"/>
                </a:ext>
              </a:extLst>
            </p:cNvPr>
            <p:cNvGrpSpPr/>
            <p:nvPr/>
          </p:nvGrpSpPr>
          <p:grpSpPr>
            <a:xfrm>
              <a:off x="7546698" y="-1319822"/>
              <a:ext cx="7321476" cy="2992543"/>
              <a:chOff x="7546698" y="-1319822"/>
              <a:chExt cx="7321476" cy="2992543"/>
            </a:xfrm>
          </p:grpSpPr>
          <p:sp>
            <p:nvSpPr>
              <p:cNvPr id="8" name="Flowchart: Stored Data 7">
                <a:extLst>
                  <a:ext uri="{FF2B5EF4-FFF2-40B4-BE49-F238E27FC236}">
                    <a16:creationId xmlns:a16="http://schemas.microsoft.com/office/drawing/2014/main" id="{018DE911-5830-476F-8AB7-D83AFCC34D63}"/>
                  </a:ext>
                </a:extLst>
              </p:cNvPr>
              <p:cNvSpPr/>
              <p:nvPr/>
            </p:nvSpPr>
            <p:spPr>
              <a:xfrm rot="19366670">
                <a:off x="8689916" y="-11198"/>
                <a:ext cx="6178258" cy="1683919"/>
              </a:xfrm>
              <a:prstGeom prst="flowChartOnlineStorage">
                <a:avLst/>
              </a:prstGeom>
              <a:gradFill flip="none" rotWithShape="0">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9" name="Flowchart: Stored Data 8">
                <a:extLst>
                  <a:ext uri="{FF2B5EF4-FFF2-40B4-BE49-F238E27FC236}">
                    <a16:creationId xmlns:a16="http://schemas.microsoft.com/office/drawing/2014/main" id="{0D88F499-AEFC-4650-ACFC-B37A80DE1A84}"/>
                  </a:ext>
                </a:extLst>
              </p:cNvPr>
              <p:cNvSpPr/>
              <p:nvPr/>
            </p:nvSpPr>
            <p:spPr>
              <a:xfrm rot="19366670">
                <a:off x="7690650" y="-1319822"/>
                <a:ext cx="6178258" cy="1683919"/>
              </a:xfrm>
              <a:prstGeom prst="flowChartOnlineStorage">
                <a:avLst/>
              </a:prstGeom>
              <a:gradFill flip="none" rotWithShape="0">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0" name="Flowchart: Stored Data 9">
                <a:extLst>
                  <a:ext uri="{FF2B5EF4-FFF2-40B4-BE49-F238E27FC236}">
                    <a16:creationId xmlns:a16="http://schemas.microsoft.com/office/drawing/2014/main" id="{77DC6EAB-CD04-4D3F-8CFE-857601533BDE}"/>
                  </a:ext>
                </a:extLst>
              </p:cNvPr>
              <p:cNvSpPr/>
              <p:nvPr/>
            </p:nvSpPr>
            <p:spPr>
              <a:xfrm rot="19366670">
                <a:off x="7546698" y="-208042"/>
                <a:ext cx="6178258" cy="1683919"/>
              </a:xfrm>
              <a:prstGeom prst="flowChartOnlineStorage">
                <a:avLst/>
              </a:prstGeom>
              <a:gradFill flip="none" rotWithShape="0">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grpSp>
      </p:grpSp>
      <p:sp>
        <p:nvSpPr>
          <p:cNvPr id="16" name="Rectangle 1">
            <a:extLst>
              <a:ext uri="{FF2B5EF4-FFF2-40B4-BE49-F238E27FC236}">
                <a16:creationId xmlns:a16="http://schemas.microsoft.com/office/drawing/2014/main" id="{E7FC702B-2A41-43C1-B48A-1810C336107F}"/>
              </a:ext>
            </a:extLst>
          </p:cNvPr>
          <p:cNvSpPr>
            <a:spLocks noChangeArrowheads="1"/>
          </p:cNvSpPr>
          <p:nvPr/>
        </p:nvSpPr>
        <p:spPr bwMode="auto">
          <a:xfrm>
            <a:off x="769190" y="-192"/>
            <a:ext cx="5025735" cy="923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1" rIns="91440" bIns="45721" numCol="1" anchor="ctr" anchorCtr="0" compatLnSpc="1">
            <a:prstTxWarp prst="textNoShape">
              <a:avLst/>
            </a:prstTxWarp>
            <a:spAutoFit/>
          </a:bodyPr>
          <a:lstStyle/>
          <a:p>
            <a:pPr eaLnBrk="0" fontAlgn="base" hangingPunct="0">
              <a:spcBef>
                <a:spcPct val="0"/>
              </a:spcBef>
              <a:spcAft>
                <a:spcPct val="0"/>
              </a:spcAft>
            </a:pPr>
            <a:r>
              <a:rPr lang="en-US" sz="1801"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ASSESSMENT PATTERN</a:t>
            </a:r>
            <a:endParaRPr lang="en-US" sz="1600" b="1" dirty="0">
              <a:solidFill>
                <a:srgbClr val="000000"/>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sz="1801"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CIE- Continuous Internal Evaluation (30 Marks)</a:t>
            </a:r>
            <a:endParaRPr lang="en-US" sz="1600" b="1" dirty="0">
              <a:solidFill>
                <a:srgbClr val="000000"/>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sz="1801"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SEE- Semester End Examination (20 Marks)</a:t>
            </a:r>
            <a:endParaRPr lang="en-US" sz="2800" b="1" dirty="0">
              <a:solidFill>
                <a:srgbClr val="000000"/>
              </a:solidFill>
              <a:latin typeface="Times New Roman" panose="02020603050405020304" pitchFamily="18" charset="0"/>
              <a:cs typeface="Times New Roman" panose="02020603050405020304" pitchFamily="18" charset="0"/>
            </a:endParaRPr>
          </a:p>
        </p:txBody>
      </p:sp>
      <p:graphicFrame>
        <p:nvGraphicFramePr>
          <p:cNvPr id="17" name="Table 16">
            <a:extLst>
              <a:ext uri="{FF2B5EF4-FFF2-40B4-BE49-F238E27FC236}">
                <a16:creationId xmlns:a16="http://schemas.microsoft.com/office/drawing/2014/main" id="{89F72636-B4FB-43E5-B975-60684BA0F60C}"/>
              </a:ext>
            </a:extLst>
          </p:cNvPr>
          <p:cNvGraphicFramePr>
            <a:graphicFrameLocks noGrp="1"/>
          </p:cNvGraphicFramePr>
          <p:nvPr>
            <p:extLst>
              <p:ext uri="{D42A27DB-BD31-4B8C-83A1-F6EECF244321}">
                <p14:modId xmlns:p14="http://schemas.microsoft.com/office/powerpoint/2010/main" val="652670066"/>
              </p:ext>
            </p:extLst>
          </p:nvPr>
        </p:nvGraphicFramePr>
        <p:xfrm>
          <a:off x="838202" y="1180861"/>
          <a:ext cx="10211360" cy="1869657"/>
        </p:xfrm>
        <a:graphic>
          <a:graphicData uri="http://schemas.openxmlformats.org/drawingml/2006/table">
            <a:tbl>
              <a:tblPr firstRow="1" firstCol="1" lastRow="1" lastCol="1" bandRow="1" bandCol="1"/>
              <a:tblGrid>
                <a:gridCol w="5535412">
                  <a:extLst>
                    <a:ext uri="{9D8B030D-6E8A-4147-A177-3AD203B41FA5}">
                      <a16:colId xmlns:a16="http://schemas.microsoft.com/office/drawing/2014/main" val="20000"/>
                    </a:ext>
                  </a:extLst>
                </a:gridCol>
                <a:gridCol w="4675948">
                  <a:extLst>
                    <a:ext uri="{9D8B030D-6E8A-4147-A177-3AD203B41FA5}">
                      <a16:colId xmlns:a16="http://schemas.microsoft.com/office/drawing/2014/main" val="20001"/>
                    </a:ext>
                  </a:extLst>
                </a:gridCol>
              </a:tblGrid>
              <a:tr h="321945">
                <a:tc>
                  <a:txBody>
                    <a:bodyPr/>
                    <a:lstStyle/>
                    <a:p>
                      <a:pPr marL="63500" marR="0" algn="ctr">
                        <a:lnSpc>
                          <a:spcPct val="115000"/>
                        </a:lnSpc>
                        <a:spcBef>
                          <a:spcPts val="0"/>
                        </a:spcBef>
                        <a:spcAft>
                          <a:spcPts val="0"/>
                        </a:spcAft>
                      </a:pPr>
                      <a:r>
                        <a:rPr lang="en-US" sz="1600" b="1" dirty="0">
                          <a:effectLst/>
                          <a:latin typeface="Times New Roman"/>
                          <a:ea typeface="Times New Roman"/>
                        </a:rPr>
                        <a:t>Bloom’s Category</a:t>
                      </a:r>
                      <a:endParaRPr lang="en-US" sz="16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effectLst/>
                          <a:latin typeface="Times New Roman"/>
                          <a:ea typeface="Times New Roman"/>
                        </a:rPr>
                        <a:t>Tests</a:t>
                      </a:r>
                      <a:endParaRPr lang="en-US" sz="16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7952">
                <a:tc>
                  <a:txBody>
                    <a:bodyPr/>
                    <a:lstStyle/>
                    <a:p>
                      <a:pPr marL="63500" marR="0">
                        <a:lnSpc>
                          <a:spcPct val="115000"/>
                        </a:lnSpc>
                        <a:spcBef>
                          <a:spcPts val="0"/>
                        </a:spcBef>
                        <a:spcAft>
                          <a:spcPts val="0"/>
                        </a:spcAft>
                      </a:pPr>
                      <a:r>
                        <a:rPr lang="en-US" sz="1600" dirty="0">
                          <a:effectLst/>
                          <a:latin typeface="Times New Roman"/>
                          <a:ea typeface="Times New Roman"/>
                        </a:rPr>
                        <a:t>Remember</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70"/>
                        </a:spcBef>
                        <a:spcAft>
                          <a:spcPts val="0"/>
                        </a:spcAft>
                      </a:pPr>
                      <a:r>
                        <a:rPr lang="en-US" sz="1600" b="1">
                          <a:effectLst/>
                          <a:latin typeface="Times New Roman"/>
                          <a:ea typeface="Times New Roman"/>
                        </a:rPr>
                        <a:t>05</a:t>
                      </a:r>
                      <a:endParaRPr lang="en-US" sz="16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7952">
                <a:tc>
                  <a:txBody>
                    <a:bodyPr/>
                    <a:lstStyle/>
                    <a:p>
                      <a:pPr marL="63500" marR="0">
                        <a:lnSpc>
                          <a:spcPct val="115000"/>
                        </a:lnSpc>
                        <a:spcBef>
                          <a:spcPts val="0"/>
                        </a:spcBef>
                        <a:spcAft>
                          <a:spcPts val="0"/>
                        </a:spcAft>
                      </a:pPr>
                      <a:r>
                        <a:rPr lang="en-US" sz="1600" dirty="0">
                          <a:effectLst/>
                          <a:latin typeface="Times New Roman"/>
                          <a:ea typeface="Times New Roman"/>
                        </a:rPr>
                        <a:t>Understand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70"/>
                        </a:spcBef>
                        <a:spcAft>
                          <a:spcPts val="0"/>
                        </a:spcAft>
                      </a:pPr>
                      <a:r>
                        <a:rPr lang="en-US" sz="1600" b="1">
                          <a:effectLst/>
                          <a:latin typeface="Times New Roman"/>
                          <a:ea typeface="Times New Roman"/>
                        </a:rPr>
                        <a:t>07</a:t>
                      </a:r>
                      <a:endParaRPr lang="en-US" sz="16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7952">
                <a:tc>
                  <a:txBody>
                    <a:bodyPr/>
                    <a:lstStyle/>
                    <a:p>
                      <a:pPr marL="63500" marR="0">
                        <a:lnSpc>
                          <a:spcPct val="115000"/>
                        </a:lnSpc>
                        <a:spcBef>
                          <a:spcPts val="0"/>
                        </a:spcBef>
                        <a:spcAft>
                          <a:spcPts val="0"/>
                        </a:spcAft>
                      </a:pPr>
                      <a:r>
                        <a:rPr lang="en-US" sz="1600" dirty="0">
                          <a:effectLst/>
                          <a:latin typeface="Times New Roman"/>
                          <a:ea typeface="Times New Roman"/>
                        </a:rPr>
                        <a:t>Apply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70"/>
                        </a:spcBef>
                        <a:spcAft>
                          <a:spcPts val="0"/>
                        </a:spcAft>
                      </a:pPr>
                      <a:r>
                        <a:rPr lang="en-US" sz="1600" b="1" dirty="0">
                          <a:effectLst/>
                          <a:latin typeface="Times New Roman"/>
                          <a:ea typeface="Times New Roman"/>
                        </a:rPr>
                        <a:t>08</a:t>
                      </a:r>
                      <a:endParaRPr lang="en-US" sz="16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7952">
                <a:tc>
                  <a:txBody>
                    <a:bodyPr/>
                    <a:lstStyle/>
                    <a:p>
                      <a:pPr marL="63500" marR="0">
                        <a:lnSpc>
                          <a:spcPct val="115000"/>
                        </a:lnSpc>
                        <a:spcBef>
                          <a:spcPts val="0"/>
                        </a:spcBef>
                        <a:spcAft>
                          <a:spcPts val="0"/>
                        </a:spcAft>
                      </a:pPr>
                      <a:r>
                        <a:rPr lang="en-US" sz="1600" dirty="0">
                          <a:effectLst/>
                          <a:latin typeface="Times New Roman"/>
                          <a:ea typeface="Times New Roman"/>
                        </a:rPr>
                        <a:t>Analyze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70"/>
                        </a:spcBef>
                        <a:spcAft>
                          <a:spcPts val="0"/>
                        </a:spcAft>
                      </a:pPr>
                      <a:r>
                        <a:rPr lang="en-US" sz="1600" b="1" dirty="0">
                          <a:effectLst/>
                          <a:latin typeface="Times New Roman"/>
                          <a:ea typeface="Times New Roman"/>
                        </a:rPr>
                        <a:t>07</a:t>
                      </a:r>
                      <a:endParaRPr lang="en-US" sz="16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7952">
                <a:tc>
                  <a:txBody>
                    <a:bodyPr/>
                    <a:lstStyle/>
                    <a:p>
                      <a:pPr marL="63500" marR="0">
                        <a:lnSpc>
                          <a:spcPct val="115000"/>
                        </a:lnSpc>
                        <a:spcBef>
                          <a:spcPts val="0"/>
                        </a:spcBef>
                        <a:spcAft>
                          <a:spcPts val="0"/>
                        </a:spcAft>
                      </a:pPr>
                      <a:r>
                        <a:rPr lang="en-US" sz="1600">
                          <a:effectLst/>
                          <a:latin typeface="Times New Roman"/>
                          <a:ea typeface="Times New Roman"/>
                        </a:rPr>
                        <a:t>Evaluate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70"/>
                        </a:spcBef>
                        <a:spcAft>
                          <a:spcPts val="0"/>
                        </a:spcAft>
                      </a:pPr>
                      <a:r>
                        <a:rPr lang="en-US" sz="1600" b="1" dirty="0">
                          <a:effectLst/>
                          <a:latin typeface="Times New Roman"/>
                          <a:ea typeface="Times New Roman"/>
                        </a:rPr>
                        <a:t>08</a:t>
                      </a:r>
                      <a:endParaRPr lang="en-US" sz="16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7952">
                <a:tc>
                  <a:txBody>
                    <a:bodyPr/>
                    <a:lstStyle/>
                    <a:p>
                      <a:pPr marL="63500" marR="0">
                        <a:lnSpc>
                          <a:spcPct val="115000"/>
                        </a:lnSpc>
                        <a:spcBef>
                          <a:spcPts val="0"/>
                        </a:spcBef>
                        <a:spcAft>
                          <a:spcPts val="0"/>
                        </a:spcAft>
                      </a:pPr>
                      <a:r>
                        <a:rPr lang="en-US" sz="1600" dirty="0">
                          <a:effectLst/>
                          <a:latin typeface="Times New Roman"/>
                          <a:ea typeface="Times New Roman"/>
                        </a:rPr>
                        <a:t>Create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effectLst/>
                          <a:latin typeface="Times New Roman"/>
                          <a:ea typeface="Times New Roman"/>
                        </a:rPr>
                        <a:t>05</a:t>
                      </a:r>
                      <a:endParaRPr lang="en-US" sz="16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8" name="Rectangle 1">
            <a:extLst>
              <a:ext uri="{FF2B5EF4-FFF2-40B4-BE49-F238E27FC236}">
                <a16:creationId xmlns:a16="http://schemas.microsoft.com/office/drawing/2014/main" id="{CF9E5FD6-94CF-4DA9-A21F-313AFC80E736}"/>
              </a:ext>
            </a:extLst>
          </p:cNvPr>
          <p:cNvSpPr>
            <a:spLocks noChangeArrowheads="1"/>
          </p:cNvSpPr>
          <p:nvPr/>
        </p:nvSpPr>
        <p:spPr bwMode="auto">
          <a:xfrm>
            <a:off x="769190" y="811426"/>
            <a:ext cx="8823890" cy="36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1" rIns="91440" bIns="45721" numCol="1" anchor="ctr" anchorCtr="0" compatLnSpc="1">
            <a:prstTxWarp prst="textNoShape">
              <a:avLst/>
            </a:prstTxWarp>
            <a:spAutoFit/>
          </a:bodyPr>
          <a:lstStyle/>
          <a:p>
            <a:pPr fontAlgn="base">
              <a:spcBef>
                <a:spcPct val="0"/>
              </a:spcBef>
              <a:spcAft>
                <a:spcPct val="0"/>
              </a:spcAft>
            </a:pPr>
            <a:r>
              <a:rPr lang="en-US" sz="1801" b="1" dirty="0">
                <a:solidFill>
                  <a:prstClr val="black"/>
                </a:solidFill>
                <a:latin typeface="Times New Roman" pitchFamily="18" charset="0"/>
                <a:ea typeface="Calibri" pitchFamily="34" charset="0"/>
                <a:cs typeface="Times New Roman" pitchFamily="18" charset="0"/>
              </a:rPr>
              <a:t>SEE- Semester End Examination (40 Marks) (should be converted in actual marks (20))</a:t>
            </a:r>
            <a:endParaRPr lang="en-US" sz="2800" b="1" dirty="0">
              <a:solidFill>
                <a:prstClr val="black"/>
              </a:solidFill>
              <a:latin typeface="Arial" pitchFamily="34" charset="0"/>
              <a:cs typeface="Arial" pitchFamily="34" charset="0"/>
            </a:endParaRPr>
          </a:p>
        </p:txBody>
      </p:sp>
      <p:graphicFrame>
        <p:nvGraphicFramePr>
          <p:cNvPr id="19" name="Table 18">
            <a:extLst>
              <a:ext uri="{FF2B5EF4-FFF2-40B4-BE49-F238E27FC236}">
                <a16:creationId xmlns:a16="http://schemas.microsoft.com/office/drawing/2014/main" id="{F9AA9BB3-699A-4753-BBB6-F5964ACF35EE}"/>
              </a:ext>
            </a:extLst>
          </p:cNvPr>
          <p:cNvGraphicFramePr>
            <a:graphicFrameLocks noGrp="1"/>
          </p:cNvGraphicFramePr>
          <p:nvPr>
            <p:extLst>
              <p:ext uri="{D42A27DB-BD31-4B8C-83A1-F6EECF244321}">
                <p14:modId xmlns:p14="http://schemas.microsoft.com/office/powerpoint/2010/main" val="796030838"/>
              </p:ext>
            </p:extLst>
          </p:nvPr>
        </p:nvGraphicFramePr>
        <p:xfrm>
          <a:off x="585302" y="3501976"/>
          <a:ext cx="11198404" cy="2985233"/>
        </p:xfrm>
        <a:graphic>
          <a:graphicData uri="http://schemas.openxmlformats.org/drawingml/2006/table">
            <a:tbl>
              <a:tblPr firstRow="1" firstCol="1" lastRow="1" lastCol="1" bandRow="1" bandCol="1"/>
              <a:tblGrid>
                <a:gridCol w="2598165">
                  <a:extLst>
                    <a:ext uri="{9D8B030D-6E8A-4147-A177-3AD203B41FA5}">
                      <a16:colId xmlns:a16="http://schemas.microsoft.com/office/drawing/2014/main" val="20000"/>
                    </a:ext>
                  </a:extLst>
                </a:gridCol>
                <a:gridCol w="1303867">
                  <a:extLst>
                    <a:ext uri="{9D8B030D-6E8A-4147-A177-3AD203B41FA5}">
                      <a16:colId xmlns:a16="http://schemas.microsoft.com/office/drawing/2014/main" val="20001"/>
                    </a:ext>
                  </a:extLst>
                </a:gridCol>
                <a:gridCol w="1075268">
                  <a:extLst>
                    <a:ext uri="{9D8B030D-6E8A-4147-A177-3AD203B41FA5}">
                      <a16:colId xmlns:a16="http://schemas.microsoft.com/office/drawing/2014/main" val="20002"/>
                    </a:ext>
                  </a:extLst>
                </a:gridCol>
                <a:gridCol w="1600201">
                  <a:extLst>
                    <a:ext uri="{9D8B030D-6E8A-4147-A177-3AD203B41FA5}">
                      <a16:colId xmlns:a16="http://schemas.microsoft.com/office/drawing/2014/main" val="20003"/>
                    </a:ext>
                  </a:extLst>
                </a:gridCol>
                <a:gridCol w="1439333">
                  <a:extLst>
                    <a:ext uri="{9D8B030D-6E8A-4147-A177-3AD203B41FA5}">
                      <a16:colId xmlns:a16="http://schemas.microsoft.com/office/drawing/2014/main" val="20004"/>
                    </a:ext>
                  </a:extLst>
                </a:gridCol>
                <a:gridCol w="3181570">
                  <a:extLst>
                    <a:ext uri="{9D8B030D-6E8A-4147-A177-3AD203B41FA5}">
                      <a16:colId xmlns:a16="http://schemas.microsoft.com/office/drawing/2014/main" val="20005"/>
                    </a:ext>
                  </a:extLst>
                </a:gridCol>
              </a:tblGrid>
              <a:tr h="1053479">
                <a:tc>
                  <a:txBody>
                    <a:bodyPr/>
                    <a:lstStyle/>
                    <a:p>
                      <a:pPr marL="63500" marR="0" algn="ctr">
                        <a:lnSpc>
                          <a:spcPct val="150000"/>
                        </a:lnSpc>
                        <a:spcBef>
                          <a:spcPts val="0"/>
                        </a:spcBef>
                        <a:spcAft>
                          <a:spcPts val="0"/>
                        </a:spcAft>
                      </a:pPr>
                      <a:r>
                        <a:rPr lang="en-US" sz="1600" b="0" dirty="0">
                          <a:effectLst/>
                          <a:latin typeface="Times New Roman" pitchFamily="18" charset="0"/>
                          <a:ea typeface="Times New Roman"/>
                          <a:cs typeface="Times New Roman" pitchFamily="18" charset="0"/>
                        </a:rPr>
                        <a:t>Bloom’s Category Marks </a:t>
                      </a:r>
                    </a:p>
                    <a:p>
                      <a:pPr marL="63500" marR="0" algn="ctr">
                        <a:lnSpc>
                          <a:spcPct val="150000"/>
                        </a:lnSpc>
                        <a:spcBef>
                          <a:spcPts val="0"/>
                        </a:spcBef>
                        <a:spcAft>
                          <a:spcPts val="0"/>
                        </a:spcAft>
                      </a:pPr>
                      <a:r>
                        <a:rPr lang="en-US" sz="1600" b="0" dirty="0">
                          <a:effectLst/>
                          <a:latin typeface="Times New Roman" pitchFamily="18" charset="0"/>
                          <a:ea typeface="Times New Roman"/>
                          <a:cs typeface="Times New Roman" pitchFamily="18" charset="0"/>
                        </a:rPr>
                        <a:t>(out of 100)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0" algn="ctr">
                        <a:lnSpc>
                          <a:spcPct val="150000"/>
                        </a:lnSpc>
                        <a:spcBef>
                          <a:spcPts val="0"/>
                        </a:spcBef>
                        <a:spcAft>
                          <a:spcPts val="0"/>
                        </a:spcAft>
                      </a:pPr>
                      <a:r>
                        <a:rPr lang="en-US" sz="1600" b="0" dirty="0">
                          <a:effectLst/>
                          <a:latin typeface="Times New Roman" pitchFamily="18" charset="0"/>
                          <a:ea typeface="Times New Roman"/>
                          <a:cs typeface="Times New Roman" pitchFamily="18" charset="0"/>
                        </a:rPr>
                        <a:t>Lab Final</a:t>
                      </a:r>
                    </a:p>
                    <a:p>
                      <a:pPr marL="62865" marR="0" algn="ctr">
                        <a:lnSpc>
                          <a:spcPct val="150000"/>
                        </a:lnSpc>
                        <a:spcBef>
                          <a:spcPts val="0"/>
                        </a:spcBef>
                        <a:spcAft>
                          <a:spcPts val="0"/>
                        </a:spcAft>
                      </a:pPr>
                      <a:r>
                        <a:rPr lang="en-US" sz="1600" b="0" dirty="0">
                          <a:effectLst/>
                          <a:latin typeface="Times New Roman" pitchFamily="18" charset="0"/>
                          <a:ea typeface="Times New Roman"/>
                          <a:cs typeface="Times New Roman" pitchFamily="18" charset="0"/>
                        </a:rPr>
                        <a:t>(30)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0" algn="ctr">
                        <a:lnSpc>
                          <a:spcPct val="150000"/>
                        </a:lnSpc>
                        <a:spcBef>
                          <a:spcPts val="0"/>
                        </a:spcBef>
                        <a:spcAft>
                          <a:spcPts val="0"/>
                        </a:spcAft>
                      </a:pPr>
                      <a:r>
                        <a:rPr lang="en-US" sz="1600" b="0" dirty="0">
                          <a:effectLst/>
                          <a:latin typeface="Times New Roman" pitchFamily="18" charset="0"/>
                          <a:ea typeface="Times New Roman"/>
                          <a:cs typeface="Times New Roman" pitchFamily="18" charset="0"/>
                        </a:rPr>
                        <a:t>Lab Report</a:t>
                      </a:r>
                    </a:p>
                    <a:p>
                      <a:pPr marL="0" marR="0">
                        <a:lnSpc>
                          <a:spcPct val="150000"/>
                        </a:lnSpc>
                        <a:spcBef>
                          <a:spcPts val="0"/>
                        </a:spcBef>
                        <a:spcAft>
                          <a:spcPts val="0"/>
                        </a:spcAft>
                      </a:pPr>
                      <a:r>
                        <a:rPr lang="en-US" sz="1600" b="0" dirty="0">
                          <a:effectLst/>
                          <a:latin typeface="Times New Roman" pitchFamily="18" charset="0"/>
                          <a:ea typeface="Times New Roman"/>
                          <a:cs typeface="Times New Roman" pitchFamily="18" charset="0"/>
                        </a:rPr>
                        <a:t>     (10)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88900" algn="ctr">
                        <a:lnSpc>
                          <a:spcPct val="150000"/>
                        </a:lnSpc>
                        <a:spcBef>
                          <a:spcPts val="0"/>
                        </a:spcBef>
                        <a:spcAft>
                          <a:spcPts val="0"/>
                        </a:spcAft>
                      </a:pPr>
                      <a:r>
                        <a:rPr lang="en-US" sz="1600" b="1" dirty="0">
                          <a:effectLst/>
                          <a:latin typeface="Times New Roman" pitchFamily="18" charset="0"/>
                          <a:ea typeface="Times New Roman"/>
                          <a:cs typeface="Times New Roman" pitchFamily="18" charset="0"/>
                        </a:rPr>
                        <a:t>Continuous lab performance</a:t>
                      </a:r>
                    </a:p>
                    <a:p>
                      <a:pPr marL="0" marR="88900" algn="ctr">
                        <a:lnSpc>
                          <a:spcPct val="150000"/>
                        </a:lnSpc>
                        <a:spcBef>
                          <a:spcPts val="0"/>
                        </a:spcBef>
                        <a:spcAft>
                          <a:spcPts val="0"/>
                        </a:spcAft>
                      </a:pPr>
                      <a:r>
                        <a:rPr lang="en-US" sz="1600" b="0" dirty="0">
                          <a:effectLst/>
                          <a:latin typeface="Times New Roman" pitchFamily="18" charset="0"/>
                          <a:ea typeface="Times New Roman"/>
                          <a:cs typeface="Times New Roman" pitchFamily="18" charset="0"/>
                        </a:rPr>
                        <a:t>(30)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88900" algn="ctr">
                        <a:lnSpc>
                          <a:spcPct val="150000"/>
                        </a:lnSpc>
                        <a:spcBef>
                          <a:spcPts val="0"/>
                        </a:spcBef>
                        <a:spcAft>
                          <a:spcPts val="0"/>
                        </a:spcAft>
                      </a:pPr>
                      <a:r>
                        <a:rPr lang="en-US" sz="1600" b="0" spc="-5" dirty="0">
                          <a:effectLst/>
                          <a:latin typeface="Times New Roman" pitchFamily="18" charset="0"/>
                          <a:ea typeface="Times New Roman"/>
                          <a:cs typeface="Times New Roman" pitchFamily="18" charset="0"/>
                        </a:rPr>
                        <a:t>Presentation &amp; </a:t>
                      </a:r>
                      <a:endParaRPr lang="en-US" sz="1600" b="0" dirty="0">
                        <a:effectLst/>
                        <a:latin typeface="Times New Roman" pitchFamily="18" charset="0"/>
                        <a:ea typeface="Times New Roman"/>
                        <a:cs typeface="Times New Roman" pitchFamily="18" charset="0"/>
                      </a:endParaRPr>
                    </a:p>
                    <a:p>
                      <a:pPr marL="62865" marR="62865" algn="ctr">
                        <a:lnSpc>
                          <a:spcPct val="150000"/>
                        </a:lnSpc>
                        <a:spcBef>
                          <a:spcPts val="0"/>
                        </a:spcBef>
                        <a:spcAft>
                          <a:spcPts val="0"/>
                        </a:spcAft>
                      </a:pPr>
                      <a:r>
                        <a:rPr lang="en-US" sz="1600" b="0" spc="-5" dirty="0">
                          <a:effectLst/>
                          <a:latin typeface="Times New Roman" pitchFamily="18" charset="0"/>
                          <a:ea typeface="Times New Roman"/>
                          <a:cs typeface="Times New Roman" pitchFamily="18" charset="0"/>
                        </a:rPr>
                        <a:t>Viva</a:t>
                      </a:r>
                      <a:r>
                        <a:rPr lang="en-US" sz="1600" b="0" dirty="0">
                          <a:effectLst/>
                          <a:latin typeface="Times New Roman" pitchFamily="18" charset="0"/>
                          <a:ea typeface="Times New Roman"/>
                          <a:cs typeface="Times New Roman" pitchFamily="18" charset="0"/>
                        </a:rPr>
                        <a:t> (10)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62865" algn="ctr">
                        <a:lnSpc>
                          <a:spcPct val="150000"/>
                        </a:lnSpc>
                        <a:spcBef>
                          <a:spcPts val="0"/>
                        </a:spcBef>
                        <a:spcAft>
                          <a:spcPts val="0"/>
                        </a:spcAft>
                      </a:pPr>
                      <a:r>
                        <a:rPr lang="en-US" sz="1600" b="0" dirty="0">
                          <a:effectLst/>
                          <a:latin typeface="Times New Roman" pitchFamily="18" charset="0"/>
                          <a:ea typeface="Times New Roman"/>
                          <a:cs typeface="Times New Roman" pitchFamily="18" charset="0"/>
                        </a:rPr>
                        <a:t>External Participation in Curricular/</a:t>
                      </a:r>
                      <a:r>
                        <a:rPr lang="en-US" sz="1600" b="1" dirty="0">
                          <a:effectLst/>
                          <a:latin typeface="Times New Roman" pitchFamily="18" charset="0"/>
                          <a:ea typeface="Times New Roman"/>
                          <a:cs typeface="Times New Roman" pitchFamily="18" charset="0"/>
                        </a:rPr>
                        <a:t>Final Project Exhibition</a:t>
                      </a:r>
                      <a:r>
                        <a:rPr lang="en-US" sz="1600" b="0" dirty="0">
                          <a:effectLst/>
                          <a:latin typeface="Times New Roman" pitchFamily="18" charset="0"/>
                          <a:ea typeface="Times New Roman"/>
                          <a:cs typeface="Times New Roman" pitchFamily="18" charset="0"/>
                        </a:rPr>
                        <a:t> (10)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21959">
                <a:tc>
                  <a:txBody>
                    <a:bodyPr/>
                    <a:lstStyle/>
                    <a:p>
                      <a:pPr marL="63500" marR="0">
                        <a:lnSpc>
                          <a:spcPct val="150000"/>
                        </a:lnSpc>
                        <a:spcBef>
                          <a:spcPts val="0"/>
                        </a:spcBef>
                        <a:spcAft>
                          <a:spcPts val="0"/>
                        </a:spcAft>
                      </a:pPr>
                      <a:r>
                        <a:rPr lang="en-US" sz="1600" dirty="0">
                          <a:effectLst/>
                          <a:latin typeface="Times New Roman" pitchFamily="18" charset="0"/>
                          <a:ea typeface="Times New Roman"/>
                          <a:cs typeface="Times New Roman" pitchFamily="18" charset="0"/>
                        </a:rPr>
                        <a:t>Remember/</a:t>
                      </a:r>
                      <a:r>
                        <a:rPr lang="en-US" sz="1600" b="1" dirty="0">
                          <a:effectLst/>
                          <a:latin typeface="Times New Roman" pitchFamily="18" charset="0"/>
                          <a:ea typeface="Times New Roman"/>
                          <a:cs typeface="Times New Roman" pitchFamily="18" charset="0"/>
                        </a:rPr>
                        <a:t>Imitation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effectLst/>
                          <a:latin typeface="Times New Roman" pitchFamily="18" charset="0"/>
                          <a:ea typeface="Times New Roman"/>
                          <a:cs typeface="Times New Roman" pitchFamily="18" charset="0"/>
                        </a:rPr>
                        <a:t> 05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effectLst/>
                          <a:latin typeface="Times New Roman" pitchFamily="18" charset="0"/>
                          <a:ea typeface="Times New Roman"/>
                          <a:cs typeface="Times New Roman"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29565" marR="0" algn="just">
                        <a:lnSpc>
                          <a:spcPct val="150000"/>
                        </a:lnSpc>
                        <a:spcBef>
                          <a:spcPts val="0"/>
                        </a:spcBef>
                        <a:spcAft>
                          <a:spcPts val="0"/>
                        </a:spcAft>
                      </a:pPr>
                      <a:r>
                        <a:rPr lang="en-US" sz="1600" dirty="0">
                          <a:effectLst/>
                          <a:latin typeface="Times New Roman" pitchFamily="18" charset="0"/>
                          <a:ea typeface="Times New Roman"/>
                          <a:cs typeface="Times New Roman" pitchFamily="18" charset="0"/>
                        </a:rPr>
                        <a:t>       05 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29565" marR="0">
                        <a:lnSpc>
                          <a:spcPct val="150000"/>
                        </a:lnSpc>
                        <a:spcBef>
                          <a:spcPts val="0"/>
                        </a:spcBef>
                        <a:spcAft>
                          <a:spcPts val="0"/>
                        </a:spcAft>
                      </a:pPr>
                      <a:r>
                        <a:rPr lang="en-US" sz="1600" dirty="0">
                          <a:effectLst/>
                          <a:latin typeface="Times New Roman" pitchFamily="18" charset="0"/>
                          <a:ea typeface="Times New Roman"/>
                          <a:cs typeface="Times New Roman" pitchFamily="18" charset="0"/>
                        </a:rPr>
                        <a:t>    </a:t>
                      </a:r>
                      <a:r>
                        <a:rPr lang="en-US" sz="1600" baseline="0" dirty="0">
                          <a:effectLst/>
                          <a:latin typeface="Times New Roman" pitchFamily="18" charset="0"/>
                          <a:ea typeface="Times New Roman"/>
                          <a:cs typeface="Times New Roman" pitchFamily="18" charset="0"/>
                        </a:rPr>
                        <a:t> </a:t>
                      </a:r>
                      <a:r>
                        <a:rPr lang="en-US" sz="1600" dirty="0">
                          <a:effectLst/>
                          <a:latin typeface="Times New Roman" pitchFamily="18" charset="0"/>
                          <a:ea typeface="Times New Roman"/>
                          <a:cs typeface="Times New Roman" pitchFamily="18" charset="0"/>
                        </a:rPr>
                        <a:t>02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marL="0" marR="0" algn="ctr">
                        <a:lnSpc>
                          <a:spcPct val="150000"/>
                        </a:lnSpc>
                        <a:spcBef>
                          <a:spcPts val="0"/>
                        </a:spcBef>
                        <a:spcAft>
                          <a:spcPts val="0"/>
                        </a:spcAft>
                      </a:pPr>
                      <a:r>
                        <a:rPr lang="en-US" sz="1600">
                          <a:effectLst/>
                          <a:latin typeface="Times New Roman" pitchFamily="18" charset="0"/>
                          <a:ea typeface="Times New Roman"/>
                          <a:cs typeface="Times New Roman" pitchFamily="18" charset="0"/>
                        </a:rPr>
                        <a:t> </a:t>
                      </a:r>
                    </a:p>
                    <a:p>
                      <a:pPr marL="0" marR="0" algn="ctr">
                        <a:lnSpc>
                          <a:spcPct val="150000"/>
                        </a:lnSpc>
                        <a:spcBef>
                          <a:spcPts val="0"/>
                        </a:spcBef>
                        <a:spcAft>
                          <a:spcPts val="0"/>
                        </a:spcAft>
                      </a:pPr>
                      <a:r>
                        <a:rPr lang="en-US" sz="1600">
                          <a:effectLst/>
                          <a:latin typeface="Times New Roman" pitchFamily="18" charset="0"/>
                          <a:ea typeface="Times New Roman"/>
                          <a:cs typeface="Times New Roman" pitchFamily="18" charset="0"/>
                        </a:rPr>
                        <a:t> </a:t>
                      </a:r>
                    </a:p>
                    <a:p>
                      <a:pPr marL="0" marR="0" algn="ctr">
                        <a:lnSpc>
                          <a:spcPct val="150000"/>
                        </a:lnSpc>
                        <a:spcBef>
                          <a:spcPts val="0"/>
                        </a:spcBef>
                        <a:spcAft>
                          <a:spcPts val="0"/>
                        </a:spcAft>
                      </a:pPr>
                      <a:r>
                        <a:rPr lang="en-US" sz="1600">
                          <a:effectLst/>
                          <a:latin typeface="Times New Roman" pitchFamily="18" charset="0"/>
                          <a:ea typeface="Times New Roman"/>
                          <a:cs typeface="Times New Roman" pitchFamily="18" charset="0"/>
                        </a:rPr>
                        <a:t>Attendance</a:t>
                      </a:r>
                    </a:p>
                    <a:p>
                      <a:pPr marL="0" marR="0" algn="ctr">
                        <a:lnSpc>
                          <a:spcPct val="150000"/>
                        </a:lnSpc>
                        <a:spcBef>
                          <a:spcPts val="0"/>
                        </a:spcBef>
                        <a:spcAft>
                          <a:spcPts val="0"/>
                        </a:spcAft>
                      </a:pPr>
                      <a:r>
                        <a:rPr lang="en-US" sz="1600">
                          <a:effectLst/>
                          <a:latin typeface="Times New Roman" pitchFamily="18" charset="0"/>
                          <a:ea typeface="Times New Roman"/>
                          <a:cs typeface="Times New Roman" pitchFamily="18" charset="0"/>
                        </a:rPr>
                        <a:t>10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1959">
                <a:tc>
                  <a:txBody>
                    <a:bodyPr/>
                    <a:lstStyle/>
                    <a:p>
                      <a:pPr marL="63500" marR="0">
                        <a:lnSpc>
                          <a:spcPct val="150000"/>
                        </a:lnSpc>
                        <a:spcBef>
                          <a:spcPts val="0"/>
                        </a:spcBef>
                        <a:spcAft>
                          <a:spcPts val="0"/>
                        </a:spcAft>
                      </a:pPr>
                      <a:r>
                        <a:rPr lang="en-US" sz="1600" dirty="0">
                          <a:effectLst/>
                          <a:latin typeface="Times New Roman" pitchFamily="18" charset="0"/>
                          <a:ea typeface="Times New Roman"/>
                          <a:cs typeface="Times New Roman" pitchFamily="18" charset="0"/>
                        </a:rPr>
                        <a:t>Understand/</a:t>
                      </a:r>
                      <a:r>
                        <a:rPr lang="en-US" sz="1600" b="1" dirty="0">
                          <a:effectLst/>
                          <a:latin typeface="Times New Roman" pitchFamily="18" charset="0"/>
                          <a:ea typeface="Times New Roman"/>
                          <a:cs typeface="Times New Roman" pitchFamily="18" charset="0"/>
                        </a:rPr>
                        <a:t>manipulation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effectLst/>
                          <a:latin typeface="Times New Roman" pitchFamily="18" charset="0"/>
                          <a:ea typeface="Times New Roman"/>
                          <a:cs typeface="Times New Roman" pitchFamily="18" charset="0"/>
                        </a:rPr>
                        <a:t> 05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45745" algn="ctr">
                        <a:lnSpc>
                          <a:spcPct val="150000"/>
                        </a:lnSpc>
                        <a:spcBef>
                          <a:spcPts val="0"/>
                        </a:spcBef>
                        <a:spcAft>
                          <a:spcPts val="0"/>
                        </a:spcAft>
                      </a:pPr>
                      <a:r>
                        <a:rPr lang="en-US" sz="1600" dirty="0">
                          <a:effectLst/>
                          <a:latin typeface="Times New Roman" pitchFamily="18" charset="0"/>
                          <a:ea typeface="Times New Roman"/>
                          <a:cs typeface="Times New Roman" pitchFamily="18" charset="0"/>
                        </a:rPr>
                        <a:t> 05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effectLst/>
                          <a:latin typeface="Times New Roman" pitchFamily="18" charset="0"/>
                          <a:ea typeface="Times New Roman"/>
                          <a:cs typeface="Times New Roman" pitchFamily="18" charset="0"/>
                        </a:rPr>
                        <a:t>05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dirty="0">
                          <a:effectLst/>
                          <a:latin typeface="Times New Roman" pitchFamily="18" charset="0"/>
                          <a:ea typeface="Times New Roman"/>
                          <a:cs typeface="Times New Roman" pitchFamily="18" charset="0"/>
                        </a:rPr>
                        <a:t>          </a:t>
                      </a:r>
                      <a:r>
                        <a:rPr lang="en-US" sz="1600" baseline="0" dirty="0">
                          <a:effectLst/>
                          <a:latin typeface="Times New Roman" pitchFamily="18" charset="0"/>
                          <a:ea typeface="Times New Roman"/>
                          <a:cs typeface="Times New Roman" pitchFamily="18" charset="0"/>
                        </a:rPr>
                        <a:t>  </a:t>
                      </a:r>
                      <a:r>
                        <a:rPr lang="en-US" sz="1600" dirty="0">
                          <a:effectLst/>
                          <a:latin typeface="Times New Roman" pitchFamily="18" charset="0"/>
                          <a:ea typeface="Times New Roman"/>
                          <a:cs typeface="Times New Roman" pitchFamily="18" charset="0"/>
                        </a:rPr>
                        <a:t>03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2"/>
                  </a:ext>
                </a:extLst>
              </a:tr>
              <a:tr h="321959">
                <a:tc>
                  <a:txBody>
                    <a:bodyPr/>
                    <a:lstStyle/>
                    <a:p>
                      <a:pPr marL="63500" marR="0">
                        <a:lnSpc>
                          <a:spcPct val="150000"/>
                        </a:lnSpc>
                        <a:spcBef>
                          <a:spcPts val="0"/>
                        </a:spcBef>
                        <a:spcAft>
                          <a:spcPts val="0"/>
                        </a:spcAft>
                      </a:pPr>
                      <a:r>
                        <a:rPr lang="en-US" sz="1600" dirty="0">
                          <a:effectLst/>
                          <a:latin typeface="Times New Roman" pitchFamily="18" charset="0"/>
                          <a:ea typeface="Times New Roman"/>
                          <a:cs typeface="Times New Roman" pitchFamily="18" charset="0"/>
                        </a:rPr>
                        <a:t>Apply/</a:t>
                      </a:r>
                      <a:r>
                        <a:rPr lang="en-US" sz="1600" b="1" dirty="0">
                          <a:effectLst/>
                          <a:latin typeface="Times New Roman" pitchFamily="18" charset="0"/>
                          <a:ea typeface="Times New Roman"/>
                          <a:cs typeface="Times New Roman" pitchFamily="18" charset="0"/>
                        </a:rPr>
                        <a:t>Precision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0" algn="ctr">
                        <a:lnSpc>
                          <a:spcPct val="150000"/>
                        </a:lnSpc>
                        <a:spcBef>
                          <a:spcPts val="0"/>
                        </a:spcBef>
                        <a:spcAft>
                          <a:spcPts val="0"/>
                        </a:spcAft>
                      </a:pPr>
                      <a:r>
                        <a:rPr lang="en-US" sz="1600">
                          <a:effectLst/>
                          <a:latin typeface="Times New Roman" pitchFamily="18" charset="0"/>
                          <a:ea typeface="Times New Roman"/>
                          <a:cs typeface="Times New Roman" pitchFamily="18" charset="0"/>
                        </a:rPr>
                        <a:t>05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effectLst/>
                          <a:latin typeface="Times New Roman" pitchFamily="18" charset="0"/>
                          <a:ea typeface="Times New Roman"/>
                          <a:cs typeface="Times New Roman"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effectLst/>
                          <a:latin typeface="Times New Roman" pitchFamily="18" charset="0"/>
                          <a:ea typeface="Times New Roman"/>
                          <a:cs typeface="Times New Roman" pitchFamily="18" charset="0"/>
                        </a:rPr>
                        <a:t>05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8355" marR="847725" algn="ctr">
                        <a:lnSpc>
                          <a:spcPct val="150000"/>
                        </a:lnSpc>
                        <a:spcBef>
                          <a:spcPts val="0"/>
                        </a:spcBef>
                        <a:spcAft>
                          <a:spcPts val="0"/>
                        </a:spcAft>
                      </a:pPr>
                      <a:r>
                        <a:rPr lang="en-US" sz="1600" dirty="0">
                          <a:effectLst/>
                          <a:latin typeface="Times New Roman" pitchFamily="18" charset="0"/>
                          <a:ea typeface="Times New Roman"/>
                          <a:cs typeface="Times New Roman"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3"/>
                  </a:ext>
                </a:extLst>
              </a:tr>
              <a:tr h="321959">
                <a:tc>
                  <a:txBody>
                    <a:bodyPr/>
                    <a:lstStyle/>
                    <a:p>
                      <a:pPr marL="63500" marR="0">
                        <a:lnSpc>
                          <a:spcPct val="150000"/>
                        </a:lnSpc>
                        <a:spcBef>
                          <a:spcPts val="0"/>
                        </a:spcBef>
                        <a:spcAft>
                          <a:spcPts val="0"/>
                        </a:spcAft>
                      </a:pPr>
                      <a:r>
                        <a:rPr lang="en-US" sz="1600" dirty="0">
                          <a:effectLst/>
                          <a:latin typeface="Times New Roman" pitchFamily="18" charset="0"/>
                          <a:ea typeface="Times New Roman"/>
                          <a:cs typeface="Times New Roman" pitchFamily="18" charset="0"/>
                        </a:rPr>
                        <a:t>Analyze/</a:t>
                      </a:r>
                      <a:r>
                        <a:rPr lang="en-US" sz="1600" b="1" dirty="0">
                          <a:effectLst/>
                          <a:latin typeface="Times New Roman" pitchFamily="18" charset="0"/>
                          <a:ea typeface="Times New Roman"/>
                          <a:cs typeface="Times New Roman" pitchFamily="18" charset="0"/>
                        </a:rPr>
                        <a:t>Articulation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0" algn="ctr">
                        <a:lnSpc>
                          <a:spcPct val="150000"/>
                        </a:lnSpc>
                        <a:spcBef>
                          <a:spcPts val="0"/>
                        </a:spcBef>
                        <a:spcAft>
                          <a:spcPts val="0"/>
                        </a:spcAft>
                      </a:pPr>
                      <a:r>
                        <a:rPr lang="en-US" sz="1600">
                          <a:effectLst/>
                          <a:latin typeface="Times New Roman" pitchFamily="18" charset="0"/>
                          <a:ea typeface="Times New Roman"/>
                          <a:cs typeface="Times New Roman" pitchFamily="18" charset="0"/>
                        </a:rPr>
                        <a:t>05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effectLst/>
                          <a:latin typeface="Times New Roman" pitchFamily="18" charset="0"/>
                          <a:ea typeface="Times New Roman"/>
                          <a:cs typeface="Times New Roman"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effectLst/>
                          <a:latin typeface="Times New Roman" pitchFamily="18" charset="0"/>
                          <a:ea typeface="Times New Roman"/>
                          <a:cs typeface="Times New Roman" pitchFamily="18" charset="0"/>
                        </a:rPr>
                        <a:t>05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effectLst/>
                          <a:latin typeface="Times New Roman" pitchFamily="18" charset="0"/>
                          <a:ea typeface="Times New Roman"/>
                          <a:cs typeface="Times New Roman"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4"/>
                  </a:ext>
                </a:extLst>
              </a:tr>
              <a:tr h="321959">
                <a:tc>
                  <a:txBody>
                    <a:bodyPr/>
                    <a:lstStyle/>
                    <a:p>
                      <a:pPr marL="63500" marR="0">
                        <a:lnSpc>
                          <a:spcPct val="150000"/>
                        </a:lnSpc>
                        <a:spcBef>
                          <a:spcPts val="0"/>
                        </a:spcBef>
                        <a:spcAft>
                          <a:spcPts val="0"/>
                        </a:spcAft>
                      </a:pPr>
                      <a:r>
                        <a:rPr lang="en-US" sz="1600" dirty="0">
                          <a:effectLst/>
                          <a:latin typeface="Times New Roman" pitchFamily="18" charset="0"/>
                          <a:ea typeface="Times New Roman"/>
                          <a:cs typeface="Times New Roman" pitchFamily="18" charset="0"/>
                        </a:rPr>
                        <a:t>Evaluate/</a:t>
                      </a:r>
                      <a:r>
                        <a:rPr lang="en-US" sz="1600" b="1" dirty="0" err="1">
                          <a:effectLst/>
                          <a:latin typeface="Times New Roman" pitchFamily="18" charset="0"/>
                          <a:ea typeface="Times New Roman"/>
                          <a:cs typeface="Times New Roman" pitchFamily="18" charset="0"/>
                        </a:rPr>
                        <a:t>Naturalisation</a:t>
                      </a:r>
                      <a:endParaRPr lang="en-US" sz="1600" b="1" dirty="0">
                        <a:effectLst/>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0" algn="ctr">
                        <a:lnSpc>
                          <a:spcPct val="150000"/>
                        </a:lnSpc>
                        <a:spcBef>
                          <a:spcPts val="0"/>
                        </a:spcBef>
                        <a:spcAft>
                          <a:spcPts val="0"/>
                        </a:spcAft>
                      </a:pPr>
                      <a:r>
                        <a:rPr lang="en-US" sz="1600">
                          <a:effectLst/>
                          <a:latin typeface="Times New Roman" pitchFamily="18" charset="0"/>
                          <a:ea typeface="Times New Roman"/>
                          <a:cs typeface="Times New Roman" pitchFamily="18" charset="0"/>
                        </a:rPr>
                        <a:t>05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dirty="0">
                          <a:effectLst/>
                          <a:latin typeface="Times New Roman" pitchFamily="18" charset="0"/>
                          <a:ea typeface="Times New Roman"/>
                          <a:cs typeface="Times New Roman" pitchFamily="18" charset="0"/>
                        </a:rPr>
                        <a:t>       05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effectLst/>
                          <a:latin typeface="Times New Roman" pitchFamily="18" charset="0"/>
                          <a:ea typeface="Times New Roman"/>
                          <a:cs typeface="Times New Roman" pitchFamily="18" charset="0"/>
                        </a:rPr>
                        <a:t>05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effectLst/>
                          <a:latin typeface="Times New Roman" pitchFamily="18" charset="0"/>
                          <a:ea typeface="Times New Roman"/>
                          <a:cs typeface="Times New Roman"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5"/>
                  </a:ext>
                </a:extLst>
              </a:tr>
              <a:tr h="321959">
                <a:tc>
                  <a:txBody>
                    <a:bodyPr/>
                    <a:lstStyle/>
                    <a:p>
                      <a:pPr marL="63500" marR="0">
                        <a:lnSpc>
                          <a:spcPct val="150000"/>
                        </a:lnSpc>
                        <a:spcBef>
                          <a:spcPts val="0"/>
                        </a:spcBef>
                        <a:spcAft>
                          <a:spcPts val="0"/>
                        </a:spcAft>
                      </a:pPr>
                      <a:r>
                        <a:rPr lang="en-US" sz="1600">
                          <a:effectLst/>
                          <a:latin typeface="Times New Roman" pitchFamily="18" charset="0"/>
                          <a:ea typeface="Times New Roman"/>
                          <a:cs typeface="Times New Roman" pitchFamily="18" charset="0"/>
                        </a:rPr>
                        <a:t>Create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effectLst/>
                          <a:latin typeface="Times New Roman" pitchFamily="18" charset="0"/>
                          <a:ea typeface="Times New Roman"/>
                          <a:cs typeface="Times New Roman" pitchFamily="18" charset="0"/>
                        </a:rPr>
                        <a:t> 05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effectLst/>
                        <a:latin typeface="Times New Roman" pitchFamily="18" charset="0"/>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effectLst/>
                          <a:latin typeface="Times New Roman" pitchFamily="18" charset="0"/>
                          <a:ea typeface="Times New Roman"/>
                          <a:cs typeface="Times New Roman" pitchFamily="18" charset="0"/>
                        </a:rPr>
                        <a:t> 05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effectLst/>
                          <a:latin typeface="Times New Roman" pitchFamily="18" charset="0"/>
                          <a:ea typeface="Times New Roman"/>
                          <a:cs typeface="Times New Roman" pitchFamily="18" charset="0"/>
                        </a:rPr>
                        <a:t>05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6"/>
                  </a:ext>
                </a:extLst>
              </a:tr>
            </a:tbl>
          </a:graphicData>
        </a:graphic>
      </p:graphicFrame>
      <p:sp>
        <p:nvSpPr>
          <p:cNvPr id="20" name="Rectangle 3">
            <a:extLst>
              <a:ext uri="{FF2B5EF4-FFF2-40B4-BE49-F238E27FC236}">
                <a16:creationId xmlns:a16="http://schemas.microsoft.com/office/drawing/2014/main" id="{40284FAE-3296-4F1A-B97D-D3012CDDA28E}"/>
              </a:ext>
            </a:extLst>
          </p:cNvPr>
          <p:cNvSpPr>
            <a:spLocks noChangeArrowheads="1"/>
          </p:cNvSpPr>
          <p:nvPr/>
        </p:nvSpPr>
        <p:spPr bwMode="auto">
          <a:xfrm>
            <a:off x="838202" y="3132580"/>
            <a:ext cx="9366667" cy="36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1" rIns="91440" bIns="45721" numCol="1" anchor="ctr" anchorCtr="0" compatLnSpc="1">
            <a:prstTxWarp prst="textNoShape">
              <a:avLst/>
            </a:prstTxWarp>
            <a:spAutoFit/>
          </a:bodyPr>
          <a:lstStyle/>
          <a:p>
            <a:pPr fontAlgn="base">
              <a:spcBef>
                <a:spcPct val="0"/>
              </a:spcBef>
              <a:spcAft>
                <a:spcPct val="0"/>
              </a:spcAft>
            </a:pPr>
            <a:r>
              <a:rPr lang="en-US" sz="1801" b="1" dirty="0">
                <a:solidFill>
                  <a:prstClr val="black"/>
                </a:solidFill>
                <a:latin typeface="Times New Roman" pitchFamily="18" charset="0"/>
                <a:ea typeface="Calibri" pitchFamily="34" charset="0"/>
                <a:cs typeface="Times New Roman" pitchFamily="18" charset="0"/>
              </a:rPr>
              <a:t>CIE- Continuous Internal Evaluation (100 Marks) (should be converted in actual marks (30))</a:t>
            </a:r>
            <a:endParaRPr lang="en-US" sz="1801" b="1" dirty="0">
              <a:solidFill>
                <a:prstClr val="black"/>
              </a:solidFill>
              <a:latin typeface="Times New Roman" pitchFamily="18" charset="0"/>
              <a:cs typeface="Times New Roman" pitchFamily="18" charset="0"/>
            </a:endParaRPr>
          </a:p>
        </p:txBody>
      </p:sp>
      <p:sp>
        <p:nvSpPr>
          <p:cNvPr id="21" name="Slide Number Placeholder 3">
            <a:extLst>
              <a:ext uri="{FF2B5EF4-FFF2-40B4-BE49-F238E27FC236}">
                <a16:creationId xmlns:a16="http://schemas.microsoft.com/office/drawing/2014/main" id="{A2E1A5A9-6631-4205-AA13-58E7C5641BA2}"/>
              </a:ext>
            </a:extLst>
          </p:cNvPr>
          <p:cNvSpPr>
            <a:spLocks noGrp="1"/>
          </p:cNvSpPr>
          <p:nvPr>
            <p:ph type="sldNum" sz="quarter" idx="12"/>
          </p:nvPr>
        </p:nvSpPr>
        <p:spPr>
          <a:xfrm>
            <a:off x="8610601" y="6356388"/>
            <a:ext cx="2743200" cy="365125"/>
          </a:xfrm>
        </p:spPr>
        <p:txBody>
          <a:bodyPr/>
          <a:lstStyle/>
          <a:p>
            <a:fld id="{34216374-E7D6-4C74-ADA3-2C9987A1DEB2}" type="slidenum">
              <a:rPr lang="en-US" b="1" smtClean="0">
                <a:solidFill>
                  <a:prstClr val="black">
                    <a:tint val="75000"/>
                  </a:prstClr>
                </a:solidFill>
              </a:rPr>
              <a:pPr/>
              <a:t>5</a:t>
            </a:fld>
            <a:endParaRPr lang="en-US" b="1">
              <a:solidFill>
                <a:prstClr val="black">
                  <a:tint val="75000"/>
                </a:prstClr>
              </a:solidFill>
            </a:endParaRPr>
          </a:p>
        </p:txBody>
      </p:sp>
    </p:spTree>
    <p:extLst>
      <p:ext uri="{BB962C8B-B14F-4D97-AF65-F5344CB8AC3E}">
        <p14:creationId xmlns:p14="http://schemas.microsoft.com/office/powerpoint/2010/main" val="30262105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8B6EBE-B1F8-44D9-A150-13CE5F180BB1}"/>
              </a:ext>
            </a:extLst>
          </p:cNvPr>
          <p:cNvSpPr/>
          <p:nvPr/>
        </p:nvSpPr>
        <p:spPr>
          <a:xfrm>
            <a:off x="0" y="0"/>
            <a:ext cx="2540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7C4FFD-DCB3-418F-AAB2-E1211A4C9E55}"/>
              </a:ext>
            </a:extLst>
          </p:cNvPr>
          <p:cNvSpPr/>
          <p:nvPr/>
        </p:nvSpPr>
        <p:spPr>
          <a:xfrm>
            <a:off x="0" y="1625600"/>
            <a:ext cx="3594100" cy="34163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E940730-6473-4574-8B1E-A73A0ECD7C3F}"/>
              </a:ext>
            </a:extLst>
          </p:cNvPr>
          <p:cNvSpPr txBox="1"/>
          <p:nvPr/>
        </p:nvSpPr>
        <p:spPr>
          <a:xfrm>
            <a:off x="419100" y="2736502"/>
            <a:ext cx="1879600" cy="1384995"/>
          </a:xfrm>
          <a:prstGeom prst="rect">
            <a:avLst/>
          </a:prstGeom>
          <a:noFill/>
        </p:spPr>
        <p:txBody>
          <a:bodyPr wrap="square" rtlCol="0">
            <a:spAutoFit/>
          </a:bodyPr>
          <a:lstStyle/>
          <a:p>
            <a:pPr algn="ctr"/>
            <a:r>
              <a:rPr lang="en-US" sz="2800" b="1" i="0" u="none" strike="noStrike" baseline="0" dirty="0">
                <a:solidFill>
                  <a:srgbClr val="000000"/>
                </a:solidFill>
                <a:latin typeface="Swis721 LtEx BT" panose="020B0505020202020204" pitchFamily="34" charset="0"/>
              </a:rPr>
              <a:t>General</a:t>
            </a:r>
          </a:p>
          <a:p>
            <a:pPr algn="ctr"/>
            <a:r>
              <a:rPr lang="en-US" sz="2800" b="1" dirty="0">
                <a:solidFill>
                  <a:srgbClr val="000000"/>
                </a:solidFill>
                <a:latin typeface="Swis721 LtEx BT" panose="020B0505020202020204" pitchFamily="34" charset="0"/>
              </a:rPr>
              <a:t>&amp;</a:t>
            </a:r>
          </a:p>
          <a:p>
            <a:pPr algn="ctr"/>
            <a:r>
              <a:rPr lang="en-US" sz="2800" b="1" i="0" u="none" strike="noStrike" baseline="0" dirty="0">
                <a:solidFill>
                  <a:srgbClr val="000000"/>
                </a:solidFill>
                <a:latin typeface="Swis721 LtEx BT" panose="020B0505020202020204" pitchFamily="34" charset="0"/>
              </a:rPr>
              <a:t>Theory</a:t>
            </a:r>
            <a:endParaRPr lang="en-US" sz="2800" b="1" dirty="0">
              <a:latin typeface="Swis721 LtEx BT" panose="020B0505020202020204" pitchFamily="34" charset="0"/>
            </a:endParaRPr>
          </a:p>
        </p:txBody>
      </p:sp>
      <p:sp>
        <p:nvSpPr>
          <p:cNvPr id="6" name="TextBox 5">
            <a:extLst>
              <a:ext uri="{FF2B5EF4-FFF2-40B4-BE49-F238E27FC236}">
                <a16:creationId xmlns:a16="http://schemas.microsoft.com/office/drawing/2014/main" id="{3BAF3BA9-2579-4D3A-B609-5B4544EA1014}"/>
              </a:ext>
            </a:extLst>
          </p:cNvPr>
          <p:cNvSpPr txBox="1"/>
          <p:nvPr/>
        </p:nvSpPr>
        <p:spPr>
          <a:xfrm>
            <a:off x="3594100" y="97135"/>
            <a:ext cx="8407400" cy="6524863"/>
          </a:xfrm>
          <a:prstGeom prst="rect">
            <a:avLst/>
          </a:prstGeom>
          <a:noFill/>
        </p:spPr>
        <p:txBody>
          <a:bodyPr wrap="square">
            <a:spAutoFit/>
          </a:bodyPr>
          <a:lstStyle/>
          <a:p>
            <a:r>
              <a:rPr lang="en-US" sz="2200" b="0" i="0" u="none" strike="noStrike" baseline="0" dirty="0">
                <a:solidFill>
                  <a:srgbClr val="000000"/>
                </a:solidFill>
                <a:latin typeface="Yu Gothic UI" panose="020B0500000000000000" pitchFamily="34" charset="-128"/>
                <a:ea typeface="Yu Gothic UI" panose="020B0500000000000000" pitchFamily="34" charset="-128"/>
              </a:rPr>
              <a:t>The knowledge of irrigation scheduling, total water requirement and irrigation requirement is fundamental in the design of irrigation scheme and water supply system and in irrigated crop production. </a:t>
            </a:r>
          </a:p>
          <a:p>
            <a:endParaRPr lang="en-US" sz="2200" dirty="0">
              <a:solidFill>
                <a:srgbClr val="000000"/>
              </a:solidFill>
              <a:latin typeface="Yu Gothic UI" panose="020B0500000000000000" pitchFamily="34" charset="-128"/>
              <a:ea typeface="Yu Gothic UI" panose="020B0500000000000000" pitchFamily="34" charset="-128"/>
            </a:endParaRPr>
          </a:p>
          <a:p>
            <a:r>
              <a:rPr lang="en-US" sz="2200" b="1" i="1" u="none" strike="noStrike" baseline="0" dirty="0">
                <a:solidFill>
                  <a:srgbClr val="000000"/>
                </a:solidFill>
                <a:latin typeface="Yu Gothic UI" panose="020B0500000000000000" pitchFamily="34" charset="-128"/>
                <a:ea typeface="Yu Gothic UI" panose="020B0500000000000000" pitchFamily="34" charset="-128"/>
              </a:rPr>
              <a:t>Irrigation Scheduling </a:t>
            </a:r>
            <a:endParaRPr lang="en-US" sz="2200" b="0" i="0" u="none" strike="noStrike" baseline="0" dirty="0">
              <a:solidFill>
                <a:srgbClr val="000000"/>
              </a:solidFill>
              <a:latin typeface="Yu Gothic UI" panose="020B0500000000000000" pitchFamily="34" charset="-128"/>
              <a:ea typeface="Yu Gothic UI" panose="020B0500000000000000" pitchFamily="34" charset="-128"/>
            </a:endParaRPr>
          </a:p>
          <a:p>
            <a:r>
              <a:rPr lang="en-US" sz="2200" b="0" i="0" u="none" strike="noStrike" baseline="0" dirty="0">
                <a:solidFill>
                  <a:srgbClr val="000000"/>
                </a:solidFill>
                <a:latin typeface="Yu Gothic UI" panose="020B0500000000000000" pitchFamily="34" charset="-128"/>
                <a:ea typeface="Yu Gothic UI" panose="020B0500000000000000" pitchFamily="34" charset="-128"/>
              </a:rPr>
              <a:t>Irrigation scheduling is a decision making process involving when to irrigate, how much water to apply each time and how to apply. In other words scheduling of irrigation refers to application of water at the right time in the right amount by the right method.</a:t>
            </a:r>
          </a:p>
          <a:p>
            <a:endParaRPr lang="en-US" sz="2200" b="0" i="0" u="none" strike="noStrike" baseline="0" dirty="0">
              <a:solidFill>
                <a:srgbClr val="000000"/>
              </a:solidFill>
              <a:latin typeface="Yu Gothic UI" panose="020B0500000000000000" pitchFamily="34" charset="-128"/>
              <a:ea typeface="Yu Gothic UI" panose="020B0500000000000000" pitchFamily="34" charset="-128"/>
            </a:endParaRPr>
          </a:p>
          <a:p>
            <a:r>
              <a:rPr lang="en-US" sz="2200" b="1" i="1" u="none" strike="noStrike" baseline="0" dirty="0">
                <a:solidFill>
                  <a:srgbClr val="000000"/>
                </a:solidFill>
                <a:latin typeface="Yu Gothic UI" panose="020B0500000000000000" pitchFamily="34" charset="-128"/>
                <a:ea typeface="Yu Gothic UI" panose="020B0500000000000000" pitchFamily="34" charset="-128"/>
              </a:rPr>
              <a:t>Necessity of Irrigation Scheduling </a:t>
            </a:r>
            <a:endParaRPr lang="en-US" sz="2200" b="0" i="0" u="none" strike="noStrike" baseline="0" dirty="0">
              <a:solidFill>
                <a:srgbClr val="000000"/>
              </a:solidFill>
              <a:latin typeface="Yu Gothic UI" panose="020B0500000000000000" pitchFamily="34" charset="-128"/>
              <a:ea typeface="Yu Gothic UI" panose="020B0500000000000000" pitchFamily="34" charset="-128"/>
            </a:endParaRPr>
          </a:p>
          <a:p>
            <a:r>
              <a:rPr lang="en-US" sz="2200" b="0" i="0" u="none" strike="noStrike" baseline="0" dirty="0">
                <a:solidFill>
                  <a:srgbClr val="000000"/>
                </a:solidFill>
                <a:latin typeface="Yu Gothic UI" panose="020B0500000000000000" pitchFamily="34" charset="-128"/>
                <a:ea typeface="Yu Gothic UI" panose="020B0500000000000000" pitchFamily="34" charset="-128"/>
              </a:rPr>
              <a:t>The main objective of irrigation scheduling is management of water so that it is applied at right time and in the amount needed. In water short areas this can result in increased yields through an extension of cropped areas. In water surplus areas it can help to alleviate problems which may result from excess water applications. It can also reduce loss of nutrients through deep percolation.</a:t>
            </a:r>
            <a:endParaRPr lang="en-US" sz="2200"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2125238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8B6EBE-B1F8-44D9-A150-13CE5F180BB1}"/>
              </a:ext>
            </a:extLst>
          </p:cNvPr>
          <p:cNvSpPr/>
          <p:nvPr/>
        </p:nvSpPr>
        <p:spPr>
          <a:xfrm>
            <a:off x="0" y="0"/>
            <a:ext cx="2540000"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7C4FFD-DCB3-418F-AAB2-E1211A4C9E55}"/>
              </a:ext>
            </a:extLst>
          </p:cNvPr>
          <p:cNvSpPr/>
          <p:nvPr/>
        </p:nvSpPr>
        <p:spPr>
          <a:xfrm>
            <a:off x="0" y="1625600"/>
            <a:ext cx="3594100" cy="34163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E940730-6473-4574-8B1E-A73A0ECD7C3F}"/>
              </a:ext>
            </a:extLst>
          </p:cNvPr>
          <p:cNvSpPr txBox="1"/>
          <p:nvPr/>
        </p:nvSpPr>
        <p:spPr>
          <a:xfrm>
            <a:off x="660400" y="3041362"/>
            <a:ext cx="1879600" cy="584775"/>
          </a:xfrm>
          <a:prstGeom prst="rect">
            <a:avLst/>
          </a:prstGeom>
          <a:noFill/>
        </p:spPr>
        <p:txBody>
          <a:bodyPr wrap="square" rtlCol="0">
            <a:spAutoFit/>
          </a:bodyPr>
          <a:lstStyle/>
          <a:p>
            <a:pPr algn="ctr"/>
            <a:r>
              <a:rPr lang="en-US" sz="3200" b="1" i="0" u="none" strike="noStrike" baseline="0" dirty="0">
                <a:solidFill>
                  <a:srgbClr val="000000"/>
                </a:solidFill>
                <a:latin typeface="Swis721 LtEx BT" panose="020B0505020202020204" pitchFamily="34" charset="0"/>
              </a:rPr>
              <a:t>Theory</a:t>
            </a:r>
            <a:endParaRPr lang="en-US" sz="3200" b="1" dirty="0">
              <a:latin typeface="Swis721 LtEx BT" panose="020B0505020202020204" pitchFamily="34" charset="0"/>
            </a:endParaRPr>
          </a:p>
        </p:txBody>
      </p:sp>
      <p:sp>
        <p:nvSpPr>
          <p:cNvPr id="6" name="TextBox 5">
            <a:extLst>
              <a:ext uri="{FF2B5EF4-FFF2-40B4-BE49-F238E27FC236}">
                <a16:creationId xmlns:a16="http://schemas.microsoft.com/office/drawing/2014/main" id="{3BAF3BA9-2579-4D3A-B609-5B4544EA1014}"/>
              </a:ext>
            </a:extLst>
          </p:cNvPr>
          <p:cNvSpPr txBox="1"/>
          <p:nvPr/>
        </p:nvSpPr>
        <p:spPr>
          <a:xfrm>
            <a:off x="3594100" y="147011"/>
            <a:ext cx="8407400" cy="6494085"/>
          </a:xfrm>
          <a:prstGeom prst="rect">
            <a:avLst/>
          </a:prstGeom>
          <a:noFill/>
        </p:spPr>
        <p:txBody>
          <a:bodyPr wrap="square">
            <a:spAutoFit/>
          </a:bodyPr>
          <a:lstStyle/>
          <a:p>
            <a:r>
              <a:rPr lang="en-US" b="1" dirty="0">
                <a:solidFill>
                  <a:srgbClr val="000000"/>
                </a:solidFill>
                <a:latin typeface="Yu Gothic UI" panose="020B0500000000000000" pitchFamily="34" charset="-128"/>
                <a:ea typeface="Yu Gothic UI" panose="020B0500000000000000" pitchFamily="34" charset="-128"/>
              </a:rPr>
              <a:t>Dependable Factors </a:t>
            </a:r>
          </a:p>
          <a:p>
            <a:r>
              <a:rPr lang="en-US" sz="1600" dirty="0">
                <a:solidFill>
                  <a:srgbClr val="000000"/>
                </a:solidFill>
                <a:latin typeface="Yu Gothic UI" panose="020B0500000000000000" pitchFamily="34" charset="-128"/>
                <a:ea typeface="Yu Gothic UI" panose="020B0500000000000000" pitchFamily="34" charset="-128"/>
              </a:rPr>
              <a:t>An efficient and accurate irrigation-scheduling program depends on the following information of that area: </a:t>
            </a:r>
          </a:p>
          <a:p>
            <a:pPr indent="-285750">
              <a:buFont typeface="Wingdings" panose="05000000000000000000" pitchFamily="2" charset="2"/>
              <a:buChar char="q"/>
            </a:pPr>
            <a:r>
              <a:rPr lang="en-US" sz="1600" dirty="0">
                <a:solidFill>
                  <a:srgbClr val="000000"/>
                </a:solidFill>
                <a:latin typeface="Yu Gothic UI" panose="020B0500000000000000" pitchFamily="34" charset="-128"/>
                <a:ea typeface="Yu Gothic UI" panose="020B0500000000000000" pitchFamily="34" charset="-128"/>
              </a:rPr>
              <a:t> Soil information </a:t>
            </a:r>
          </a:p>
          <a:p>
            <a:pPr indent="-285750">
              <a:buFont typeface="Wingdings" panose="05000000000000000000" pitchFamily="2" charset="2"/>
              <a:buChar char="q"/>
            </a:pPr>
            <a:r>
              <a:rPr lang="en-US" sz="1600" dirty="0">
                <a:solidFill>
                  <a:srgbClr val="000000"/>
                </a:solidFill>
                <a:latin typeface="Yu Gothic UI" panose="020B0500000000000000" pitchFamily="34" charset="-128"/>
                <a:ea typeface="Yu Gothic UI" panose="020B0500000000000000" pitchFamily="34" charset="-128"/>
              </a:rPr>
              <a:t> Crop information </a:t>
            </a:r>
          </a:p>
          <a:p>
            <a:pPr indent="-285750">
              <a:buFont typeface="Wingdings" panose="05000000000000000000" pitchFamily="2" charset="2"/>
              <a:buChar char="q"/>
            </a:pPr>
            <a:r>
              <a:rPr lang="en-US" sz="1600" dirty="0">
                <a:solidFill>
                  <a:srgbClr val="000000"/>
                </a:solidFill>
                <a:latin typeface="Yu Gothic UI" panose="020B0500000000000000" pitchFamily="34" charset="-128"/>
                <a:ea typeface="Yu Gothic UI" panose="020B0500000000000000" pitchFamily="34" charset="-128"/>
              </a:rPr>
              <a:t> Meteorological information </a:t>
            </a:r>
          </a:p>
          <a:p>
            <a:pPr indent="-285750">
              <a:buFont typeface="Wingdings" panose="05000000000000000000" pitchFamily="2" charset="2"/>
              <a:buChar char="q"/>
            </a:pPr>
            <a:r>
              <a:rPr lang="en-US" sz="1600" dirty="0">
                <a:solidFill>
                  <a:srgbClr val="000000"/>
                </a:solidFill>
                <a:latin typeface="Yu Gothic UI" panose="020B0500000000000000" pitchFamily="34" charset="-128"/>
                <a:ea typeface="Yu Gothic UI" panose="020B0500000000000000" pitchFamily="34" charset="-128"/>
              </a:rPr>
              <a:t> Water supply information </a:t>
            </a:r>
          </a:p>
          <a:p>
            <a:pPr indent="-285750">
              <a:buFont typeface="Wingdings" panose="05000000000000000000" pitchFamily="2" charset="2"/>
              <a:buChar char="q"/>
            </a:pPr>
            <a:r>
              <a:rPr lang="en-US" sz="1600" dirty="0">
                <a:solidFill>
                  <a:srgbClr val="000000"/>
                </a:solidFill>
                <a:latin typeface="Yu Gothic UI" panose="020B0500000000000000" pitchFamily="34" charset="-128"/>
                <a:ea typeface="Yu Gothic UI" panose="020B0500000000000000" pitchFamily="34" charset="-128"/>
              </a:rPr>
              <a:t> Methods of irrigation </a:t>
            </a:r>
          </a:p>
          <a:p>
            <a:pPr indent="-285750">
              <a:buFont typeface="Wingdings" panose="05000000000000000000" pitchFamily="2" charset="2"/>
              <a:buChar char="q"/>
            </a:pPr>
            <a:r>
              <a:rPr lang="en-US" sz="1600" dirty="0">
                <a:solidFill>
                  <a:srgbClr val="000000"/>
                </a:solidFill>
                <a:latin typeface="Yu Gothic UI" panose="020B0500000000000000" pitchFamily="34" charset="-128"/>
                <a:ea typeface="Yu Gothic UI" panose="020B0500000000000000" pitchFamily="34" charset="-128"/>
              </a:rPr>
              <a:t> Social &amp; economic factors </a:t>
            </a:r>
          </a:p>
          <a:p>
            <a:endParaRPr lang="en-US" sz="1600" dirty="0">
              <a:solidFill>
                <a:srgbClr val="000000"/>
              </a:solidFill>
              <a:latin typeface="Yu Gothic UI" panose="020B0500000000000000" pitchFamily="34" charset="-128"/>
              <a:ea typeface="Yu Gothic UI" panose="020B0500000000000000" pitchFamily="34" charset="-128"/>
            </a:endParaRPr>
          </a:p>
          <a:p>
            <a:r>
              <a:rPr lang="en-US" sz="1600" dirty="0">
                <a:solidFill>
                  <a:srgbClr val="000000"/>
                </a:solidFill>
                <a:latin typeface="Yu Gothic UI" panose="020B0500000000000000" pitchFamily="34" charset="-128"/>
                <a:ea typeface="Yu Gothic UI" panose="020B0500000000000000" pitchFamily="34" charset="-128"/>
              </a:rPr>
              <a:t>Two basic information that must be known before irrigation scheduling are: </a:t>
            </a:r>
          </a:p>
          <a:p>
            <a:pPr indent="-285750">
              <a:buFont typeface="Wingdings" panose="05000000000000000000" pitchFamily="2" charset="2"/>
              <a:buChar char="q"/>
            </a:pPr>
            <a:r>
              <a:rPr lang="fr-FR" sz="1600" dirty="0">
                <a:solidFill>
                  <a:srgbClr val="000000"/>
                </a:solidFill>
                <a:latin typeface="Yu Gothic UI" panose="020B0500000000000000" pitchFamily="34" charset="-128"/>
                <a:ea typeface="Yu Gothic UI" panose="020B0500000000000000" pitchFamily="34" charset="-128"/>
              </a:rPr>
              <a:t> </a:t>
            </a:r>
            <a:r>
              <a:rPr lang="fr-FR" sz="1600" dirty="0" err="1">
                <a:solidFill>
                  <a:srgbClr val="000000"/>
                </a:solidFill>
                <a:latin typeface="Yu Gothic UI" panose="020B0500000000000000" pitchFamily="34" charset="-128"/>
                <a:ea typeface="Yu Gothic UI" panose="020B0500000000000000" pitchFamily="34" charset="-128"/>
              </a:rPr>
              <a:t>Soil</a:t>
            </a:r>
            <a:r>
              <a:rPr lang="fr-FR" sz="1600" dirty="0">
                <a:solidFill>
                  <a:srgbClr val="000000"/>
                </a:solidFill>
                <a:latin typeface="Yu Gothic UI" panose="020B0500000000000000" pitchFamily="34" charset="-128"/>
                <a:ea typeface="Yu Gothic UI" panose="020B0500000000000000" pitchFamily="34" charset="-128"/>
              </a:rPr>
              <a:t> </a:t>
            </a:r>
            <a:r>
              <a:rPr lang="fr-FR" sz="1600" dirty="0" err="1">
                <a:solidFill>
                  <a:srgbClr val="000000"/>
                </a:solidFill>
                <a:latin typeface="Yu Gothic UI" panose="020B0500000000000000" pitchFamily="34" charset="-128"/>
                <a:ea typeface="Yu Gothic UI" panose="020B0500000000000000" pitchFamily="34" charset="-128"/>
              </a:rPr>
              <a:t>moisture</a:t>
            </a:r>
            <a:r>
              <a:rPr lang="fr-FR" sz="1600" dirty="0">
                <a:solidFill>
                  <a:srgbClr val="000000"/>
                </a:solidFill>
                <a:latin typeface="Yu Gothic UI" panose="020B0500000000000000" pitchFamily="34" charset="-128"/>
                <a:ea typeface="Yu Gothic UI" panose="020B0500000000000000" pitchFamily="34" charset="-128"/>
              </a:rPr>
              <a:t> </a:t>
            </a:r>
            <a:r>
              <a:rPr lang="fr-FR" sz="1600" dirty="0" err="1">
                <a:solidFill>
                  <a:srgbClr val="000000"/>
                </a:solidFill>
                <a:latin typeface="Yu Gothic UI" panose="020B0500000000000000" pitchFamily="34" charset="-128"/>
                <a:ea typeface="Yu Gothic UI" panose="020B0500000000000000" pitchFamily="34" charset="-128"/>
              </a:rPr>
              <a:t>available</a:t>
            </a:r>
            <a:r>
              <a:rPr lang="fr-FR" sz="1600" dirty="0">
                <a:solidFill>
                  <a:srgbClr val="000000"/>
                </a:solidFill>
                <a:latin typeface="Yu Gothic UI" panose="020B0500000000000000" pitchFamily="34" charset="-128"/>
                <a:ea typeface="Yu Gothic UI" panose="020B0500000000000000" pitchFamily="34" charset="-128"/>
              </a:rPr>
              <a:t> for </a:t>
            </a:r>
            <a:r>
              <a:rPr lang="fr-FR" sz="1600" dirty="0" err="1">
                <a:solidFill>
                  <a:srgbClr val="000000"/>
                </a:solidFill>
                <a:latin typeface="Yu Gothic UI" panose="020B0500000000000000" pitchFamily="34" charset="-128"/>
                <a:ea typeface="Yu Gothic UI" panose="020B0500000000000000" pitchFamily="34" charset="-128"/>
              </a:rPr>
              <a:t>crop</a:t>
            </a:r>
            <a:r>
              <a:rPr lang="fr-FR" sz="1600" dirty="0">
                <a:solidFill>
                  <a:srgbClr val="000000"/>
                </a:solidFill>
                <a:latin typeface="Yu Gothic UI" panose="020B0500000000000000" pitchFamily="34" charset="-128"/>
                <a:ea typeface="Yu Gothic UI" panose="020B0500000000000000" pitchFamily="34" charset="-128"/>
              </a:rPr>
              <a:t> </a:t>
            </a:r>
          </a:p>
          <a:p>
            <a:pPr indent="-285750">
              <a:buFont typeface="Wingdings" panose="05000000000000000000" pitchFamily="2" charset="2"/>
              <a:buChar char="q"/>
            </a:pPr>
            <a:r>
              <a:rPr lang="en-US" sz="1600" dirty="0">
                <a:solidFill>
                  <a:srgbClr val="000000"/>
                </a:solidFill>
                <a:latin typeface="Yu Gothic UI" panose="020B0500000000000000" pitchFamily="34" charset="-128"/>
                <a:ea typeface="Yu Gothic UI" panose="020B0500000000000000" pitchFamily="34" charset="-128"/>
              </a:rPr>
              <a:t> Rate of daily water use by the crop </a:t>
            </a:r>
          </a:p>
          <a:p>
            <a:endParaRPr lang="en-US" sz="1600" dirty="0">
              <a:solidFill>
                <a:srgbClr val="000000"/>
              </a:solidFill>
              <a:latin typeface="Yu Gothic UI" panose="020B0500000000000000" pitchFamily="34" charset="-128"/>
              <a:ea typeface="Yu Gothic UI" panose="020B0500000000000000" pitchFamily="34" charset="-128"/>
            </a:endParaRPr>
          </a:p>
          <a:p>
            <a:r>
              <a:rPr lang="en-US" b="1" dirty="0">
                <a:solidFill>
                  <a:srgbClr val="000000"/>
                </a:solidFill>
                <a:latin typeface="Yu Gothic UI" panose="020B0500000000000000" pitchFamily="34" charset="-128"/>
                <a:ea typeface="Yu Gothic UI" panose="020B0500000000000000" pitchFamily="34" charset="-128"/>
              </a:rPr>
              <a:t>Irrigation Scheduling by Book Keeping Method </a:t>
            </a:r>
          </a:p>
          <a:p>
            <a:endParaRPr lang="en-US" sz="1600" b="1" dirty="0">
              <a:solidFill>
                <a:srgbClr val="000000"/>
              </a:solidFill>
              <a:latin typeface="Yu Gothic UI" panose="020B0500000000000000" pitchFamily="34" charset="-128"/>
              <a:ea typeface="Yu Gothic UI" panose="020B0500000000000000" pitchFamily="34" charset="-128"/>
            </a:endParaRPr>
          </a:p>
          <a:p>
            <a:r>
              <a:rPr lang="en-US" sz="1600" dirty="0">
                <a:solidFill>
                  <a:srgbClr val="000000"/>
                </a:solidFill>
                <a:latin typeface="Yu Gothic UI" panose="020B0500000000000000" pitchFamily="34" charset="-128"/>
                <a:ea typeface="Yu Gothic UI" panose="020B0500000000000000" pitchFamily="34" charset="-128"/>
              </a:rPr>
              <a:t>In this method a worksheet for "Moisture balance for scheduling irrigation" is used for weekly or daily basis. Before starting this scheduling three major items should be known:</a:t>
            </a:r>
          </a:p>
          <a:p>
            <a:r>
              <a:rPr lang="en-US" sz="1600" dirty="0">
                <a:solidFill>
                  <a:srgbClr val="000000"/>
                </a:solidFill>
                <a:latin typeface="Yu Gothic UI" panose="020B0500000000000000" pitchFamily="34" charset="-128"/>
                <a:ea typeface="Yu Gothic UI" panose="020B0500000000000000" pitchFamily="34" charset="-128"/>
              </a:rPr>
              <a:t> </a:t>
            </a:r>
          </a:p>
          <a:p>
            <a:pPr indent="-285750">
              <a:buFont typeface="Wingdings" panose="05000000000000000000" pitchFamily="2" charset="2"/>
              <a:buChar char="q"/>
            </a:pPr>
            <a:r>
              <a:rPr lang="en-US" sz="1600" dirty="0">
                <a:solidFill>
                  <a:srgbClr val="000000"/>
                </a:solidFill>
                <a:latin typeface="Yu Gothic UI" panose="020B0500000000000000" pitchFamily="34" charset="-128"/>
                <a:ea typeface="Yu Gothic UI" panose="020B0500000000000000" pitchFamily="34" charset="-128"/>
              </a:rPr>
              <a:t> Water holding capacity (WHC) of soil in the root depth </a:t>
            </a:r>
          </a:p>
          <a:p>
            <a:pPr indent="-285750">
              <a:buFont typeface="Wingdings" panose="05000000000000000000" pitchFamily="2" charset="2"/>
              <a:buChar char="q"/>
            </a:pPr>
            <a:r>
              <a:rPr lang="en-US" sz="1600" dirty="0">
                <a:solidFill>
                  <a:srgbClr val="000000"/>
                </a:solidFill>
                <a:latin typeface="Yu Gothic UI" panose="020B0500000000000000" pitchFamily="34" charset="-128"/>
                <a:ea typeface="Yu Gothic UI" panose="020B0500000000000000" pitchFamily="34" charset="-128"/>
              </a:rPr>
              <a:t> Estimated </a:t>
            </a:r>
            <a:r>
              <a:rPr lang="en-US" sz="1600" dirty="0" err="1">
                <a:solidFill>
                  <a:srgbClr val="000000"/>
                </a:solidFill>
                <a:latin typeface="Yu Gothic UI" panose="020B0500000000000000" pitchFamily="34" charset="-128"/>
                <a:ea typeface="Yu Gothic UI" panose="020B0500000000000000" pitchFamily="34" charset="-128"/>
              </a:rPr>
              <a:t>Etc</a:t>
            </a:r>
            <a:r>
              <a:rPr lang="en-US" sz="1600" dirty="0">
                <a:solidFill>
                  <a:srgbClr val="000000"/>
                </a:solidFill>
                <a:latin typeface="Yu Gothic UI" panose="020B0500000000000000" pitchFamily="34" charset="-128"/>
                <a:ea typeface="Yu Gothic UI" panose="020B0500000000000000" pitchFamily="34" charset="-128"/>
              </a:rPr>
              <a:t> of the crop to be grown </a:t>
            </a:r>
          </a:p>
          <a:p>
            <a:pPr indent="-285750">
              <a:buFont typeface="Wingdings" panose="05000000000000000000" pitchFamily="2" charset="2"/>
              <a:buChar char="q"/>
            </a:pPr>
            <a:r>
              <a:rPr lang="en-US" sz="1600" dirty="0">
                <a:solidFill>
                  <a:srgbClr val="000000"/>
                </a:solidFill>
                <a:latin typeface="Yu Gothic UI" panose="020B0500000000000000" pitchFamily="34" charset="-128"/>
                <a:ea typeface="Yu Gothic UI" panose="020B0500000000000000" pitchFamily="34" charset="-128"/>
              </a:rPr>
              <a:t> Soil moisture balance at the beginning of the scheduling period </a:t>
            </a:r>
          </a:p>
          <a:p>
            <a:endParaRPr lang="en-US" sz="1600" dirty="0">
              <a:solidFill>
                <a:srgbClr val="000000"/>
              </a:solidFill>
              <a:latin typeface="Yu Gothic UI" panose="020B0500000000000000" pitchFamily="34" charset="-128"/>
              <a:ea typeface="Yu Gothic UI" panose="020B0500000000000000" pitchFamily="34" charset="-128"/>
            </a:endParaRPr>
          </a:p>
          <a:p>
            <a:r>
              <a:rPr lang="en-US" sz="1600" dirty="0">
                <a:solidFill>
                  <a:srgbClr val="000000"/>
                </a:solidFill>
                <a:latin typeface="Yu Gothic UI" panose="020B0500000000000000" pitchFamily="34" charset="-128"/>
                <a:ea typeface="Yu Gothic UI" panose="020B0500000000000000" pitchFamily="34" charset="-128"/>
              </a:rPr>
              <a:t>By entering all these in the appropriate column of the worksheet the moisture balance at the end of the week is determined. </a:t>
            </a:r>
          </a:p>
        </p:txBody>
      </p:sp>
    </p:spTree>
    <p:extLst>
      <p:ext uri="{BB962C8B-B14F-4D97-AF65-F5344CB8AC3E}">
        <p14:creationId xmlns:p14="http://schemas.microsoft.com/office/powerpoint/2010/main" val="31027425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8B6EBE-B1F8-44D9-A150-13CE5F180BB1}"/>
              </a:ext>
            </a:extLst>
          </p:cNvPr>
          <p:cNvSpPr/>
          <p:nvPr/>
        </p:nvSpPr>
        <p:spPr>
          <a:xfrm>
            <a:off x="0" y="0"/>
            <a:ext cx="25400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7C4FFD-DCB3-418F-AAB2-E1211A4C9E55}"/>
              </a:ext>
            </a:extLst>
          </p:cNvPr>
          <p:cNvSpPr/>
          <p:nvPr/>
        </p:nvSpPr>
        <p:spPr>
          <a:xfrm>
            <a:off x="0" y="1625600"/>
            <a:ext cx="3594100" cy="34163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E940730-6473-4574-8B1E-A73A0ECD7C3F}"/>
              </a:ext>
            </a:extLst>
          </p:cNvPr>
          <p:cNvSpPr txBox="1"/>
          <p:nvPr/>
        </p:nvSpPr>
        <p:spPr>
          <a:xfrm>
            <a:off x="660400" y="3041362"/>
            <a:ext cx="1879600" cy="584775"/>
          </a:xfrm>
          <a:prstGeom prst="rect">
            <a:avLst/>
          </a:prstGeom>
          <a:noFill/>
        </p:spPr>
        <p:txBody>
          <a:bodyPr wrap="square" rtlCol="0">
            <a:spAutoFit/>
          </a:bodyPr>
          <a:lstStyle/>
          <a:p>
            <a:pPr algn="ctr"/>
            <a:r>
              <a:rPr lang="en-US" sz="3200" b="1" i="0" u="none" strike="noStrike" baseline="0" dirty="0">
                <a:solidFill>
                  <a:srgbClr val="000000"/>
                </a:solidFill>
                <a:latin typeface="Swis721 LtEx BT" panose="020B0505020202020204" pitchFamily="34" charset="0"/>
              </a:rPr>
              <a:t>Theory</a:t>
            </a:r>
            <a:endParaRPr lang="en-US" sz="3200" b="1" dirty="0">
              <a:latin typeface="Swis721 LtEx BT" panose="020B0505020202020204" pitchFamily="34" charset="0"/>
            </a:endParaRPr>
          </a:p>
        </p:txBody>
      </p:sp>
      <p:sp>
        <p:nvSpPr>
          <p:cNvPr id="6" name="TextBox 5">
            <a:extLst>
              <a:ext uri="{FF2B5EF4-FFF2-40B4-BE49-F238E27FC236}">
                <a16:creationId xmlns:a16="http://schemas.microsoft.com/office/drawing/2014/main" id="{3BAF3BA9-2579-4D3A-B609-5B4544EA1014}"/>
              </a:ext>
            </a:extLst>
          </p:cNvPr>
          <p:cNvSpPr txBox="1"/>
          <p:nvPr/>
        </p:nvSpPr>
        <p:spPr>
          <a:xfrm>
            <a:off x="3594100" y="89623"/>
            <a:ext cx="8407400" cy="6740307"/>
          </a:xfrm>
          <a:prstGeom prst="rect">
            <a:avLst/>
          </a:prstGeom>
          <a:noFill/>
        </p:spPr>
        <p:txBody>
          <a:bodyPr wrap="square">
            <a:spAutoFit/>
          </a:bodyPr>
          <a:lstStyle/>
          <a:p>
            <a:r>
              <a:rPr lang="en-US" b="1" dirty="0">
                <a:solidFill>
                  <a:srgbClr val="000000"/>
                </a:solidFill>
                <a:latin typeface="Yu Gothic UI" panose="020B0500000000000000" pitchFamily="34" charset="-128"/>
                <a:ea typeface="Yu Gothic UI" panose="020B0500000000000000" pitchFamily="34" charset="-128"/>
              </a:rPr>
              <a:t>Field Capacity (FC) </a:t>
            </a:r>
          </a:p>
          <a:p>
            <a:r>
              <a:rPr lang="en-US" sz="1600" dirty="0">
                <a:solidFill>
                  <a:srgbClr val="000000"/>
                </a:solidFill>
                <a:latin typeface="Yu Gothic UI" panose="020B0500000000000000" pitchFamily="34" charset="-128"/>
                <a:ea typeface="Yu Gothic UI" panose="020B0500000000000000" pitchFamily="34" charset="-128"/>
              </a:rPr>
              <a:t>Yield capacity is the moisture content of the soil when rapid drainage has essentially ceased and any farther drainage occurs at a very slow rate. The FC corresponds to a soil moisture tension of about 1/10 to 1/3 atmosphere. </a:t>
            </a:r>
          </a:p>
          <a:p>
            <a:endParaRPr lang="en-US" sz="1600" dirty="0">
              <a:solidFill>
                <a:srgbClr val="000000"/>
              </a:solidFill>
              <a:latin typeface="Yu Gothic UI" panose="020B0500000000000000" pitchFamily="34" charset="-128"/>
              <a:ea typeface="Yu Gothic UI" panose="020B0500000000000000" pitchFamily="34" charset="-128"/>
            </a:endParaRPr>
          </a:p>
          <a:p>
            <a:r>
              <a:rPr lang="en-US" b="1" dirty="0">
                <a:solidFill>
                  <a:srgbClr val="000000"/>
                </a:solidFill>
                <a:latin typeface="Yu Gothic UI" panose="020B0500000000000000" pitchFamily="34" charset="-128"/>
                <a:ea typeface="Yu Gothic UI" panose="020B0500000000000000" pitchFamily="34" charset="-128"/>
              </a:rPr>
              <a:t>Permanent Wilting Point (PWP) </a:t>
            </a:r>
          </a:p>
          <a:p>
            <a:r>
              <a:rPr lang="en-US" sz="1600" dirty="0">
                <a:solidFill>
                  <a:srgbClr val="000000"/>
                </a:solidFill>
                <a:latin typeface="Yu Gothic UI" panose="020B0500000000000000" pitchFamily="34" charset="-128"/>
                <a:ea typeface="Yu Gothic UI" panose="020B0500000000000000" pitchFamily="34" charset="-128"/>
              </a:rPr>
              <a:t>The Soil moisture content at which the plant wilts permanently or dies is known as permanent wilting point. The soil still contains some water but it is too difficult for the roots to extract it from the soil as it is held with a suction force of about 15 atm. Typically for medium soils the moisture content at PWP is about one-half the FC. </a:t>
            </a:r>
          </a:p>
          <a:p>
            <a:endParaRPr lang="en-US" sz="1600" dirty="0">
              <a:solidFill>
                <a:srgbClr val="000000"/>
              </a:solidFill>
              <a:latin typeface="Yu Gothic UI" panose="020B0500000000000000" pitchFamily="34" charset="-128"/>
              <a:ea typeface="Yu Gothic UI" panose="020B0500000000000000" pitchFamily="34" charset="-128"/>
            </a:endParaRPr>
          </a:p>
          <a:p>
            <a:r>
              <a:rPr lang="en-US" b="1" dirty="0">
                <a:solidFill>
                  <a:srgbClr val="000000"/>
                </a:solidFill>
                <a:latin typeface="Yu Gothic UI" panose="020B0500000000000000" pitchFamily="34" charset="-128"/>
                <a:ea typeface="Yu Gothic UI" panose="020B0500000000000000" pitchFamily="34" charset="-128"/>
              </a:rPr>
              <a:t>Gravitational Water </a:t>
            </a:r>
          </a:p>
          <a:p>
            <a:r>
              <a:rPr lang="en-US" sz="1600" dirty="0">
                <a:solidFill>
                  <a:srgbClr val="000000"/>
                </a:solidFill>
                <a:latin typeface="Yu Gothic UI" panose="020B0500000000000000" pitchFamily="34" charset="-128"/>
                <a:ea typeface="Yu Gothic UI" panose="020B0500000000000000" pitchFamily="34" charset="-128"/>
              </a:rPr>
              <a:t>The water in the large pores that moves downward freely under the influence of gravity is known as the. gravitational water. This is the water between the saturated point and FC. </a:t>
            </a:r>
          </a:p>
          <a:p>
            <a:endParaRPr lang="en-US" sz="1600" dirty="0">
              <a:solidFill>
                <a:srgbClr val="000000"/>
              </a:solidFill>
              <a:latin typeface="Yu Gothic UI" panose="020B0500000000000000" pitchFamily="34" charset="-128"/>
              <a:ea typeface="Yu Gothic UI" panose="020B0500000000000000" pitchFamily="34" charset="-128"/>
            </a:endParaRPr>
          </a:p>
          <a:p>
            <a:r>
              <a:rPr lang="en-US" b="1" dirty="0">
                <a:solidFill>
                  <a:srgbClr val="000000"/>
                </a:solidFill>
                <a:latin typeface="Yu Gothic UI" panose="020B0500000000000000" pitchFamily="34" charset="-128"/>
                <a:ea typeface="Yu Gothic UI" panose="020B0500000000000000" pitchFamily="34" charset="-128"/>
              </a:rPr>
              <a:t>Available Water </a:t>
            </a:r>
          </a:p>
          <a:p>
            <a:r>
              <a:rPr lang="en-US" sz="1600" dirty="0">
                <a:solidFill>
                  <a:srgbClr val="000000"/>
                </a:solidFill>
                <a:latin typeface="Yu Gothic UI" panose="020B0500000000000000" pitchFamily="34" charset="-128"/>
                <a:ea typeface="Yu Gothic UI" panose="020B0500000000000000" pitchFamily="34" charset="-128"/>
              </a:rPr>
              <a:t>The water contained in the, soil between FC and PWP is known as the available water.</a:t>
            </a:r>
          </a:p>
          <a:p>
            <a:endParaRPr lang="en-US" sz="1600" dirty="0">
              <a:solidFill>
                <a:srgbClr val="000000"/>
              </a:solidFill>
              <a:latin typeface="Yu Gothic UI" panose="020B0500000000000000" pitchFamily="34" charset="-128"/>
              <a:ea typeface="Yu Gothic UI" panose="020B0500000000000000" pitchFamily="34" charset="-128"/>
            </a:endParaRPr>
          </a:p>
          <a:p>
            <a:r>
              <a:rPr lang="en-US" b="1" dirty="0">
                <a:solidFill>
                  <a:srgbClr val="000000"/>
                </a:solidFill>
                <a:latin typeface="Yu Gothic UI" panose="020B0500000000000000" pitchFamily="34" charset="-128"/>
                <a:ea typeface="Yu Gothic UI" panose="020B0500000000000000" pitchFamily="34" charset="-128"/>
              </a:rPr>
              <a:t>Total Available Water (TAW) </a:t>
            </a:r>
          </a:p>
          <a:p>
            <a:r>
              <a:rPr lang="en-US" sz="1600" dirty="0">
                <a:solidFill>
                  <a:srgbClr val="000000"/>
                </a:solidFill>
                <a:latin typeface="Yu Gothic UI" panose="020B0500000000000000" pitchFamily="34" charset="-128"/>
                <a:ea typeface="Yu Gothic UI" panose="020B0500000000000000" pitchFamily="34" charset="-128"/>
              </a:rPr>
              <a:t>The amount of water, which will be available for plants in the root zone, is known as the total available water. It is the difference in volumetric moisture content at FC and at PWP; multiplied-by root zone depth.</a:t>
            </a:r>
          </a:p>
          <a:p>
            <a:endParaRPr lang="en-US" sz="1600" dirty="0">
              <a:solidFill>
                <a:srgbClr val="000000"/>
              </a:solidFill>
              <a:latin typeface="Yu Gothic UI" panose="020B0500000000000000" pitchFamily="34" charset="-128"/>
              <a:ea typeface="Yu Gothic UI" panose="020B0500000000000000" pitchFamily="34" charset="-128"/>
            </a:endParaRPr>
          </a:p>
          <a:p>
            <a:r>
              <a:rPr lang="en-US" b="1" dirty="0">
                <a:solidFill>
                  <a:srgbClr val="000000"/>
                </a:solidFill>
                <a:latin typeface="Yu Gothic UI" panose="020B0500000000000000" pitchFamily="34" charset="-128"/>
                <a:ea typeface="Yu Gothic UI" panose="020B0500000000000000" pitchFamily="34" charset="-128"/>
              </a:rPr>
              <a:t>Management Allowable Depletion (MAD) </a:t>
            </a:r>
          </a:p>
          <a:p>
            <a:r>
              <a:rPr lang="en-US" sz="1600" dirty="0">
                <a:solidFill>
                  <a:srgbClr val="000000"/>
                </a:solidFill>
                <a:latin typeface="Yu Gothic UI" panose="020B0500000000000000" pitchFamily="34" charset="-128"/>
                <a:ea typeface="Yu Gothic UI" panose="020B0500000000000000" pitchFamily="34" charset="-128"/>
              </a:rPr>
              <a:t>MAD is the degree, to which the water in the soil is allowed to be depleted by management decision.   </a:t>
            </a:r>
          </a:p>
        </p:txBody>
      </p:sp>
    </p:spTree>
    <p:extLst>
      <p:ext uri="{BB962C8B-B14F-4D97-AF65-F5344CB8AC3E}">
        <p14:creationId xmlns:p14="http://schemas.microsoft.com/office/powerpoint/2010/main" val="42147099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8B6EBE-B1F8-44D9-A150-13CE5F180BB1}"/>
              </a:ext>
            </a:extLst>
          </p:cNvPr>
          <p:cNvSpPr/>
          <p:nvPr/>
        </p:nvSpPr>
        <p:spPr>
          <a:xfrm>
            <a:off x="0" y="0"/>
            <a:ext cx="25400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7C4FFD-DCB3-418F-AAB2-E1211A4C9E55}"/>
              </a:ext>
            </a:extLst>
          </p:cNvPr>
          <p:cNvSpPr/>
          <p:nvPr/>
        </p:nvSpPr>
        <p:spPr>
          <a:xfrm>
            <a:off x="0" y="1625600"/>
            <a:ext cx="3594100" cy="34163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E940730-6473-4574-8B1E-A73A0ECD7C3F}"/>
              </a:ext>
            </a:extLst>
          </p:cNvPr>
          <p:cNvSpPr txBox="1"/>
          <p:nvPr/>
        </p:nvSpPr>
        <p:spPr>
          <a:xfrm>
            <a:off x="660400" y="3041362"/>
            <a:ext cx="1879600" cy="584775"/>
          </a:xfrm>
          <a:prstGeom prst="rect">
            <a:avLst/>
          </a:prstGeom>
          <a:noFill/>
        </p:spPr>
        <p:txBody>
          <a:bodyPr wrap="square" rtlCol="0">
            <a:spAutoFit/>
          </a:bodyPr>
          <a:lstStyle/>
          <a:p>
            <a:pPr algn="ctr"/>
            <a:r>
              <a:rPr lang="en-US" sz="3200" b="1" i="0" u="none" strike="noStrike" baseline="0" dirty="0">
                <a:solidFill>
                  <a:srgbClr val="000000"/>
                </a:solidFill>
                <a:latin typeface="Swis721 LtEx BT" panose="020B0505020202020204" pitchFamily="34" charset="0"/>
              </a:rPr>
              <a:t>Theory</a:t>
            </a:r>
            <a:endParaRPr lang="en-US" sz="3200" b="1" dirty="0">
              <a:latin typeface="Swis721 LtEx BT" panose="020B0505020202020204" pitchFamily="34" charset="0"/>
            </a:endParaRPr>
          </a:p>
        </p:txBody>
      </p:sp>
      <p:sp>
        <p:nvSpPr>
          <p:cNvPr id="6" name="TextBox 5">
            <a:extLst>
              <a:ext uri="{FF2B5EF4-FFF2-40B4-BE49-F238E27FC236}">
                <a16:creationId xmlns:a16="http://schemas.microsoft.com/office/drawing/2014/main" id="{3BAF3BA9-2579-4D3A-B609-5B4544EA1014}"/>
              </a:ext>
            </a:extLst>
          </p:cNvPr>
          <p:cNvSpPr txBox="1"/>
          <p:nvPr/>
        </p:nvSpPr>
        <p:spPr>
          <a:xfrm>
            <a:off x="3594100" y="579149"/>
            <a:ext cx="8407400" cy="4832092"/>
          </a:xfrm>
          <a:prstGeom prst="rect">
            <a:avLst/>
          </a:prstGeom>
          <a:noFill/>
        </p:spPr>
        <p:txBody>
          <a:bodyPr wrap="square">
            <a:spAutoFit/>
          </a:bodyPr>
          <a:lstStyle/>
          <a:p>
            <a:r>
              <a:rPr lang="en-US" b="1" dirty="0">
                <a:solidFill>
                  <a:srgbClr val="000000"/>
                </a:solidFill>
                <a:latin typeface="Yu Gothic UI" panose="020B0500000000000000" pitchFamily="34" charset="-128"/>
                <a:ea typeface="Yu Gothic UI" panose="020B0500000000000000" pitchFamily="34" charset="-128"/>
              </a:rPr>
              <a:t>Reference Crop Evapotranspiration (</a:t>
            </a:r>
            <a:r>
              <a:rPr lang="en-US" b="1" dirty="0" err="1">
                <a:solidFill>
                  <a:srgbClr val="000000"/>
                </a:solidFill>
                <a:latin typeface="Yu Gothic UI" panose="020B0500000000000000" pitchFamily="34" charset="-128"/>
                <a:ea typeface="Yu Gothic UI" panose="020B0500000000000000" pitchFamily="34" charset="-128"/>
              </a:rPr>
              <a:t>ETo</a:t>
            </a:r>
            <a:r>
              <a:rPr lang="en-US" b="1" dirty="0">
                <a:solidFill>
                  <a:srgbClr val="000000"/>
                </a:solidFill>
                <a:latin typeface="Yu Gothic UI" panose="020B0500000000000000" pitchFamily="34" charset="-128"/>
                <a:ea typeface="Yu Gothic UI" panose="020B0500000000000000" pitchFamily="34" charset="-128"/>
              </a:rPr>
              <a:t>) </a:t>
            </a:r>
          </a:p>
          <a:p>
            <a:r>
              <a:rPr lang="en-US" sz="1600" dirty="0">
                <a:solidFill>
                  <a:srgbClr val="000000"/>
                </a:solidFill>
                <a:latin typeface="Yu Gothic UI" panose="020B0500000000000000" pitchFamily="34" charset="-128"/>
                <a:ea typeface="Yu Gothic UI" panose="020B0500000000000000" pitchFamily="34" charset="-128"/>
              </a:rPr>
              <a:t>The rate of evapotranspiration from an extensive surface of 8 to 15 cm tall green grass cover of uniform height, actively growing, completely shading the ground and of not short of water is known as the reference crop evapotranspiration. </a:t>
            </a:r>
          </a:p>
          <a:p>
            <a:endParaRPr lang="en-US" sz="1600" dirty="0">
              <a:solidFill>
                <a:srgbClr val="000000"/>
              </a:solidFill>
              <a:latin typeface="Yu Gothic UI" panose="020B0500000000000000" pitchFamily="34" charset="-128"/>
              <a:ea typeface="Yu Gothic UI" panose="020B0500000000000000" pitchFamily="34" charset="-128"/>
            </a:endParaRPr>
          </a:p>
          <a:p>
            <a:r>
              <a:rPr lang="en-US" b="1" dirty="0">
                <a:solidFill>
                  <a:srgbClr val="000000"/>
                </a:solidFill>
                <a:latin typeface="Yu Gothic UI" panose="020B0500000000000000" pitchFamily="34" charset="-128"/>
                <a:ea typeface="Yu Gothic UI" panose="020B0500000000000000" pitchFamily="34" charset="-128"/>
              </a:rPr>
              <a:t>Crop Evapotranspiration (</a:t>
            </a:r>
            <a:r>
              <a:rPr lang="en-US" b="1" dirty="0" err="1">
                <a:solidFill>
                  <a:srgbClr val="000000"/>
                </a:solidFill>
                <a:latin typeface="Yu Gothic UI" panose="020B0500000000000000" pitchFamily="34" charset="-128"/>
                <a:ea typeface="Yu Gothic UI" panose="020B0500000000000000" pitchFamily="34" charset="-128"/>
              </a:rPr>
              <a:t>ETc</a:t>
            </a:r>
            <a:r>
              <a:rPr lang="en-US" b="1" dirty="0">
                <a:solidFill>
                  <a:srgbClr val="000000"/>
                </a:solidFill>
                <a:latin typeface="Yu Gothic UI" panose="020B0500000000000000" pitchFamily="34" charset="-128"/>
                <a:ea typeface="Yu Gothic UI" panose="020B0500000000000000" pitchFamily="34" charset="-128"/>
              </a:rPr>
              <a:t>) </a:t>
            </a:r>
          </a:p>
          <a:p>
            <a:r>
              <a:rPr lang="en-US" sz="1600" dirty="0">
                <a:solidFill>
                  <a:srgbClr val="000000"/>
                </a:solidFill>
                <a:latin typeface="Yu Gothic UI" panose="020B0500000000000000" pitchFamily="34" charset="-128"/>
                <a:ea typeface="Yu Gothic UI" panose="020B0500000000000000" pitchFamily="34" charset="-128"/>
              </a:rPr>
              <a:t>The depth of water needed to meet the water loss through evapotranspiration of a disease-free crop, growing in large fields under non-restricting soil conditions including water and fertility and achieving full production potential under-the given growing environment. </a:t>
            </a:r>
          </a:p>
          <a:p>
            <a:endParaRPr lang="en-US" sz="1600" dirty="0">
              <a:solidFill>
                <a:srgbClr val="000000"/>
              </a:solidFill>
              <a:latin typeface="Yu Gothic UI" panose="020B0500000000000000" pitchFamily="34" charset="-128"/>
              <a:ea typeface="Yu Gothic UI" panose="020B0500000000000000" pitchFamily="34" charset="-128"/>
            </a:endParaRPr>
          </a:p>
          <a:p>
            <a:r>
              <a:rPr lang="en-US" b="1" dirty="0">
                <a:solidFill>
                  <a:srgbClr val="000000"/>
                </a:solidFill>
                <a:latin typeface="Yu Gothic UI" panose="020B0500000000000000" pitchFamily="34" charset="-128"/>
                <a:ea typeface="Yu Gothic UI" panose="020B0500000000000000" pitchFamily="34" charset="-128"/>
              </a:rPr>
              <a:t>Crop Coefficient (Kc) </a:t>
            </a:r>
          </a:p>
          <a:p>
            <a:r>
              <a:rPr lang="en-US" sz="1600" dirty="0">
                <a:solidFill>
                  <a:srgbClr val="000000"/>
                </a:solidFill>
                <a:latin typeface="Yu Gothic UI" panose="020B0500000000000000" pitchFamily="34" charset="-128"/>
                <a:ea typeface="Yu Gothic UI" panose="020B0500000000000000" pitchFamily="34" charset="-128"/>
              </a:rPr>
              <a:t>The ratio of </a:t>
            </a:r>
            <a:r>
              <a:rPr lang="en-US" sz="1600" dirty="0" err="1">
                <a:solidFill>
                  <a:srgbClr val="000000"/>
                </a:solidFill>
                <a:latin typeface="Yu Gothic UI" panose="020B0500000000000000" pitchFamily="34" charset="-128"/>
                <a:ea typeface="Yu Gothic UI" panose="020B0500000000000000" pitchFamily="34" charset="-128"/>
              </a:rPr>
              <a:t>ETc</a:t>
            </a:r>
            <a:r>
              <a:rPr lang="en-US" sz="1600" dirty="0">
                <a:solidFill>
                  <a:srgbClr val="000000"/>
                </a:solidFill>
                <a:latin typeface="Yu Gothic UI" panose="020B0500000000000000" pitchFamily="34" charset="-128"/>
                <a:ea typeface="Yu Gothic UI" panose="020B0500000000000000" pitchFamily="34" charset="-128"/>
              </a:rPr>
              <a:t> / </a:t>
            </a:r>
            <a:r>
              <a:rPr lang="en-US" sz="1600" dirty="0" err="1">
                <a:solidFill>
                  <a:srgbClr val="000000"/>
                </a:solidFill>
                <a:latin typeface="Yu Gothic UI" panose="020B0500000000000000" pitchFamily="34" charset="-128"/>
                <a:ea typeface="Yu Gothic UI" panose="020B0500000000000000" pitchFamily="34" charset="-128"/>
              </a:rPr>
              <a:t>ETo</a:t>
            </a:r>
            <a:r>
              <a:rPr lang="en-US" sz="1600" dirty="0">
                <a:solidFill>
                  <a:srgbClr val="000000"/>
                </a:solidFill>
                <a:latin typeface="Yu Gothic UI" panose="020B0500000000000000" pitchFamily="34" charset="-128"/>
                <a:ea typeface="Yu Gothic UI" panose="020B0500000000000000" pitchFamily="34" charset="-128"/>
              </a:rPr>
              <a:t> is termed as crop coefficient. </a:t>
            </a:r>
          </a:p>
          <a:p>
            <a:endParaRPr lang="en-US" sz="1600" dirty="0">
              <a:solidFill>
                <a:srgbClr val="000000"/>
              </a:solidFill>
              <a:latin typeface="Yu Gothic UI" panose="020B0500000000000000" pitchFamily="34" charset="-128"/>
              <a:ea typeface="Yu Gothic UI" panose="020B0500000000000000" pitchFamily="34" charset="-128"/>
            </a:endParaRPr>
          </a:p>
          <a:p>
            <a:r>
              <a:rPr lang="en-US" b="1" dirty="0">
                <a:solidFill>
                  <a:srgbClr val="000000"/>
                </a:solidFill>
                <a:latin typeface="Yu Gothic UI" panose="020B0500000000000000" pitchFamily="34" charset="-128"/>
                <a:ea typeface="Yu Gothic UI" panose="020B0500000000000000" pitchFamily="34" charset="-128"/>
              </a:rPr>
              <a:t>Effective Rainfall (Re) </a:t>
            </a:r>
          </a:p>
          <a:p>
            <a:r>
              <a:rPr lang="en-US" sz="1600" dirty="0">
                <a:solidFill>
                  <a:srgbClr val="000000"/>
                </a:solidFill>
                <a:latin typeface="Yu Gothic UI" panose="020B0500000000000000" pitchFamily="34" charset="-128"/>
                <a:ea typeface="Yu Gothic UI" panose="020B0500000000000000" pitchFamily="34" charset="-128"/>
              </a:rPr>
              <a:t>Rain that is retained in the root zone and used by plants is considered as effective rainfall. </a:t>
            </a:r>
          </a:p>
          <a:p>
            <a:r>
              <a:rPr lang="en-US" sz="1600" dirty="0">
                <a:solidFill>
                  <a:srgbClr val="000000"/>
                </a:solidFill>
                <a:latin typeface="Yu Gothic UI" panose="020B0500000000000000" pitchFamily="34" charset="-128"/>
                <a:ea typeface="Yu Gothic UI" panose="020B0500000000000000" pitchFamily="34" charset="-128"/>
              </a:rPr>
              <a:t>Effective Rainfall (Re) =Total rainfall(R)-Runoff (R0)-Evaporation (E)-Deep </a:t>
            </a:r>
          </a:p>
          <a:p>
            <a:r>
              <a:rPr lang="en-US" sz="1600" dirty="0">
                <a:solidFill>
                  <a:srgbClr val="000000"/>
                </a:solidFill>
                <a:latin typeface="Yu Gothic UI" panose="020B0500000000000000" pitchFamily="34" charset="-128"/>
                <a:ea typeface="Yu Gothic UI" panose="020B0500000000000000" pitchFamily="34" charset="-128"/>
              </a:rPr>
              <a:t>Percolation (P) </a:t>
            </a:r>
          </a:p>
          <a:p>
            <a:endParaRPr lang="en-US" dirty="0">
              <a:solidFill>
                <a:srgbClr val="000000"/>
              </a:solidFill>
              <a:latin typeface="Times New Roman" panose="02020603050405020304" pitchFamily="18" charset="0"/>
            </a:endParaRPr>
          </a:p>
          <a:p>
            <a:endParaRPr lang="en-US" sz="1000" b="0" i="0" u="none" strike="noStrike"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6598703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8B6EBE-B1F8-44D9-A150-13CE5F180BB1}"/>
              </a:ext>
            </a:extLst>
          </p:cNvPr>
          <p:cNvSpPr/>
          <p:nvPr/>
        </p:nvSpPr>
        <p:spPr>
          <a:xfrm>
            <a:off x="0" y="0"/>
            <a:ext cx="2540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7C4FFD-DCB3-418F-AAB2-E1211A4C9E55}"/>
              </a:ext>
            </a:extLst>
          </p:cNvPr>
          <p:cNvSpPr/>
          <p:nvPr/>
        </p:nvSpPr>
        <p:spPr>
          <a:xfrm>
            <a:off x="0" y="1625600"/>
            <a:ext cx="3594100" cy="34163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E940730-6473-4574-8B1E-A73A0ECD7C3F}"/>
              </a:ext>
            </a:extLst>
          </p:cNvPr>
          <p:cNvSpPr txBox="1"/>
          <p:nvPr/>
        </p:nvSpPr>
        <p:spPr>
          <a:xfrm>
            <a:off x="190500" y="3136612"/>
            <a:ext cx="2349500" cy="584775"/>
          </a:xfrm>
          <a:prstGeom prst="rect">
            <a:avLst/>
          </a:prstGeom>
          <a:noFill/>
        </p:spPr>
        <p:txBody>
          <a:bodyPr wrap="square" rtlCol="0">
            <a:spAutoFit/>
          </a:bodyPr>
          <a:lstStyle/>
          <a:p>
            <a:pPr algn="ctr"/>
            <a:r>
              <a:rPr lang="en-US" sz="3200" b="1" dirty="0">
                <a:solidFill>
                  <a:srgbClr val="000000"/>
                </a:solidFill>
                <a:latin typeface="Swis721 LtEx BT" panose="020B0505020202020204" pitchFamily="34" charset="0"/>
              </a:rPr>
              <a:t>Procedure</a:t>
            </a:r>
            <a:r>
              <a:rPr lang="en-US" sz="1800" b="1" i="0" u="none" strike="noStrike" baseline="0" dirty="0">
                <a:solidFill>
                  <a:srgbClr val="000000"/>
                </a:solidFill>
                <a:latin typeface="Times New Roman" panose="02020603050405020304" pitchFamily="18" charset="0"/>
              </a:rPr>
              <a:t> </a:t>
            </a:r>
            <a:endParaRPr lang="en-US" sz="3200" b="1" dirty="0">
              <a:latin typeface="Swis721 LtEx BT" panose="020B0505020202020204"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BAF3BA9-2579-4D3A-B609-5B4544EA1014}"/>
                  </a:ext>
                </a:extLst>
              </p:cNvPr>
              <p:cNvSpPr txBox="1"/>
              <p:nvPr/>
            </p:nvSpPr>
            <p:spPr>
              <a:xfrm>
                <a:off x="3594100" y="222385"/>
                <a:ext cx="8407400" cy="6222729"/>
              </a:xfrm>
              <a:prstGeom prst="rect">
                <a:avLst/>
              </a:prstGeom>
              <a:noFill/>
            </p:spPr>
            <p:txBody>
              <a:bodyPr wrap="square">
                <a:spAutoFit/>
              </a:bodyPr>
              <a:lstStyle/>
              <a:p>
                <a:r>
                  <a:rPr lang="en-US" dirty="0">
                    <a:solidFill>
                      <a:srgbClr val="000000"/>
                    </a:solidFill>
                    <a:latin typeface="Yu Gothic UI" panose="020B0500000000000000" pitchFamily="34" charset="-128"/>
                    <a:ea typeface="Yu Gothic UI" panose="020B0500000000000000" pitchFamily="34" charset="-128"/>
                  </a:rPr>
                  <a:t>1) To calculate the WHC of soil in the root zone depth the m/c at PWP is subtracted from m/c at FC then multiplied by root zone depth </a:t>
                </a:r>
              </a:p>
              <a:p>
                <a:endParaRPr lang="en-US" sz="1200" dirty="0">
                  <a:solidFill>
                    <a:srgbClr val="000000"/>
                  </a:solidFill>
                  <a:latin typeface="Yu Gothic UI" panose="020B0500000000000000" pitchFamily="34" charset="-128"/>
                  <a:ea typeface="Yu Gothic UI" panose="020B0500000000000000" pitchFamily="34" charset="-128"/>
                </a:endParaRPr>
              </a:p>
              <a:p>
                <a:r>
                  <a:rPr lang="en-US" dirty="0">
                    <a:solidFill>
                      <a:srgbClr val="000000"/>
                    </a:solidFill>
                    <a:latin typeface="Yu Gothic UI" panose="020B0500000000000000" pitchFamily="34" charset="-128"/>
                    <a:ea typeface="Yu Gothic UI" panose="020B0500000000000000" pitchFamily="34" charset="-128"/>
                  </a:rPr>
                  <a:t>			</a:t>
                </a:r>
                <a14:m>
                  <m:oMath xmlns:m="http://schemas.openxmlformats.org/officeDocument/2006/math">
                    <m:f>
                      <m:fPr>
                        <m:ctrlPr>
                          <a:rPr lang="en-US" i="1" smtClean="0">
                            <a:solidFill>
                              <a:srgbClr val="000000"/>
                            </a:solidFill>
                            <a:latin typeface="Cambria Math" panose="02040503050406030204" pitchFamily="18" charset="0"/>
                            <a:ea typeface="Yu Gothic UI" panose="020B0500000000000000" pitchFamily="34" charset="-128"/>
                          </a:rPr>
                        </m:ctrlPr>
                      </m:fPr>
                      <m:num>
                        <m:r>
                          <a:rPr lang="en-US" b="0" i="1" smtClean="0">
                            <a:solidFill>
                              <a:srgbClr val="000000"/>
                            </a:solidFill>
                            <a:latin typeface="Cambria Math" panose="02040503050406030204" pitchFamily="18" charset="0"/>
                            <a:ea typeface="Yu Gothic UI" panose="020B0500000000000000" pitchFamily="34" charset="-128"/>
                          </a:rPr>
                          <m:t>(</m:t>
                        </m:r>
                        <m:r>
                          <a:rPr lang="en-US" b="0" i="1" smtClean="0">
                            <a:solidFill>
                              <a:srgbClr val="000000"/>
                            </a:solidFill>
                            <a:latin typeface="Cambria Math" panose="02040503050406030204" pitchFamily="18" charset="0"/>
                            <a:ea typeface="Yu Gothic UI" panose="020B0500000000000000" pitchFamily="34" charset="-128"/>
                          </a:rPr>
                          <m:t>𝐹𝐶</m:t>
                        </m:r>
                        <m:r>
                          <a:rPr lang="en-US" b="0" i="1" smtClean="0">
                            <a:solidFill>
                              <a:srgbClr val="000000"/>
                            </a:solidFill>
                            <a:latin typeface="Cambria Math" panose="02040503050406030204" pitchFamily="18" charset="0"/>
                            <a:ea typeface="Yu Gothic UI" panose="020B0500000000000000" pitchFamily="34" charset="-128"/>
                          </a:rPr>
                          <m:t>−</m:t>
                        </m:r>
                        <m:r>
                          <a:rPr lang="en-US" b="0" i="1" smtClean="0">
                            <a:solidFill>
                              <a:srgbClr val="000000"/>
                            </a:solidFill>
                            <a:latin typeface="Cambria Math" panose="02040503050406030204" pitchFamily="18" charset="0"/>
                            <a:ea typeface="Yu Gothic UI" panose="020B0500000000000000" pitchFamily="34" charset="-128"/>
                          </a:rPr>
                          <m:t>𝑃𝑊𝑃</m:t>
                        </m:r>
                        <m:r>
                          <a:rPr lang="en-US" b="0" i="1" smtClean="0">
                            <a:solidFill>
                              <a:srgbClr val="000000"/>
                            </a:solidFill>
                            <a:latin typeface="Cambria Math" panose="02040503050406030204" pitchFamily="18" charset="0"/>
                            <a:ea typeface="Yu Gothic UI" panose="020B0500000000000000" pitchFamily="34" charset="-128"/>
                          </a:rPr>
                          <m:t>)</m:t>
                        </m:r>
                      </m:num>
                      <m:den>
                        <m:r>
                          <a:rPr lang="en-US" b="0" i="1" smtClean="0">
                            <a:solidFill>
                              <a:srgbClr val="000000"/>
                            </a:solidFill>
                            <a:latin typeface="Cambria Math" panose="02040503050406030204" pitchFamily="18" charset="0"/>
                            <a:ea typeface="Yu Gothic UI" panose="020B0500000000000000" pitchFamily="34" charset="-128"/>
                          </a:rPr>
                          <m:t>100</m:t>
                        </m:r>
                      </m:den>
                    </m:f>
                    <m:r>
                      <a:rPr lang="en-US" i="1" smtClean="0">
                        <a:solidFill>
                          <a:srgbClr val="000000"/>
                        </a:solidFill>
                        <a:latin typeface="Cambria Math" panose="02040503050406030204" pitchFamily="18" charset="0"/>
                        <a:ea typeface="Cambria Math" panose="02040503050406030204" pitchFamily="18" charset="0"/>
                      </a:rPr>
                      <m:t>×</m:t>
                    </m:r>
                    <m:r>
                      <a:rPr lang="en-US" b="0" i="1" smtClean="0">
                        <a:solidFill>
                          <a:srgbClr val="000000"/>
                        </a:solidFill>
                        <a:latin typeface="Cambria Math" panose="02040503050406030204" pitchFamily="18" charset="0"/>
                        <a:ea typeface="Cambria Math" panose="02040503050406030204" pitchFamily="18" charset="0"/>
                      </a:rPr>
                      <m:t>𝐴𝑠</m:t>
                    </m:r>
                    <m:r>
                      <a:rPr lang="en-US" b="0" i="1" smtClean="0">
                        <a:solidFill>
                          <a:srgbClr val="000000"/>
                        </a:solidFill>
                        <a:latin typeface="Cambria Math" panose="02040503050406030204" pitchFamily="18" charset="0"/>
                        <a:ea typeface="Cambria Math" panose="02040503050406030204" pitchFamily="18" charset="0"/>
                      </a:rPr>
                      <m:t>×</m:t>
                    </m:r>
                    <m:r>
                      <a:rPr lang="en-US" b="0" i="1" smtClean="0">
                        <a:solidFill>
                          <a:srgbClr val="000000"/>
                        </a:solidFill>
                        <a:latin typeface="Cambria Math" panose="02040503050406030204" pitchFamily="18" charset="0"/>
                        <a:ea typeface="Cambria Math" panose="02040503050406030204" pitchFamily="18" charset="0"/>
                      </a:rPr>
                      <m:t>𝑅𝐷</m:t>
                    </m:r>
                  </m:oMath>
                </a14:m>
                <a:endParaRPr lang="en-US" b="0" dirty="0">
                  <a:solidFill>
                    <a:srgbClr val="000000"/>
                  </a:solidFill>
                  <a:latin typeface="Yu Gothic UI" panose="020B0500000000000000" pitchFamily="34" charset="-128"/>
                  <a:ea typeface="Cambria Math" panose="02040503050406030204" pitchFamily="18" charset="0"/>
                </a:endParaRPr>
              </a:p>
              <a:p>
                <a:endParaRPr lang="en-US" sz="1200" dirty="0">
                  <a:solidFill>
                    <a:srgbClr val="000000"/>
                  </a:solidFill>
                  <a:latin typeface="Yu Gothic UI" panose="020B0500000000000000" pitchFamily="34" charset="-128"/>
                  <a:ea typeface="Yu Gothic UI" panose="020B0500000000000000" pitchFamily="34" charset="-128"/>
                </a:endParaRPr>
              </a:p>
              <a:p>
                <a:r>
                  <a:rPr lang="en-US" dirty="0">
                    <a:solidFill>
                      <a:srgbClr val="000000"/>
                    </a:solidFill>
                    <a:latin typeface="Yu Gothic UI" panose="020B0500000000000000" pitchFamily="34" charset="-128"/>
                    <a:ea typeface="Yu Gothic UI" panose="020B0500000000000000" pitchFamily="34" charset="-128"/>
                  </a:rPr>
                  <a:t>2) This available water is multiplied by an allowable depletion factor to determine the allowable depletion. </a:t>
                </a:r>
              </a:p>
              <a:p>
                <a:endParaRPr lang="en-US" sz="1200" dirty="0">
                  <a:solidFill>
                    <a:srgbClr val="000000"/>
                  </a:solidFill>
                  <a:latin typeface="Yu Gothic UI" panose="020B0500000000000000" pitchFamily="34" charset="-128"/>
                  <a:ea typeface="Yu Gothic UI" panose="020B0500000000000000" pitchFamily="34" charset="-128"/>
                </a:endParaRPr>
              </a:p>
              <a:p>
                <a:r>
                  <a:rPr lang="en-US" dirty="0">
                    <a:solidFill>
                      <a:srgbClr val="000000"/>
                    </a:solidFill>
                    <a:latin typeface="Yu Gothic UI" panose="020B0500000000000000" pitchFamily="34" charset="-128"/>
                    <a:ea typeface="Yu Gothic UI" panose="020B0500000000000000" pitchFamily="34" charset="-128"/>
                  </a:rPr>
                  <a:t>3) To calculate the current depletion (CD) the actual evapotranspiration and previous depletion is added and actual rainfall &amp; irrigation (if any applied in the previous week) is subtracted from the previous sum.</a:t>
                </a:r>
              </a:p>
              <a:p>
                <a:endParaRPr lang="en-US" sz="1200" dirty="0">
                  <a:solidFill>
                    <a:srgbClr val="000000"/>
                  </a:solidFill>
                  <a:latin typeface="Yu Gothic UI" panose="020B0500000000000000" pitchFamily="34" charset="-128"/>
                  <a:ea typeface="Yu Gothic UI" panose="020B0500000000000000" pitchFamily="34" charset="-128"/>
                </a:endParaRPr>
              </a:p>
              <a:p>
                <a:r>
                  <a:rPr lang="en-US" dirty="0">
                    <a:solidFill>
                      <a:srgbClr val="000000"/>
                    </a:solidFill>
                    <a:latin typeface="Yu Gothic UI" panose="020B0500000000000000" pitchFamily="34" charset="-128"/>
                    <a:ea typeface="Yu Gothic UI" panose="020B0500000000000000" pitchFamily="34" charset="-128"/>
                  </a:rPr>
                  <a:t>	CD = (</a:t>
                </a:r>
                <a:r>
                  <a:rPr lang="en-US" dirty="0" err="1">
                    <a:solidFill>
                      <a:srgbClr val="000000"/>
                    </a:solidFill>
                    <a:latin typeface="Yu Gothic UI" panose="020B0500000000000000" pitchFamily="34" charset="-128"/>
                    <a:ea typeface="Yu Gothic UI" panose="020B0500000000000000" pitchFamily="34" charset="-128"/>
                  </a:rPr>
                  <a:t>ETa</a:t>
                </a:r>
                <a:r>
                  <a:rPr lang="en-US" dirty="0">
                    <a:solidFill>
                      <a:srgbClr val="000000"/>
                    </a:solidFill>
                    <a:latin typeface="Yu Gothic UI" panose="020B0500000000000000" pitchFamily="34" charset="-128"/>
                    <a:ea typeface="Yu Gothic UI" panose="020B0500000000000000" pitchFamily="34" charset="-128"/>
                  </a:rPr>
                  <a:t> + previous depletion)-(actual rainfall + irrigation) </a:t>
                </a:r>
              </a:p>
              <a:p>
                <a:endParaRPr lang="en-US" sz="1200" dirty="0">
                  <a:solidFill>
                    <a:srgbClr val="000000"/>
                  </a:solidFill>
                  <a:latin typeface="Yu Gothic UI" panose="020B0500000000000000" pitchFamily="34" charset="-128"/>
                  <a:ea typeface="Yu Gothic UI" panose="020B0500000000000000" pitchFamily="34" charset="-128"/>
                </a:endParaRPr>
              </a:p>
              <a:p>
                <a:r>
                  <a:rPr lang="en-US" dirty="0">
                    <a:solidFill>
                      <a:srgbClr val="000000"/>
                    </a:solidFill>
                    <a:latin typeface="Yu Gothic UI" panose="020B0500000000000000" pitchFamily="34" charset="-128"/>
                    <a:ea typeface="Yu Gothic UI" panose="020B0500000000000000" pitchFamily="34" charset="-128"/>
                  </a:rPr>
                  <a:t>4) To calculate the predicted evapotranspiration Kc is multiplied by reference crop evapotranspiration. </a:t>
                </a:r>
              </a:p>
              <a:p>
                <a:endParaRPr lang="en-US" sz="1200" dirty="0">
                  <a:solidFill>
                    <a:srgbClr val="000000"/>
                  </a:solidFill>
                  <a:latin typeface="Yu Gothic UI" panose="020B0500000000000000" pitchFamily="34" charset="-128"/>
                  <a:ea typeface="Yu Gothic UI" panose="020B0500000000000000" pitchFamily="34" charset="-128"/>
                </a:endParaRPr>
              </a:p>
              <a:p>
                <a:r>
                  <a:rPr lang="en-US" dirty="0">
                    <a:solidFill>
                      <a:srgbClr val="000000"/>
                    </a:solidFill>
                    <a:latin typeface="Yu Gothic UI" panose="020B0500000000000000" pitchFamily="34" charset="-128"/>
                    <a:ea typeface="Yu Gothic UI" panose="020B0500000000000000" pitchFamily="34" charset="-128"/>
                  </a:rPr>
                  <a:t>5) The predicted depletion is calculated by adding the predicted evapotranspiration and current depletion and then subtract the rainfall from it. This predicted depletion is the amount for irrigation. </a:t>
                </a:r>
              </a:p>
              <a:p>
                <a:endParaRPr lang="en-US" sz="1200" dirty="0">
                  <a:solidFill>
                    <a:srgbClr val="000000"/>
                  </a:solidFill>
                  <a:latin typeface="Yu Gothic UI" panose="020B0500000000000000" pitchFamily="34" charset="-128"/>
                  <a:ea typeface="Yu Gothic UI" panose="020B0500000000000000" pitchFamily="34" charset="-128"/>
                </a:endParaRPr>
              </a:p>
              <a:p>
                <a:r>
                  <a:rPr lang="en-US" dirty="0">
                    <a:solidFill>
                      <a:srgbClr val="000000"/>
                    </a:solidFill>
                    <a:latin typeface="Yu Gothic UI" panose="020B0500000000000000" pitchFamily="34" charset="-128"/>
                    <a:ea typeface="Yu Gothic UI" panose="020B0500000000000000" pitchFamily="34" charset="-128"/>
                  </a:rPr>
                  <a:t>6) The irrigation frequency is calculated by using the following expression </a:t>
                </a:r>
              </a:p>
              <a:p>
                <a:endParaRPr lang="en-US" dirty="0">
                  <a:solidFill>
                    <a:srgbClr val="000000"/>
                  </a:solidFill>
                  <a:latin typeface="Yu Gothic UI" panose="020B0500000000000000" pitchFamily="34" charset="-128"/>
                  <a:ea typeface="Yu Gothic UI" panose="020B0500000000000000" pitchFamily="34" charset="-128"/>
                </a:endParaRPr>
              </a:p>
              <a:p>
                <a:r>
                  <a:rPr lang="en-US" dirty="0">
                    <a:solidFill>
                      <a:srgbClr val="000000"/>
                    </a:solidFill>
                    <a:latin typeface="Yu Gothic UI" panose="020B0500000000000000" pitchFamily="34" charset="-128"/>
                    <a:ea typeface="Yu Gothic UI" panose="020B0500000000000000" pitchFamily="34" charset="-128"/>
                  </a:rPr>
                  <a:t>	Irrigation frequency = 7*(Allowable depletion-CD+R)/</a:t>
                </a:r>
                <a:r>
                  <a:rPr lang="en-US" dirty="0" err="1">
                    <a:solidFill>
                      <a:srgbClr val="000000"/>
                    </a:solidFill>
                    <a:latin typeface="Yu Gothic UI" panose="020B0500000000000000" pitchFamily="34" charset="-128"/>
                    <a:ea typeface="Yu Gothic UI" panose="020B0500000000000000" pitchFamily="34" charset="-128"/>
                  </a:rPr>
                  <a:t>Etc</a:t>
                </a:r>
                <a:r>
                  <a:rPr lang="en-US" dirty="0">
                    <a:solidFill>
                      <a:srgbClr val="000000"/>
                    </a:solidFill>
                    <a:latin typeface="Yu Gothic UI" panose="020B0500000000000000" pitchFamily="34" charset="-128"/>
                    <a:ea typeface="Yu Gothic UI" panose="020B0500000000000000" pitchFamily="34" charset="-128"/>
                  </a:rPr>
                  <a:t>  </a:t>
                </a:r>
              </a:p>
            </p:txBody>
          </p:sp>
        </mc:Choice>
        <mc:Fallback xmlns="">
          <p:sp>
            <p:nvSpPr>
              <p:cNvPr id="6" name="TextBox 5">
                <a:extLst>
                  <a:ext uri="{FF2B5EF4-FFF2-40B4-BE49-F238E27FC236}">
                    <a16:creationId xmlns:a16="http://schemas.microsoft.com/office/drawing/2014/main" id="{3BAF3BA9-2579-4D3A-B609-5B4544EA1014}"/>
                  </a:ext>
                </a:extLst>
              </p:cNvPr>
              <p:cNvSpPr txBox="1">
                <a:spLocks noRot="1" noChangeAspect="1" noMove="1" noResize="1" noEditPoints="1" noAdjustHandles="1" noChangeArrowheads="1" noChangeShapeType="1" noTextEdit="1"/>
              </p:cNvSpPr>
              <p:nvPr/>
            </p:nvSpPr>
            <p:spPr>
              <a:xfrm>
                <a:off x="3594100" y="222385"/>
                <a:ext cx="8407400" cy="6222729"/>
              </a:xfrm>
              <a:prstGeom prst="rect">
                <a:avLst/>
              </a:prstGeom>
              <a:blipFill>
                <a:blip r:embed="rId2"/>
                <a:stretch>
                  <a:fillRect l="-653" t="-392" r="-580" b="-588"/>
                </a:stretch>
              </a:blipFill>
            </p:spPr>
            <p:txBody>
              <a:bodyPr/>
              <a:lstStyle/>
              <a:p>
                <a:r>
                  <a:rPr lang="en-US">
                    <a:noFill/>
                  </a:rPr>
                  <a:t> </a:t>
                </a:r>
              </a:p>
            </p:txBody>
          </p:sp>
        </mc:Fallback>
      </mc:AlternateContent>
    </p:spTree>
    <p:extLst>
      <p:ext uri="{BB962C8B-B14F-4D97-AF65-F5344CB8AC3E}">
        <p14:creationId xmlns:p14="http://schemas.microsoft.com/office/powerpoint/2010/main" val="34374417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8B6EBE-B1F8-44D9-A150-13CE5F180BB1}"/>
              </a:ext>
            </a:extLst>
          </p:cNvPr>
          <p:cNvSpPr/>
          <p:nvPr/>
        </p:nvSpPr>
        <p:spPr>
          <a:xfrm>
            <a:off x="0" y="0"/>
            <a:ext cx="2540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7C4FFD-DCB3-418F-AAB2-E1211A4C9E55}"/>
              </a:ext>
            </a:extLst>
          </p:cNvPr>
          <p:cNvSpPr/>
          <p:nvPr/>
        </p:nvSpPr>
        <p:spPr>
          <a:xfrm>
            <a:off x="0" y="1625600"/>
            <a:ext cx="3594100" cy="34163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E940730-6473-4574-8B1E-A73A0ECD7C3F}"/>
              </a:ext>
            </a:extLst>
          </p:cNvPr>
          <p:cNvSpPr txBox="1"/>
          <p:nvPr/>
        </p:nvSpPr>
        <p:spPr>
          <a:xfrm>
            <a:off x="190500" y="3136612"/>
            <a:ext cx="2349500" cy="584775"/>
          </a:xfrm>
          <a:prstGeom prst="rect">
            <a:avLst/>
          </a:prstGeom>
          <a:noFill/>
        </p:spPr>
        <p:txBody>
          <a:bodyPr wrap="square" rtlCol="0">
            <a:spAutoFit/>
          </a:bodyPr>
          <a:lstStyle/>
          <a:p>
            <a:pPr algn="ctr"/>
            <a:r>
              <a:rPr lang="en-US" sz="3200" b="1" dirty="0">
                <a:solidFill>
                  <a:schemeClr val="bg1"/>
                </a:solidFill>
                <a:latin typeface="Swis721 LtEx BT" panose="020B0505020202020204" pitchFamily="34" charset="0"/>
              </a:rPr>
              <a:t>Procedure</a:t>
            </a:r>
            <a:r>
              <a:rPr lang="en-US" sz="1800" b="1" i="0" u="none" strike="noStrike" baseline="0" dirty="0">
                <a:solidFill>
                  <a:srgbClr val="000000"/>
                </a:solidFill>
                <a:latin typeface="Times New Roman" panose="02020603050405020304" pitchFamily="18" charset="0"/>
              </a:rPr>
              <a:t> </a:t>
            </a:r>
            <a:endParaRPr lang="en-US" sz="3200" b="1" dirty="0">
              <a:latin typeface="Swis721 LtEx BT" panose="020B0505020202020204"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BAF3BA9-2579-4D3A-B609-5B4544EA1014}"/>
                  </a:ext>
                </a:extLst>
              </p:cNvPr>
              <p:cNvSpPr txBox="1"/>
              <p:nvPr/>
            </p:nvSpPr>
            <p:spPr>
              <a:xfrm>
                <a:off x="3594100" y="222385"/>
                <a:ext cx="8407400" cy="6222729"/>
              </a:xfrm>
              <a:prstGeom prst="rect">
                <a:avLst/>
              </a:prstGeom>
              <a:noFill/>
            </p:spPr>
            <p:txBody>
              <a:bodyPr wrap="square">
                <a:spAutoFit/>
              </a:bodyPr>
              <a:lstStyle/>
              <a:p>
                <a:r>
                  <a:rPr lang="en-US" dirty="0">
                    <a:solidFill>
                      <a:srgbClr val="000000"/>
                    </a:solidFill>
                    <a:latin typeface="Yu Gothic UI" panose="020B0500000000000000" pitchFamily="34" charset="-128"/>
                    <a:ea typeface="Yu Gothic UI" panose="020B0500000000000000" pitchFamily="34" charset="-128"/>
                  </a:rPr>
                  <a:t>1) To calculate the WHC of soil in the root zone depth the m/c at PWP is subtracted from m/c at FC then multiplied by root zone depth </a:t>
                </a:r>
              </a:p>
              <a:p>
                <a:endParaRPr lang="en-US" sz="1200" dirty="0">
                  <a:solidFill>
                    <a:srgbClr val="000000"/>
                  </a:solidFill>
                  <a:latin typeface="Yu Gothic UI" panose="020B0500000000000000" pitchFamily="34" charset="-128"/>
                  <a:ea typeface="Yu Gothic UI" panose="020B0500000000000000" pitchFamily="34" charset="-128"/>
                </a:endParaRPr>
              </a:p>
              <a:p>
                <a:r>
                  <a:rPr lang="en-US" dirty="0">
                    <a:solidFill>
                      <a:srgbClr val="000000"/>
                    </a:solidFill>
                    <a:latin typeface="Yu Gothic UI" panose="020B0500000000000000" pitchFamily="34" charset="-128"/>
                    <a:ea typeface="Yu Gothic UI" panose="020B0500000000000000" pitchFamily="34" charset="-128"/>
                  </a:rPr>
                  <a:t>			</a:t>
                </a:r>
                <a14:m>
                  <m:oMath xmlns:m="http://schemas.openxmlformats.org/officeDocument/2006/math">
                    <m:f>
                      <m:fPr>
                        <m:ctrlPr>
                          <a:rPr lang="en-US" i="1" smtClean="0">
                            <a:solidFill>
                              <a:srgbClr val="000000"/>
                            </a:solidFill>
                            <a:latin typeface="Cambria Math" panose="02040503050406030204" pitchFamily="18" charset="0"/>
                            <a:ea typeface="Yu Gothic UI" panose="020B0500000000000000" pitchFamily="34" charset="-128"/>
                          </a:rPr>
                        </m:ctrlPr>
                      </m:fPr>
                      <m:num>
                        <m:r>
                          <a:rPr lang="en-US" b="0" i="1" smtClean="0">
                            <a:solidFill>
                              <a:srgbClr val="000000"/>
                            </a:solidFill>
                            <a:latin typeface="Cambria Math" panose="02040503050406030204" pitchFamily="18" charset="0"/>
                            <a:ea typeface="Yu Gothic UI" panose="020B0500000000000000" pitchFamily="34" charset="-128"/>
                          </a:rPr>
                          <m:t>(</m:t>
                        </m:r>
                        <m:r>
                          <a:rPr lang="en-US" b="0" i="1" smtClean="0">
                            <a:solidFill>
                              <a:srgbClr val="000000"/>
                            </a:solidFill>
                            <a:latin typeface="Cambria Math" panose="02040503050406030204" pitchFamily="18" charset="0"/>
                            <a:ea typeface="Yu Gothic UI" panose="020B0500000000000000" pitchFamily="34" charset="-128"/>
                          </a:rPr>
                          <m:t>𝐹𝐶</m:t>
                        </m:r>
                        <m:r>
                          <a:rPr lang="en-US" b="0" i="1" smtClean="0">
                            <a:solidFill>
                              <a:srgbClr val="000000"/>
                            </a:solidFill>
                            <a:latin typeface="Cambria Math" panose="02040503050406030204" pitchFamily="18" charset="0"/>
                            <a:ea typeface="Yu Gothic UI" panose="020B0500000000000000" pitchFamily="34" charset="-128"/>
                          </a:rPr>
                          <m:t>−</m:t>
                        </m:r>
                        <m:r>
                          <a:rPr lang="en-US" b="0" i="1" smtClean="0">
                            <a:solidFill>
                              <a:srgbClr val="000000"/>
                            </a:solidFill>
                            <a:latin typeface="Cambria Math" panose="02040503050406030204" pitchFamily="18" charset="0"/>
                            <a:ea typeface="Yu Gothic UI" panose="020B0500000000000000" pitchFamily="34" charset="-128"/>
                          </a:rPr>
                          <m:t>𝑃𝑊𝑃</m:t>
                        </m:r>
                        <m:r>
                          <a:rPr lang="en-US" b="0" i="1" smtClean="0">
                            <a:solidFill>
                              <a:srgbClr val="000000"/>
                            </a:solidFill>
                            <a:latin typeface="Cambria Math" panose="02040503050406030204" pitchFamily="18" charset="0"/>
                            <a:ea typeface="Yu Gothic UI" panose="020B0500000000000000" pitchFamily="34" charset="-128"/>
                          </a:rPr>
                          <m:t>)</m:t>
                        </m:r>
                      </m:num>
                      <m:den>
                        <m:r>
                          <a:rPr lang="en-US" b="0" i="1" smtClean="0">
                            <a:solidFill>
                              <a:srgbClr val="000000"/>
                            </a:solidFill>
                            <a:latin typeface="Cambria Math" panose="02040503050406030204" pitchFamily="18" charset="0"/>
                            <a:ea typeface="Yu Gothic UI" panose="020B0500000000000000" pitchFamily="34" charset="-128"/>
                          </a:rPr>
                          <m:t>100</m:t>
                        </m:r>
                      </m:den>
                    </m:f>
                    <m:r>
                      <a:rPr lang="en-US" i="1" smtClean="0">
                        <a:solidFill>
                          <a:srgbClr val="000000"/>
                        </a:solidFill>
                        <a:latin typeface="Cambria Math" panose="02040503050406030204" pitchFamily="18" charset="0"/>
                        <a:ea typeface="Cambria Math" panose="02040503050406030204" pitchFamily="18" charset="0"/>
                      </a:rPr>
                      <m:t>×</m:t>
                    </m:r>
                    <m:r>
                      <a:rPr lang="en-US" b="0" i="1" smtClean="0">
                        <a:solidFill>
                          <a:srgbClr val="000000"/>
                        </a:solidFill>
                        <a:latin typeface="Cambria Math" panose="02040503050406030204" pitchFamily="18" charset="0"/>
                        <a:ea typeface="Cambria Math" panose="02040503050406030204" pitchFamily="18" charset="0"/>
                      </a:rPr>
                      <m:t>𝐴𝑠</m:t>
                    </m:r>
                    <m:r>
                      <a:rPr lang="en-US" b="0" i="1" smtClean="0">
                        <a:solidFill>
                          <a:srgbClr val="000000"/>
                        </a:solidFill>
                        <a:latin typeface="Cambria Math" panose="02040503050406030204" pitchFamily="18" charset="0"/>
                        <a:ea typeface="Cambria Math" panose="02040503050406030204" pitchFamily="18" charset="0"/>
                      </a:rPr>
                      <m:t>×</m:t>
                    </m:r>
                    <m:r>
                      <a:rPr lang="en-US" b="0" i="1" smtClean="0">
                        <a:solidFill>
                          <a:srgbClr val="000000"/>
                        </a:solidFill>
                        <a:latin typeface="Cambria Math" panose="02040503050406030204" pitchFamily="18" charset="0"/>
                        <a:ea typeface="Cambria Math" panose="02040503050406030204" pitchFamily="18" charset="0"/>
                      </a:rPr>
                      <m:t>𝑅𝐷</m:t>
                    </m:r>
                  </m:oMath>
                </a14:m>
                <a:endParaRPr lang="en-US" b="0" dirty="0">
                  <a:solidFill>
                    <a:srgbClr val="000000"/>
                  </a:solidFill>
                  <a:latin typeface="Yu Gothic UI" panose="020B0500000000000000" pitchFamily="34" charset="-128"/>
                  <a:ea typeface="Cambria Math" panose="02040503050406030204" pitchFamily="18" charset="0"/>
                </a:endParaRPr>
              </a:p>
              <a:p>
                <a:endParaRPr lang="en-US" sz="1200" dirty="0">
                  <a:solidFill>
                    <a:srgbClr val="000000"/>
                  </a:solidFill>
                  <a:latin typeface="Yu Gothic UI" panose="020B0500000000000000" pitchFamily="34" charset="-128"/>
                  <a:ea typeface="Yu Gothic UI" panose="020B0500000000000000" pitchFamily="34" charset="-128"/>
                </a:endParaRPr>
              </a:p>
              <a:p>
                <a:r>
                  <a:rPr lang="en-US" dirty="0">
                    <a:solidFill>
                      <a:srgbClr val="000000"/>
                    </a:solidFill>
                    <a:latin typeface="Yu Gothic UI" panose="020B0500000000000000" pitchFamily="34" charset="-128"/>
                    <a:ea typeface="Yu Gothic UI" panose="020B0500000000000000" pitchFamily="34" charset="-128"/>
                  </a:rPr>
                  <a:t>2) This available water is multiplied by an allowable depletion factor to determine the allowable depletion. </a:t>
                </a:r>
              </a:p>
              <a:p>
                <a:endParaRPr lang="en-US" sz="1200" dirty="0">
                  <a:solidFill>
                    <a:srgbClr val="000000"/>
                  </a:solidFill>
                  <a:latin typeface="Yu Gothic UI" panose="020B0500000000000000" pitchFamily="34" charset="-128"/>
                  <a:ea typeface="Yu Gothic UI" panose="020B0500000000000000" pitchFamily="34" charset="-128"/>
                </a:endParaRPr>
              </a:p>
              <a:p>
                <a:r>
                  <a:rPr lang="en-US" dirty="0">
                    <a:solidFill>
                      <a:srgbClr val="000000"/>
                    </a:solidFill>
                    <a:latin typeface="Yu Gothic UI" panose="020B0500000000000000" pitchFamily="34" charset="-128"/>
                    <a:ea typeface="Yu Gothic UI" panose="020B0500000000000000" pitchFamily="34" charset="-128"/>
                  </a:rPr>
                  <a:t>3) To calculate the current depletion (CD) the actual evapotranspiration and previous depletion is added and actual rainfall &amp; irrigation (if any applied in the previous week) is subtracted from the previous sum.</a:t>
                </a:r>
              </a:p>
              <a:p>
                <a:endParaRPr lang="en-US" sz="1200" dirty="0">
                  <a:solidFill>
                    <a:srgbClr val="000000"/>
                  </a:solidFill>
                  <a:latin typeface="Yu Gothic UI" panose="020B0500000000000000" pitchFamily="34" charset="-128"/>
                  <a:ea typeface="Yu Gothic UI" panose="020B0500000000000000" pitchFamily="34" charset="-128"/>
                </a:endParaRPr>
              </a:p>
              <a:p>
                <a:r>
                  <a:rPr lang="en-US" dirty="0">
                    <a:solidFill>
                      <a:srgbClr val="000000"/>
                    </a:solidFill>
                    <a:latin typeface="Yu Gothic UI" panose="020B0500000000000000" pitchFamily="34" charset="-128"/>
                    <a:ea typeface="Yu Gothic UI" panose="020B0500000000000000" pitchFamily="34" charset="-128"/>
                  </a:rPr>
                  <a:t>	CD = (</a:t>
                </a:r>
                <a:r>
                  <a:rPr lang="en-US" dirty="0" err="1">
                    <a:solidFill>
                      <a:srgbClr val="000000"/>
                    </a:solidFill>
                    <a:latin typeface="Yu Gothic UI" panose="020B0500000000000000" pitchFamily="34" charset="-128"/>
                    <a:ea typeface="Yu Gothic UI" panose="020B0500000000000000" pitchFamily="34" charset="-128"/>
                  </a:rPr>
                  <a:t>ETa</a:t>
                </a:r>
                <a:r>
                  <a:rPr lang="en-US" dirty="0">
                    <a:solidFill>
                      <a:srgbClr val="000000"/>
                    </a:solidFill>
                    <a:latin typeface="Yu Gothic UI" panose="020B0500000000000000" pitchFamily="34" charset="-128"/>
                    <a:ea typeface="Yu Gothic UI" panose="020B0500000000000000" pitchFamily="34" charset="-128"/>
                  </a:rPr>
                  <a:t> + previous depletion)-(actual rainfall + irrigation) </a:t>
                </a:r>
              </a:p>
              <a:p>
                <a:endParaRPr lang="en-US" sz="1200" dirty="0">
                  <a:solidFill>
                    <a:srgbClr val="000000"/>
                  </a:solidFill>
                  <a:latin typeface="Yu Gothic UI" panose="020B0500000000000000" pitchFamily="34" charset="-128"/>
                  <a:ea typeface="Yu Gothic UI" panose="020B0500000000000000" pitchFamily="34" charset="-128"/>
                </a:endParaRPr>
              </a:p>
              <a:p>
                <a:r>
                  <a:rPr lang="en-US" dirty="0">
                    <a:solidFill>
                      <a:srgbClr val="000000"/>
                    </a:solidFill>
                    <a:latin typeface="Yu Gothic UI" panose="020B0500000000000000" pitchFamily="34" charset="-128"/>
                    <a:ea typeface="Yu Gothic UI" panose="020B0500000000000000" pitchFamily="34" charset="-128"/>
                  </a:rPr>
                  <a:t>4) To calculate the predicted evapotranspiration Kc is multiplied by reference crop evapotranspiration. </a:t>
                </a:r>
              </a:p>
              <a:p>
                <a:endParaRPr lang="en-US" sz="1200" dirty="0">
                  <a:solidFill>
                    <a:srgbClr val="000000"/>
                  </a:solidFill>
                  <a:latin typeface="Yu Gothic UI" panose="020B0500000000000000" pitchFamily="34" charset="-128"/>
                  <a:ea typeface="Yu Gothic UI" panose="020B0500000000000000" pitchFamily="34" charset="-128"/>
                </a:endParaRPr>
              </a:p>
              <a:p>
                <a:r>
                  <a:rPr lang="en-US" dirty="0">
                    <a:solidFill>
                      <a:srgbClr val="000000"/>
                    </a:solidFill>
                    <a:latin typeface="Yu Gothic UI" panose="020B0500000000000000" pitchFamily="34" charset="-128"/>
                    <a:ea typeface="Yu Gothic UI" panose="020B0500000000000000" pitchFamily="34" charset="-128"/>
                  </a:rPr>
                  <a:t>5) The predicted depletion is calculated by adding the predicted evapotranspiration and current depletion and then subtract the rainfall from it. This predicted depletion is the amount for irrigation. </a:t>
                </a:r>
              </a:p>
              <a:p>
                <a:endParaRPr lang="en-US" sz="1200" dirty="0">
                  <a:solidFill>
                    <a:srgbClr val="000000"/>
                  </a:solidFill>
                  <a:latin typeface="Yu Gothic UI" panose="020B0500000000000000" pitchFamily="34" charset="-128"/>
                  <a:ea typeface="Yu Gothic UI" panose="020B0500000000000000" pitchFamily="34" charset="-128"/>
                </a:endParaRPr>
              </a:p>
              <a:p>
                <a:r>
                  <a:rPr lang="en-US" dirty="0">
                    <a:solidFill>
                      <a:srgbClr val="000000"/>
                    </a:solidFill>
                    <a:latin typeface="Yu Gothic UI" panose="020B0500000000000000" pitchFamily="34" charset="-128"/>
                    <a:ea typeface="Yu Gothic UI" panose="020B0500000000000000" pitchFamily="34" charset="-128"/>
                  </a:rPr>
                  <a:t>6) The irrigation frequency is calculated by using the following expression </a:t>
                </a:r>
              </a:p>
              <a:p>
                <a:endParaRPr lang="en-US" dirty="0">
                  <a:solidFill>
                    <a:srgbClr val="000000"/>
                  </a:solidFill>
                  <a:latin typeface="Yu Gothic UI" panose="020B0500000000000000" pitchFamily="34" charset="-128"/>
                  <a:ea typeface="Yu Gothic UI" panose="020B0500000000000000" pitchFamily="34" charset="-128"/>
                </a:endParaRPr>
              </a:p>
              <a:p>
                <a:r>
                  <a:rPr lang="en-US" dirty="0">
                    <a:solidFill>
                      <a:srgbClr val="000000"/>
                    </a:solidFill>
                    <a:latin typeface="Yu Gothic UI" panose="020B0500000000000000" pitchFamily="34" charset="-128"/>
                    <a:ea typeface="Yu Gothic UI" panose="020B0500000000000000" pitchFamily="34" charset="-128"/>
                  </a:rPr>
                  <a:t>	Irrigation frequency = 7*(Allowable depletion-CD+R)/</a:t>
                </a:r>
                <a:r>
                  <a:rPr lang="en-US" dirty="0" err="1">
                    <a:solidFill>
                      <a:srgbClr val="000000"/>
                    </a:solidFill>
                    <a:latin typeface="Yu Gothic UI" panose="020B0500000000000000" pitchFamily="34" charset="-128"/>
                    <a:ea typeface="Yu Gothic UI" panose="020B0500000000000000" pitchFamily="34" charset="-128"/>
                  </a:rPr>
                  <a:t>Etc</a:t>
                </a:r>
                <a:r>
                  <a:rPr lang="en-US" dirty="0">
                    <a:solidFill>
                      <a:srgbClr val="000000"/>
                    </a:solidFill>
                    <a:latin typeface="Yu Gothic UI" panose="020B0500000000000000" pitchFamily="34" charset="-128"/>
                    <a:ea typeface="Yu Gothic UI" panose="020B0500000000000000" pitchFamily="34" charset="-128"/>
                  </a:rPr>
                  <a:t>  </a:t>
                </a:r>
              </a:p>
            </p:txBody>
          </p:sp>
        </mc:Choice>
        <mc:Fallback xmlns="">
          <p:sp>
            <p:nvSpPr>
              <p:cNvPr id="6" name="TextBox 5">
                <a:extLst>
                  <a:ext uri="{FF2B5EF4-FFF2-40B4-BE49-F238E27FC236}">
                    <a16:creationId xmlns:a16="http://schemas.microsoft.com/office/drawing/2014/main" id="{3BAF3BA9-2579-4D3A-B609-5B4544EA1014}"/>
                  </a:ext>
                </a:extLst>
              </p:cNvPr>
              <p:cNvSpPr txBox="1">
                <a:spLocks noRot="1" noChangeAspect="1" noMove="1" noResize="1" noEditPoints="1" noAdjustHandles="1" noChangeArrowheads="1" noChangeShapeType="1" noTextEdit="1"/>
              </p:cNvSpPr>
              <p:nvPr/>
            </p:nvSpPr>
            <p:spPr>
              <a:xfrm>
                <a:off x="3594100" y="222385"/>
                <a:ext cx="8407400" cy="6222729"/>
              </a:xfrm>
              <a:prstGeom prst="rect">
                <a:avLst/>
              </a:prstGeom>
              <a:blipFill>
                <a:blip r:embed="rId2"/>
                <a:stretch>
                  <a:fillRect l="-653" t="-392" r="-580" b="-588"/>
                </a:stretch>
              </a:blipFill>
            </p:spPr>
            <p:txBody>
              <a:bodyPr/>
              <a:lstStyle/>
              <a:p>
                <a:r>
                  <a:rPr lang="en-US">
                    <a:noFill/>
                  </a:rPr>
                  <a:t> </a:t>
                </a:r>
              </a:p>
            </p:txBody>
          </p:sp>
        </mc:Fallback>
      </mc:AlternateContent>
    </p:spTree>
    <p:extLst>
      <p:ext uri="{BB962C8B-B14F-4D97-AF65-F5344CB8AC3E}">
        <p14:creationId xmlns:p14="http://schemas.microsoft.com/office/powerpoint/2010/main" val="13872723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9600000" scaled="0"/>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D3EA07-A297-4B9B-98AD-A4A974A10376}"/>
              </a:ext>
            </a:extLst>
          </p:cNvPr>
          <p:cNvSpPr txBox="1"/>
          <p:nvPr/>
        </p:nvSpPr>
        <p:spPr>
          <a:xfrm>
            <a:off x="342554" y="152137"/>
            <a:ext cx="11506892" cy="923330"/>
          </a:xfrm>
          <a:prstGeom prst="rect">
            <a:avLst/>
          </a:prstGeom>
          <a:noFill/>
        </p:spPr>
        <p:txBody>
          <a:bodyPr wrap="square">
            <a:spAutoFit/>
          </a:bodyPr>
          <a:lstStyle/>
          <a:p>
            <a:r>
              <a:rPr lang="en-US" dirty="0">
                <a:solidFill>
                  <a:srgbClr val="000000"/>
                </a:solidFill>
                <a:latin typeface="Yu Gothic UI" panose="020B0500000000000000" pitchFamily="34" charset="-128"/>
                <a:ea typeface="Yu Gothic UI" panose="020B0500000000000000" pitchFamily="34" charset="-128"/>
              </a:rPr>
              <a:t>Data Sheet </a:t>
            </a:r>
          </a:p>
          <a:p>
            <a:endParaRPr lang="en-US" dirty="0">
              <a:solidFill>
                <a:srgbClr val="000000"/>
              </a:solidFill>
              <a:latin typeface="Yu Gothic UI" panose="020B0500000000000000" pitchFamily="34" charset="-128"/>
              <a:ea typeface="Yu Gothic UI" panose="020B0500000000000000" pitchFamily="34" charset="-128"/>
            </a:endParaRPr>
          </a:p>
          <a:p>
            <a:r>
              <a:rPr lang="en-US" dirty="0">
                <a:solidFill>
                  <a:srgbClr val="000000"/>
                </a:solidFill>
                <a:latin typeface="Yu Gothic UI" panose="020B0500000000000000" pitchFamily="34" charset="-128"/>
                <a:ea typeface="Yu Gothic UI" panose="020B0500000000000000" pitchFamily="34" charset="-128"/>
              </a:rPr>
              <a:t>IRRIGATION SCHEDUALING BY HAND CALCULATOR METHOD </a:t>
            </a:r>
          </a:p>
        </p:txBody>
      </p:sp>
      <p:graphicFrame>
        <p:nvGraphicFramePr>
          <p:cNvPr id="4" name="Table 4">
            <a:extLst>
              <a:ext uri="{FF2B5EF4-FFF2-40B4-BE49-F238E27FC236}">
                <a16:creationId xmlns:a16="http://schemas.microsoft.com/office/drawing/2014/main" id="{7716C2D8-879C-4331-A8A0-DC384A578184}"/>
              </a:ext>
            </a:extLst>
          </p:cNvPr>
          <p:cNvGraphicFramePr>
            <a:graphicFrameLocks noGrp="1"/>
          </p:cNvGraphicFramePr>
          <p:nvPr>
            <p:extLst>
              <p:ext uri="{D42A27DB-BD31-4B8C-83A1-F6EECF244321}">
                <p14:modId xmlns:p14="http://schemas.microsoft.com/office/powerpoint/2010/main" val="77132575"/>
              </p:ext>
            </p:extLst>
          </p:nvPr>
        </p:nvGraphicFramePr>
        <p:xfrm>
          <a:off x="204961" y="1309868"/>
          <a:ext cx="11782078" cy="4039753"/>
        </p:xfrm>
        <a:graphic>
          <a:graphicData uri="http://schemas.openxmlformats.org/drawingml/2006/table">
            <a:tbl>
              <a:tblPr firstRow="1" bandRow="1">
                <a:tableStyleId>{2D5ABB26-0587-4C30-8999-92F81FD0307C}</a:tableStyleId>
              </a:tblPr>
              <a:tblGrid>
                <a:gridCol w="645902">
                  <a:extLst>
                    <a:ext uri="{9D8B030D-6E8A-4147-A177-3AD203B41FA5}">
                      <a16:colId xmlns:a16="http://schemas.microsoft.com/office/drawing/2014/main" val="2010209904"/>
                    </a:ext>
                  </a:extLst>
                </a:gridCol>
                <a:gridCol w="607011">
                  <a:extLst>
                    <a:ext uri="{9D8B030D-6E8A-4147-A177-3AD203B41FA5}">
                      <a16:colId xmlns:a16="http://schemas.microsoft.com/office/drawing/2014/main" val="3994708519"/>
                    </a:ext>
                  </a:extLst>
                </a:gridCol>
                <a:gridCol w="896064">
                  <a:extLst>
                    <a:ext uri="{9D8B030D-6E8A-4147-A177-3AD203B41FA5}">
                      <a16:colId xmlns:a16="http://schemas.microsoft.com/office/drawing/2014/main" val="242970887"/>
                    </a:ext>
                  </a:extLst>
                </a:gridCol>
                <a:gridCol w="799713">
                  <a:extLst>
                    <a:ext uri="{9D8B030D-6E8A-4147-A177-3AD203B41FA5}">
                      <a16:colId xmlns:a16="http://schemas.microsoft.com/office/drawing/2014/main" val="4238618708"/>
                    </a:ext>
                  </a:extLst>
                </a:gridCol>
                <a:gridCol w="931275">
                  <a:extLst>
                    <a:ext uri="{9D8B030D-6E8A-4147-A177-3AD203B41FA5}">
                      <a16:colId xmlns:a16="http://schemas.microsoft.com/office/drawing/2014/main" val="500650543"/>
                    </a:ext>
                  </a:extLst>
                </a:gridCol>
                <a:gridCol w="775993">
                  <a:extLst>
                    <a:ext uri="{9D8B030D-6E8A-4147-A177-3AD203B41FA5}">
                      <a16:colId xmlns:a16="http://schemas.microsoft.com/office/drawing/2014/main" val="3189655212"/>
                    </a:ext>
                  </a:extLst>
                </a:gridCol>
                <a:gridCol w="649813">
                  <a:extLst>
                    <a:ext uri="{9D8B030D-6E8A-4147-A177-3AD203B41FA5}">
                      <a16:colId xmlns:a16="http://schemas.microsoft.com/office/drawing/2014/main" val="967703941"/>
                    </a:ext>
                  </a:extLst>
                </a:gridCol>
                <a:gridCol w="742950">
                  <a:extLst>
                    <a:ext uri="{9D8B030D-6E8A-4147-A177-3AD203B41FA5}">
                      <a16:colId xmlns:a16="http://schemas.microsoft.com/office/drawing/2014/main" val="1914893499"/>
                    </a:ext>
                  </a:extLst>
                </a:gridCol>
                <a:gridCol w="857250">
                  <a:extLst>
                    <a:ext uri="{9D8B030D-6E8A-4147-A177-3AD203B41FA5}">
                      <a16:colId xmlns:a16="http://schemas.microsoft.com/office/drawing/2014/main" val="1268975367"/>
                    </a:ext>
                  </a:extLst>
                </a:gridCol>
                <a:gridCol w="876300">
                  <a:extLst>
                    <a:ext uri="{9D8B030D-6E8A-4147-A177-3AD203B41FA5}">
                      <a16:colId xmlns:a16="http://schemas.microsoft.com/office/drawing/2014/main" val="3030737057"/>
                    </a:ext>
                  </a:extLst>
                </a:gridCol>
                <a:gridCol w="753652">
                  <a:extLst>
                    <a:ext uri="{9D8B030D-6E8A-4147-A177-3AD203B41FA5}">
                      <a16:colId xmlns:a16="http://schemas.microsoft.com/office/drawing/2014/main" val="1574125786"/>
                    </a:ext>
                  </a:extLst>
                </a:gridCol>
                <a:gridCol w="798923">
                  <a:extLst>
                    <a:ext uri="{9D8B030D-6E8A-4147-A177-3AD203B41FA5}">
                      <a16:colId xmlns:a16="http://schemas.microsoft.com/office/drawing/2014/main" val="1252465996"/>
                    </a:ext>
                  </a:extLst>
                </a:gridCol>
                <a:gridCol w="753063">
                  <a:extLst>
                    <a:ext uri="{9D8B030D-6E8A-4147-A177-3AD203B41FA5}">
                      <a16:colId xmlns:a16="http://schemas.microsoft.com/office/drawing/2014/main" val="3287002961"/>
                    </a:ext>
                  </a:extLst>
                </a:gridCol>
                <a:gridCol w="761412">
                  <a:extLst>
                    <a:ext uri="{9D8B030D-6E8A-4147-A177-3AD203B41FA5}">
                      <a16:colId xmlns:a16="http://schemas.microsoft.com/office/drawing/2014/main" val="176625007"/>
                    </a:ext>
                  </a:extLst>
                </a:gridCol>
                <a:gridCol w="932757">
                  <a:extLst>
                    <a:ext uri="{9D8B030D-6E8A-4147-A177-3AD203B41FA5}">
                      <a16:colId xmlns:a16="http://schemas.microsoft.com/office/drawing/2014/main" val="1478768419"/>
                    </a:ext>
                  </a:extLst>
                </a:gridCol>
              </a:tblGrid>
              <a:tr h="753402">
                <a:tc gridSpan="5">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latin typeface="Yu Gothic UI" panose="020B0500000000000000" pitchFamily="34" charset="-128"/>
                          <a:ea typeface="Yu Gothic UI" panose="020B0500000000000000" pitchFamily="34" charset="-128"/>
                          <a:cs typeface="+mn-cs"/>
                        </a:rPr>
                        <a:t>REVIOUS WEEK SOIL WATER BUDGET 	</a:t>
                      </a:r>
                    </a:p>
                    <a:p>
                      <a:pPr algn="ctr"/>
                      <a:endParaRPr lang="en-US" sz="1800" kern="1200" dirty="0">
                        <a:solidFill>
                          <a:srgbClr val="000000"/>
                        </a:solidFill>
                        <a:latin typeface="Yu Gothic UI" panose="020B0500000000000000" pitchFamily="34" charset="-128"/>
                        <a:ea typeface="Yu Gothic UI" panose="020B0500000000000000" pitchFamily="34"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10">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latin typeface="Yu Gothic UI" panose="020B0500000000000000" pitchFamily="34" charset="-128"/>
                          <a:ea typeface="Yu Gothic UI" panose="020B0500000000000000" pitchFamily="34" charset="-128"/>
                          <a:cs typeface="+mn-cs"/>
                        </a:rPr>
                        <a:t>IRRIGATION PREDICTION NEXT 7 DAYS 	</a:t>
                      </a:r>
                    </a:p>
                    <a:p>
                      <a:pPr algn="ctr"/>
                      <a:endParaRPr lang="en-US" sz="1800" kern="1200" dirty="0">
                        <a:solidFill>
                          <a:srgbClr val="000000"/>
                        </a:solidFill>
                        <a:latin typeface="Yu Gothic UI" panose="020B0500000000000000" pitchFamily="34" charset="-128"/>
                        <a:ea typeface="Yu Gothic UI" panose="020B0500000000000000" pitchFamily="34"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4230473"/>
                  </a:ext>
                </a:extLst>
              </a:tr>
              <a:tr h="0">
                <a:tc>
                  <a:txBody>
                    <a:bodyPr/>
                    <a:lstStyle/>
                    <a:p>
                      <a:pPr algn="ctr"/>
                      <a:r>
                        <a:rPr lang="en-US" sz="1100" kern="1200" dirty="0">
                          <a:solidFill>
                            <a:srgbClr val="000000"/>
                          </a:solidFill>
                          <a:latin typeface="Yu Gothic UI" panose="020B0500000000000000" pitchFamily="34" charset="-128"/>
                          <a:ea typeface="Yu Gothic UI" panose="020B0500000000000000" pitchFamily="34" charset="-128"/>
                          <a:cs typeface="+mn-cs"/>
                        </a:rPr>
                        <a:t>Week ending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1200" dirty="0" err="1">
                          <a:solidFill>
                            <a:srgbClr val="000000"/>
                          </a:solidFill>
                          <a:latin typeface="Yu Gothic UI" panose="020B0500000000000000" pitchFamily="34" charset="-128"/>
                          <a:ea typeface="Yu Gothic UI" panose="020B0500000000000000" pitchFamily="34" charset="-128"/>
                          <a:cs typeface="+mn-cs"/>
                        </a:rPr>
                        <a:t>Etc</a:t>
                      </a:r>
                      <a:r>
                        <a:rPr lang="en-US" sz="1100" kern="1200" dirty="0">
                          <a:solidFill>
                            <a:srgbClr val="000000"/>
                          </a:solidFill>
                          <a:latin typeface="Yu Gothic UI" panose="020B0500000000000000" pitchFamily="34" charset="-128"/>
                          <a:ea typeface="Yu Gothic UI" panose="020B0500000000000000" pitchFamily="34" charset="-128"/>
                          <a:cs typeface="+mn-cs"/>
                        </a:rPr>
                        <a:t> Actual</a:t>
                      </a:r>
                    </a:p>
                    <a:p>
                      <a:pPr algn="ctr"/>
                      <a:r>
                        <a:rPr lang="en-US" sz="1100" kern="1200" dirty="0">
                          <a:solidFill>
                            <a:srgbClr val="000000"/>
                          </a:solidFill>
                          <a:latin typeface="Yu Gothic UI" panose="020B0500000000000000" pitchFamily="34" charset="-128"/>
                          <a:ea typeface="Yu Gothic UI" panose="020B0500000000000000" pitchFamily="34" charset="-128"/>
                          <a:cs typeface="+mn-cs"/>
                        </a:rPr>
                        <a:t> </a:t>
                      </a:r>
                    </a:p>
                    <a:p>
                      <a:pPr algn="ctr"/>
                      <a:endParaRPr lang="en-US" sz="1100" kern="1200" dirty="0">
                        <a:solidFill>
                          <a:srgbClr val="000000"/>
                        </a:solidFill>
                        <a:latin typeface="Yu Gothic UI" panose="020B0500000000000000" pitchFamily="34" charset="-128"/>
                        <a:ea typeface="Yu Gothic UI" panose="020B0500000000000000" pitchFamily="34" charset="-128"/>
                        <a:cs typeface="+mn-cs"/>
                      </a:endParaRPr>
                    </a:p>
                    <a:p>
                      <a:pPr algn="ctr"/>
                      <a:r>
                        <a:rPr lang="en-US" sz="1100" kern="1200" dirty="0">
                          <a:solidFill>
                            <a:srgbClr val="000000"/>
                          </a:solidFill>
                          <a:latin typeface="Yu Gothic UI" panose="020B0500000000000000" pitchFamily="34" charset="-128"/>
                          <a:ea typeface="Yu Gothic UI" panose="020B0500000000000000" pitchFamily="34" charset="-128"/>
                          <a:cs typeface="+mn-cs"/>
                        </a:rPr>
                        <a:t>mm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1200" dirty="0">
                          <a:solidFill>
                            <a:srgbClr val="000000"/>
                          </a:solidFill>
                          <a:latin typeface="Yu Gothic UI" panose="020B0500000000000000" pitchFamily="34" charset="-128"/>
                          <a:ea typeface="Yu Gothic UI" panose="020B0500000000000000" pitchFamily="34" charset="-128"/>
                          <a:cs typeface="+mn-cs"/>
                        </a:rPr>
                        <a:t>Previous Depletion+ </a:t>
                      </a:r>
                      <a:r>
                        <a:rPr lang="en-US" sz="1100" kern="1200" dirty="0" err="1">
                          <a:solidFill>
                            <a:srgbClr val="000000"/>
                          </a:solidFill>
                          <a:latin typeface="Yu Gothic UI" panose="020B0500000000000000" pitchFamily="34" charset="-128"/>
                          <a:ea typeface="Yu Gothic UI" panose="020B0500000000000000" pitchFamily="34" charset="-128"/>
                          <a:cs typeface="+mn-cs"/>
                        </a:rPr>
                        <a:t>Etc</a:t>
                      </a:r>
                      <a:r>
                        <a:rPr lang="en-US" sz="1100" kern="1200" dirty="0">
                          <a:solidFill>
                            <a:srgbClr val="000000"/>
                          </a:solidFill>
                          <a:latin typeface="Yu Gothic UI" panose="020B0500000000000000" pitchFamily="34" charset="-128"/>
                          <a:ea typeface="Yu Gothic UI" panose="020B0500000000000000" pitchFamily="34" charset="-128"/>
                          <a:cs typeface="+mn-cs"/>
                        </a:rPr>
                        <a:t> </a:t>
                      </a:r>
                    </a:p>
                    <a:p>
                      <a:pPr algn="ctr"/>
                      <a:endParaRPr lang="en-US" sz="1100" kern="1200" dirty="0">
                        <a:solidFill>
                          <a:srgbClr val="000000"/>
                        </a:solidFill>
                        <a:latin typeface="Yu Gothic UI" panose="020B0500000000000000" pitchFamily="34" charset="-128"/>
                        <a:ea typeface="Yu Gothic UI" panose="020B0500000000000000" pitchFamily="34" charset="-128"/>
                        <a:cs typeface="+mn-cs"/>
                      </a:endParaRPr>
                    </a:p>
                    <a:p>
                      <a:pPr algn="ctr"/>
                      <a:r>
                        <a:rPr lang="en-US" sz="1100" kern="1200" dirty="0">
                          <a:solidFill>
                            <a:srgbClr val="000000"/>
                          </a:solidFill>
                          <a:latin typeface="Yu Gothic UI" panose="020B0500000000000000" pitchFamily="34" charset="-128"/>
                          <a:ea typeface="Yu Gothic UI" panose="020B0500000000000000" pitchFamily="34" charset="-128"/>
                          <a:cs typeface="+mn-cs"/>
                        </a:rPr>
                        <a:t>mm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1200" dirty="0">
                          <a:solidFill>
                            <a:srgbClr val="000000"/>
                          </a:solidFill>
                          <a:latin typeface="Yu Gothic UI" panose="020B0500000000000000" pitchFamily="34" charset="-128"/>
                          <a:ea typeface="Yu Gothic UI" panose="020B0500000000000000" pitchFamily="34" charset="-128"/>
                          <a:cs typeface="+mn-cs"/>
                        </a:rPr>
                        <a:t>Rain Actual + Irrigation</a:t>
                      </a:r>
                    </a:p>
                    <a:p>
                      <a:pPr algn="ctr"/>
                      <a:r>
                        <a:rPr lang="en-US" sz="1100" kern="1200" dirty="0">
                          <a:solidFill>
                            <a:srgbClr val="000000"/>
                          </a:solidFill>
                          <a:latin typeface="Yu Gothic UI" panose="020B0500000000000000" pitchFamily="34" charset="-128"/>
                          <a:ea typeface="Yu Gothic UI" panose="020B0500000000000000" pitchFamily="34" charset="-128"/>
                          <a:cs typeface="+mn-cs"/>
                        </a:rPr>
                        <a:t> </a:t>
                      </a:r>
                    </a:p>
                    <a:p>
                      <a:pPr algn="ctr"/>
                      <a:r>
                        <a:rPr lang="en-US" sz="1100" kern="1200" dirty="0">
                          <a:solidFill>
                            <a:srgbClr val="000000"/>
                          </a:solidFill>
                          <a:latin typeface="Yu Gothic UI" panose="020B0500000000000000" pitchFamily="34" charset="-128"/>
                          <a:ea typeface="Yu Gothic UI" panose="020B0500000000000000" pitchFamily="34" charset="-128"/>
                          <a:cs typeface="+mn-cs"/>
                        </a:rPr>
                        <a:t>mm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1200" dirty="0">
                          <a:solidFill>
                            <a:srgbClr val="000000"/>
                          </a:solidFill>
                          <a:latin typeface="Yu Gothic UI" panose="020B0500000000000000" pitchFamily="34" charset="-128"/>
                          <a:ea typeface="Yu Gothic UI" panose="020B0500000000000000" pitchFamily="34" charset="-128"/>
                          <a:cs typeface="+mn-cs"/>
                        </a:rPr>
                        <a:t>Current Depletion CD </a:t>
                      </a:r>
                    </a:p>
                    <a:p>
                      <a:pPr algn="ctr"/>
                      <a:endParaRPr lang="en-US" sz="1100" kern="1200" dirty="0">
                        <a:solidFill>
                          <a:srgbClr val="000000"/>
                        </a:solidFill>
                        <a:latin typeface="Yu Gothic UI" panose="020B0500000000000000" pitchFamily="34" charset="-128"/>
                        <a:ea typeface="Yu Gothic UI" panose="020B0500000000000000" pitchFamily="34" charset="-128"/>
                        <a:cs typeface="+mn-cs"/>
                      </a:endParaRPr>
                    </a:p>
                    <a:p>
                      <a:pPr algn="ctr"/>
                      <a:r>
                        <a:rPr lang="en-US" sz="1100" kern="1200" dirty="0">
                          <a:solidFill>
                            <a:srgbClr val="000000"/>
                          </a:solidFill>
                          <a:latin typeface="Yu Gothic UI" panose="020B0500000000000000" pitchFamily="34" charset="-128"/>
                          <a:ea typeface="Yu Gothic UI" panose="020B0500000000000000" pitchFamily="34" charset="-128"/>
                          <a:cs typeface="+mn-cs"/>
                        </a:rPr>
                        <a:t>mm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1200" dirty="0">
                          <a:solidFill>
                            <a:srgbClr val="000000"/>
                          </a:solidFill>
                          <a:latin typeface="Yu Gothic UI" panose="020B0500000000000000" pitchFamily="34" charset="-128"/>
                          <a:ea typeface="Yu Gothic UI" panose="020B0500000000000000" pitchFamily="34" charset="-128"/>
                          <a:cs typeface="+mn-cs"/>
                        </a:rPr>
                        <a:t>Next 7 Days </a:t>
                      </a:r>
                      <a:r>
                        <a:rPr lang="en-US" sz="1100" kern="1200" dirty="0" err="1">
                          <a:solidFill>
                            <a:srgbClr val="000000"/>
                          </a:solidFill>
                          <a:latin typeface="Yu Gothic UI" panose="020B0500000000000000" pitchFamily="34" charset="-128"/>
                          <a:ea typeface="Yu Gothic UI" panose="020B0500000000000000" pitchFamily="34" charset="-128"/>
                          <a:cs typeface="+mn-cs"/>
                        </a:rPr>
                        <a:t>Etc</a:t>
                      </a:r>
                      <a:endParaRPr lang="en-US" sz="1100" kern="1200" dirty="0">
                        <a:solidFill>
                          <a:srgbClr val="000000"/>
                        </a:solidFill>
                        <a:latin typeface="Yu Gothic UI" panose="020B0500000000000000" pitchFamily="34" charset="-128"/>
                        <a:ea typeface="Yu Gothic UI" panose="020B0500000000000000" pitchFamily="34" charset="-128"/>
                        <a:cs typeface="+mn-cs"/>
                      </a:endParaRPr>
                    </a:p>
                    <a:p>
                      <a:pPr algn="ctr"/>
                      <a:r>
                        <a:rPr lang="en-US" sz="1100" kern="1200" dirty="0">
                          <a:solidFill>
                            <a:srgbClr val="000000"/>
                          </a:solidFill>
                          <a:latin typeface="Yu Gothic UI" panose="020B0500000000000000" pitchFamily="34" charset="-128"/>
                          <a:ea typeface="Yu Gothic UI" panose="020B0500000000000000" pitchFamily="34" charset="-128"/>
                          <a:cs typeface="+mn-cs"/>
                        </a:rPr>
                        <a:t>=</a:t>
                      </a:r>
                    </a:p>
                    <a:p>
                      <a:pPr algn="ctr"/>
                      <a:r>
                        <a:rPr lang="en-US" sz="1100" kern="1200" dirty="0" err="1">
                          <a:solidFill>
                            <a:srgbClr val="000000"/>
                          </a:solidFill>
                          <a:latin typeface="Yu Gothic UI" panose="020B0500000000000000" pitchFamily="34" charset="-128"/>
                          <a:ea typeface="Yu Gothic UI" panose="020B0500000000000000" pitchFamily="34" charset="-128"/>
                          <a:cs typeface="+mn-cs"/>
                        </a:rPr>
                        <a:t>EtrxKc</a:t>
                      </a:r>
                      <a:r>
                        <a:rPr lang="en-US" sz="1100" kern="1200" dirty="0">
                          <a:solidFill>
                            <a:srgbClr val="000000"/>
                          </a:solidFill>
                          <a:latin typeface="Yu Gothic UI" panose="020B0500000000000000" pitchFamily="34" charset="-128"/>
                          <a:ea typeface="Yu Gothic UI" panose="020B0500000000000000" pitchFamily="34" charset="-128"/>
                          <a:cs typeface="+mn-cs"/>
                        </a:rPr>
                        <a:t> </a:t>
                      </a:r>
                    </a:p>
                    <a:p>
                      <a:pPr algn="ctr"/>
                      <a:endParaRPr lang="en-US" sz="1100" kern="1200" dirty="0">
                        <a:solidFill>
                          <a:srgbClr val="000000"/>
                        </a:solidFill>
                        <a:latin typeface="Yu Gothic UI" panose="020B0500000000000000" pitchFamily="34" charset="-128"/>
                        <a:ea typeface="Yu Gothic UI" panose="020B0500000000000000" pitchFamily="34" charset="-128"/>
                        <a:cs typeface="+mn-cs"/>
                      </a:endParaRPr>
                    </a:p>
                    <a:p>
                      <a:pPr algn="ctr"/>
                      <a:r>
                        <a:rPr lang="en-US" sz="1100" kern="1200" dirty="0">
                          <a:solidFill>
                            <a:srgbClr val="000000"/>
                          </a:solidFill>
                          <a:latin typeface="Yu Gothic UI" panose="020B0500000000000000" pitchFamily="34" charset="-128"/>
                          <a:ea typeface="Yu Gothic UI" panose="020B0500000000000000" pitchFamily="34" charset="-128"/>
                          <a:cs typeface="+mn-cs"/>
                        </a:rPr>
                        <a:t>mm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100" kern="1200" dirty="0">
                          <a:solidFill>
                            <a:srgbClr val="000000"/>
                          </a:solidFill>
                          <a:latin typeface="Yu Gothic UI" panose="020B0500000000000000" pitchFamily="34" charset="-128"/>
                          <a:ea typeface="Yu Gothic UI" panose="020B0500000000000000" pitchFamily="34" charset="-128"/>
                          <a:cs typeface="+mn-cs"/>
                        </a:rPr>
                        <a:t>Root Depth RD </a:t>
                      </a:r>
                    </a:p>
                    <a:p>
                      <a:pPr marL="0" marR="0" lvl="0" indent="0" algn="ctr" defTabSz="914411" rtl="0" eaLnBrk="1" fontAlgn="auto" latinLnBrk="0" hangingPunct="1">
                        <a:lnSpc>
                          <a:spcPct val="100000"/>
                        </a:lnSpc>
                        <a:spcBef>
                          <a:spcPts val="0"/>
                        </a:spcBef>
                        <a:spcAft>
                          <a:spcPts val="0"/>
                        </a:spcAft>
                        <a:buClrTx/>
                        <a:buSzTx/>
                        <a:buFontTx/>
                        <a:buNone/>
                        <a:tabLst/>
                        <a:defRPr/>
                      </a:pPr>
                      <a:endParaRPr lang="en-US" sz="1100" kern="1200" dirty="0">
                        <a:solidFill>
                          <a:srgbClr val="000000"/>
                        </a:solidFill>
                        <a:latin typeface="Yu Gothic UI" panose="020B0500000000000000" pitchFamily="34" charset="-128"/>
                        <a:ea typeface="Yu Gothic UI" panose="020B0500000000000000" pitchFamily="34" charset="-128"/>
                        <a:cs typeface="+mn-cs"/>
                      </a:endParaRPr>
                    </a:p>
                    <a:p>
                      <a:pPr marL="0" marR="0" lvl="0" indent="0" algn="ctr" defTabSz="914411" rtl="0" eaLnBrk="1" fontAlgn="auto" latinLnBrk="0" hangingPunct="1">
                        <a:lnSpc>
                          <a:spcPct val="100000"/>
                        </a:lnSpc>
                        <a:spcBef>
                          <a:spcPts val="0"/>
                        </a:spcBef>
                        <a:spcAft>
                          <a:spcPts val="0"/>
                        </a:spcAft>
                        <a:buClrTx/>
                        <a:buSzTx/>
                        <a:buFontTx/>
                        <a:buNone/>
                        <a:tabLst/>
                        <a:defRPr/>
                      </a:pPr>
                      <a:r>
                        <a:rPr lang="en-US" sz="1100" kern="1200" dirty="0">
                          <a:solidFill>
                            <a:srgbClr val="000000"/>
                          </a:solidFill>
                          <a:latin typeface="Yu Gothic UI" panose="020B0500000000000000" pitchFamily="34" charset="-128"/>
                          <a:ea typeface="Yu Gothic UI" panose="020B0500000000000000" pitchFamily="34" charset="-128"/>
                          <a:cs typeface="+mn-cs"/>
                        </a:rPr>
                        <a:t>mm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1200" dirty="0">
                          <a:solidFill>
                            <a:srgbClr val="000000"/>
                          </a:solidFill>
                          <a:latin typeface="Yu Gothic UI" panose="020B0500000000000000" pitchFamily="34" charset="-128"/>
                          <a:ea typeface="Yu Gothic UI" panose="020B0500000000000000" pitchFamily="34" charset="-128"/>
                          <a:cs typeface="+mn-cs"/>
                        </a:rPr>
                        <a:t>Water Holding Capacity </a:t>
                      </a:r>
                    </a:p>
                    <a:p>
                      <a:pPr algn="ctr"/>
                      <a:r>
                        <a:rPr lang="en-US" sz="1100" kern="1200" dirty="0">
                          <a:solidFill>
                            <a:srgbClr val="000000"/>
                          </a:solidFill>
                          <a:latin typeface="Yu Gothic UI" panose="020B0500000000000000" pitchFamily="34" charset="-128"/>
                          <a:ea typeface="Yu Gothic UI" panose="020B0500000000000000" pitchFamily="34" charset="-128"/>
                          <a:cs typeface="+mn-cs"/>
                        </a:rPr>
                        <a:t>HC</a:t>
                      </a:r>
                    </a:p>
                    <a:p>
                      <a:pPr algn="ctr"/>
                      <a:r>
                        <a:rPr lang="en-US" sz="1100" kern="1200" dirty="0">
                          <a:solidFill>
                            <a:srgbClr val="000000"/>
                          </a:solidFill>
                          <a:latin typeface="Yu Gothic UI" panose="020B0500000000000000" pitchFamily="34" charset="-128"/>
                          <a:ea typeface="Yu Gothic UI" panose="020B0500000000000000" pitchFamily="34" charset="-128"/>
                          <a:cs typeface="+mn-cs"/>
                        </a:rPr>
                        <a:t> </a:t>
                      </a:r>
                    </a:p>
                    <a:p>
                      <a:pPr algn="ctr"/>
                      <a:r>
                        <a:rPr lang="en-US" sz="1100" kern="1200" dirty="0">
                          <a:solidFill>
                            <a:srgbClr val="000000"/>
                          </a:solidFill>
                          <a:latin typeface="Yu Gothic UI" panose="020B0500000000000000" pitchFamily="34" charset="-128"/>
                          <a:ea typeface="Yu Gothic UI" panose="020B0500000000000000" pitchFamily="34" charset="-128"/>
                          <a:cs typeface="+mn-cs"/>
                        </a:rPr>
                        <a:t>mm/m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100" kern="1200" dirty="0">
                          <a:solidFill>
                            <a:srgbClr val="000000"/>
                          </a:solidFill>
                          <a:latin typeface="Yu Gothic UI" panose="020B0500000000000000" pitchFamily="34" charset="-128"/>
                          <a:ea typeface="Yu Gothic UI" panose="020B0500000000000000" pitchFamily="34" charset="-128"/>
                          <a:cs typeface="+mn-cs"/>
                        </a:rPr>
                        <a:t>Available Water AW = </a:t>
                      </a:r>
                      <a:r>
                        <a:rPr lang="en-US" sz="1100" kern="1200" dirty="0" err="1">
                          <a:solidFill>
                            <a:srgbClr val="000000"/>
                          </a:solidFill>
                          <a:latin typeface="Yu Gothic UI" panose="020B0500000000000000" pitchFamily="34" charset="-128"/>
                          <a:ea typeface="Yu Gothic UI" panose="020B0500000000000000" pitchFamily="34" charset="-128"/>
                          <a:cs typeface="+mn-cs"/>
                        </a:rPr>
                        <a:t>RDxHC</a:t>
                      </a:r>
                      <a:r>
                        <a:rPr lang="en-US" sz="1100" kern="1200" dirty="0">
                          <a:solidFill>
                            <a:srgbClr val="000000"/>
                          </a:solidFill>
                          <a:latin typeface="Yu Gothic UI" panose="020B0500000000000000" pitchFamily="34" charset="-128"/>
                          <a:ea typeface="Yu Gothic UI" panose="020B0500000000000000" pitchFamily="34" charset="-128"/>
                          <a:cs typeface="+mn-cs"/>
                        </a:rPr>
                        <a:t> </a:t>
                      </a:r>
                    </a:p>
                    <a:p>
                      <a:pPr marL="0" marR="0" lvl="0" indent="0" algn="ctr" defTabSz="914411" rtl="0" eaLnBrk="1" fontAlgn="auto" latinLnBrk="0" hangingPunct="1">
                        <a:lnSpc>
                          <a:spcPct val="100000"/>
                        </a:lnSpc>
                        <a:spcBef>
                          <a:spcPts val="0"/>
                        </a:spcBef>
                        <a:spcAft>
                          <a:spcPts val="0"/>
                        </a:spcAft>
                        <a:buClrTx/>
                        <a:buSzTx/>
                        <a:buFontTx/>
                        <a:buNone/>
                        <a:tabLst/>
                        <a:defRPr/>
                      </a:pPr>
                      <a:endParaRPr lang="en-US" sz="1100" kern="1200" dirty="0">
                        <a:solidFill>
                          <a:srgbClr val="000000"/>
                        </a:solidFill>
                        <a:latin typeface="Yu Gothic UI" panose="020B0500000000000000" pitchFamily="34" charset="-128"/>
                        <a:ea typeface="Yu Gothic UI" panose="020B0500000000000000" pitchFamily="34" charset="-128"/>
                        <a:cs typeface="+mn-cs"/>
                      </a:endParaRPr>
                    </a:p>
                    <a:p>
                      <a:pPr marL="0" marR="0" lvl="0" indent="0" algn="ctr" defTabSz="914411" rtl="0" eaLnBrk="1" fontAlgn="auto" latinLnBrk="0" hangingPunct="1">
                        <a:lnSpc>
                          <a:spcPct val="100000"/>
                        </a:lnSpc>
                        <a:spcBef>
                          <a:spcPts val="0"/>
                        </a:spcBef>
                        <a:spcAft>
                          <a:spcPts val="0"/>
                        </a:spcAft>
                        <a:buClrTx/>
                        <a:buSzTx/>
                        <a:buFontTx/>
                        <a:buNone/>
                        <a:tabLst/>
                        <a:defRPr/>
                      </a:pPr>
                      <a:endParaRPr lang="en-US" sz="1100" kern="1200" dirty="0">
                        <a:solidFill>
                          <a:srgbClr val="000000"/>
                        </a:solidFill>
                        <a:latin typeface="Yu Gothic UI" panose="020B0500000000000000" pitchFamily="34" charset="-128"/>
                        <a:ea typeface="Yu Gothic UI" panose="020B0500000000000000" pitchFamily="34" charset="-128"/>
                        <a:cs typeface="+mn-cs"/>
                      </a:endParaRPr>
                    </a:p>
                    <a:p>
                      <a:pPr marL="0" marR="0" lvl="0" indent="0" algn="ctr" defTabSz="914411" rtl="0" eaLnBrk="1" fontAlgn="auto" latinLnBrk="0" hangingPunct="1">
                        <a:lnSpc>
                          <a:spcPct val="100000"/>
                        </a:lnSpc>
                        <a:spcBef>
                          <a:spcPts val="0"/>
                        </a:spcBef>
                        <a:spcAft>
                          <a:spcPts val="0"/>
                        </a:spcAft>
                        <a:buClrTx/>
                        <a:buSzTx/>
                        <a:buFontTx/>
                        <a:buNone/>
                        <a:tabLst/>
                        <a:defRPr/>
                      </a:pPr>
                      <a:r>
                        <a:rPr lang="en-US" sz="1100" kern="1200" dirty="0">
                          <a:solidFill>
                            <a:srgbClr val="000000"/>
                          </a:solidFill>
                          <a:latin typeface="Yu Gothic UI" panose="020B0500000000000000" pitchFamily="34" charset="-128"/>
                          <a:ea typeface="Yu Gothic UI" panose="020B0500000000000000" pitchFamily="34" charset="-128"/>
                          <a:cs typeface="+mn-cs"/>
                        </a:rPr>
                        <a:t>mm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100" kern="1200" dirty="0">
                          <a:solidFill>
                            <a:srgbClr val="000000"/>
                          </a:solidFill>
                          <a:latin typeface="Yu Gothic UI" panose="020B0500000000000000" pitchFamily="34" charset="-128"/>
                          <a:ea typeface="Yu Gothic UI" panose="020B0500000000000000" pitchFamily="34" charset="-128"/>
                          <a:cs typeface="+mn-cs"/>
                        </a:rPr>
                        <a:t>Allowable Depletion AD </a:t>
                      </a:r>
                    </a:p>
                    <a:p>
                      <a:pPr marL="0" marR="0" lvl="0" indent="0" algn="ctr" defTabSz="914411" rtl="0" eaLnBrk="1" fontAlgn="auto" latinLnBrk="0" hangingPunct="1">
                        <a:lnSpc>
                          <a:spcPct val="100000"/>
                        </a:lnSpc>
                        <a:spcBef>
                          <a:spcPts val="0"/>
                        </a:spcBef>
                        <a:spcAft>
                          <a:spcPts val="0"/>
                        </a:spcAft>
                        <a:buClrTx/>
                        <a:buSzTx/>
                        <a:buFontTx/>
                        <a:buNone/>
                        <a:tabLst/>
                        <a:defRPr/>
                      </a:pPr>
                      <a:endParaRPr lang="en-US" sz="1100" kern="1200" dirty="0">
                        <a:solidFill>
                          <a:srgbClr val="000000"/>
                        </a:solidFill>
                        <a:latin typeface="Yu Gothic UI" panose="020B0500000000000000" pitchFamily="34" charset="-128"/>
                        <a:ea typeface="Yu Gothic UI" panose="020B0500000000000000" pitchFamily="34" charset="-128"/>
                        <a:cs typeface="+mn-cs"/>
                      </a:endParaRPr>
                    </a:p>
                    <a:p>
                      <a:pPr marL="0" marR="0" lvl="0" indent="0" algn="ctr" defTabSz="914411" rtl="0" eaLnBrk="1" fontAlgn="auto" latinLnBrk="0" hangingPunct="1">
                        <a:lnSpc>
                          <a:spcPct val="100000"/>
                        </a:lnSpc>
                        <a:spcBef>
                          <a:spcPts val="0"/>
                        </a:spcBef>
                        <a:spcAft>
                          <a:spcPts val="0"/>
                        </a:spcAft>
                        <a:buClrTx/>
                        <a:buSzTx/>
                        <a:buFontTx/>
                        <a:buNone/>
                        <a:tabLst/>
                        <a:defRPr/>
                      </a:pPr>
                      <a:endParaRPr lang="en-US" sz="1100" kern="1200" dirty="0">
                        <a:solidFill>
                          <a:srgbClr val="000000"/>
                        </a:solidFill>
                        <a:latin typeface="Yu Gothic UI" panose="020B0500000000000000" pitchFamily="34" charset="-128"/>
                        <a:ea typeface="Yu Gothic UI" panose="020B0500000000000000" pitchFamily="34" charset="-128"/>
                        <a:cs typeface="+mn-cs"/>
                      </a:endParaRPr>
                    </a:p>
                    <a:p>
                      <a:pPr marL="0" marR="0" lvl="0" indent="0" algn="ctr" defTabSz="914411" rtl="0" eaLnBrk="1" fontAlgn="auto" latinLnBrk="0" hangingPunct="1">
                        <a:lnSpc>
                          <a:spcPct val="100000"/>
                        </a:lnSpc>
                        <a:spcBef>
                          <a:spcPts val="0"/>
                        </a:spcBef>
                        <a:spcAft>
                          <a:spcPts val="0"/>
                        </a:spcAft>
                        <a:buClrTx/>
                        <a:buSzTx/>
                        <a:buFontTx/>
                        <a:buNone/>
                        <a:tabLst/>
                        <a:defRPr/>
                      </a:pPr>
                      <a:r>
                        <a:rPr lang="en-US" sz="1100" kern="1200" dirty="0">
                          <a:solidFill>
                            <a:srgbClr val="000000"/>
                          </a:solidFill>
                          <a:latin typeface="Yu Gothic UI" panose="020B0500000000000000" pitchFamily="34" charset="-128"/>
                          <a:ea typeface="Yu Gothic UI" panose="020B0500000000000000" pitchFamily="34" charset="-128"/>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000" kern="1200" dirty="0">
                          <a:solidFill>
                            <a:srgbClr val="000000"/>
                          </a:solidFill>
                          <a:latin typeface="Yu Gothic UI" panose="020B0500000000000000" pitchFamily="34" charset="-128"/>
                          <a:ea typeface="Yu Gothic UI" panose="020B0500000000000000" pitchFamily="34" charset="-128"/>
                          <a:cs typeface="+mn-cs"/>
                        </a:rPr>
                        <a:t>Allowable Depletion ADI= </a:t>
                      </a:r>
                      <a:r>
                        <a:rPr lang="en-US" sz="1000" kern="1200" dirty="0" err="1">
                          <a:solidFill>
                            <a:srgbClr val="000000"/>
                          </a:solidFill>
                          <a:latin typeface="Yu Gothic UI" panose="020B0500000000000000" pitchFamily="34" charset="-128"/>
                          <a:ea typeface="Yu Gothic UI" panose="020B0500000000000000" pitchFamily="34" charset="-128"/>
                          <a:cs typeface="+mn-cs"/>
                        </a:rPr>
                        <a:t>AWx</a:t>
                      </a:r>
                      <a:r>
                        <a:rPr lang="en-US" sz="1000" kern="1200" dirty="0">
                          <a:solidFill>
                            <a:srgbClr val="000000"/>
                          </a:solidFill>
                          <a:latin typeface="Yu Gothic UI" panose="020B0500000000000000" pitchFamily="34" charset="-128"/>
                          <a:ea typeface="Yu Gothic UI" panose="020B0500000000000000" pitchFamily="34" charset="-128"/>
                          <a:cs typeface="+mn-cs"/>
                        </a:rPr>
                        <a:t> AD </a:t>
                      </a:r>
                    </a:p>
                    <a:p>
                      <a:pPr marL="0" marR="0" lvl="0" indent="0" algn="ctr" defTabSz="914411" rtl="0" eaLnBrk="1" fontAlgn="auto" latinLnBrk="0" hangingPunct="1">
                        <a:lnSpc>
                          <a:spcPct val="100000"/>
                        </a:lnSpc>
                        <a:spcBef>
                          <a:spcPts val="0"/>
                        </a:spcBef>
                        <a:spcAft>
                          <a:spcPts val="0"/>
                        </a:spcAft>
                        <a:buClrTx/>
                        <a:buSzTx/>
                        <a:buFontTx/>
                        <a:buNone/>
                        <a:tabLst/>
                        <a:defRPr/>
                      </a:pPr>
                      <a:endParaRPr lang="en-US" sz="1000" kern="1200" dirty="0">
                        <a:solidFill>
                          <a:srgbClr val="000000"/>
                        </a:solidFill>
                        <a:latin typeface="Yu Gothic UI" panose="020B0500000000000000" pitchFamily="34" charset="-128"/>
                        <a:ea typeface="Yu Gothic UI" panose="020B0500000000000000" pitchFamily="34" charset="-128"/>
                        <a:cs typeface="+mn-cs"/>
                      </a:endParaRPr>
                    </a:p>
                    <a:p>
                      <a:pPr marL="0" marR="0" lvl="0" indent="0" algn="ctr" defTabSz="914411" rtl="0" eaLnBrk="1" fontAlgn="auto" latinLnBrk="0" hangingPunct="1">
                        <a:lnSpc>
                          <a:spcPct val="100000"/>
                        </a:lnSpc>
                        <a:spcBef>
                          <a:spcPts val="0"/>
                        </a:spcBef>
                        <a:spcAft>
                          <a:spcPts val="0"/>
                        </a:spcAft>
                        <a:buClrTx/>
                        <a:buSzTx/>
                        <a:buFontTx/>
                        <a:buNone/>
                        <a:tabLst/>
                        <a:defRPr/>
                      </a:pPr>
                      <a:r>
                        <a:rPr lang="en-US" sz="1000" kern="1200" dirty="0">
                          <a:solidFill>
                            <a:srgbClr val="000000"/>
                          </a:solidFill>
                          <a:latin typeface="Yu Gothic UI" panose="020B0500000000000000" pitchFamily="34" charset="-128"/>
                          <a:ea typeface="Yu Gothic UI" panose="020B0500000000000000" pitchFamily="34" charset="-128"/>
                          <a:cs typeface="+mn-cs"/>
                        </a:rPr>
                        <a:t>mm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1200" dirty="0">
                          <a:solidFill>
                            <a:srgbClr val="000000"/>
                          </a:solidFill>
                          <a:latin typeface="Yu Gothic UI" panose="020B0500000000000000" pitchFamily="34" charset="-128"/>
                          <a:ea typeface="Yu Gothic UI" panose="020B0500000000000000" pitchFamily="34" charset="-128"/>
                          <a:cs typeface="+mn-cs"/>
                        </a:rPr>
                        <a:t>Expected Effective Rainfall Re </a:t>
                      </a:r>
                    </a:p>
                    <a:p>
                      <a:pPr algn="ctr"/>
                      <a:endParaRPr lang="en-US" sz="1100" kern="1200" dirty="0">
                        <a:solidFill>
                          <a:srgbClr val="000000"/>
                        </a:solidFill>
                        <a:latin typeface="Yu Gothic UI" panose="020B0500000000000000" pitchFamily="34" charset="-128"/>
                        <a:ea typeface="Yu Gothic UI" panose="020B0500000000000000" pitchFamily="34" charset="-128"/>
                        <a:cs typeface="+mn-cs"/>
                      </a:endParaRPr>
                    </a:p>
                    <a:p>
                      <a:pPr algn="ctr"/>
                      <a:r>
                        <a:rPr lang="en-US" sz="1100" kern="1200" dirty="0">
                          <a:solidFill>
                            <a:srgbClr val="000000"/>
                          </a:solidFill>
                          <a:latin typeface="Yu Gothic UI" panose="020B0500000000000000" pitchFamily="34" charset="-128"/>
                          <a:ea typeface="Yu Gothic UI" panose="020B0500000000000000" pitchFamily="34" charset="-128"/>
                          <a:cs typeface="+mn-cs"/>
                        </a:rPr>
                        <a:t>mm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kern="1200" dirty="0">
                          <a:solidFill>
                            <a:srgbClr val="000000"/>
                          </a:solidFill>
                          <a:latin typeface="Yu Gothic UI" panose="020B0500000000000000" pitchFamily="34" charset="-128"/>
                          <a:ea typeface="Yu Gothic UI" panose="020B0500000000000000" pitchFamily="34" charset="-128"/>
                          <a:cs typeface="+mn-cs"/>
                        </a:rPr>
                        <a:t>Predicted Depletion </a:t>
                      </a:r>
                      <a:r>
                        <a:rPr lang="en-US" sz="1000" kern="1200" dirty="0" err="1">
                          <a:solidFill>
                            <a:srgbClr val="000000"/>
                          </a:solidFill>
                          <a:latin typeface="Yu Gothic UI" panose="020B0500000000000000" pitchFamily="34" charset="-128"/>
                          <a:ea typeface="Yu Gothic UI" panose="020B0500000000000000" pitchFamily="34" charset="-128"/>
                          <a:cs typeface="+mn-cs"/>
                        </a:rPr>
                        <a:t>Etc+CD-Re</a:t>
                      </a:r>
                      <a:r>
                        <a:rPr lang="en-US" sz="1000" kern="1200" dirty="0">
                          <a:solidFill>
                            <a:srgbClr val="000000"/>
                          </a:solidFill>
                          <a:latin typeface="Yu Gothic UI" panose="020B0500000000000000" pitchFamily="34" charset="-128"/>
                          <a:ea typeface="Yu Gothic UI" panose="020B0500000000000000" pitchFamily="34" charset="-128"/>
                          <a:cs typeface="+mn-cs"/>
                        </a:rPr>
                        <a:t> </a:t>
                      </a:r>
                    </a:p>
                    <a:p>
                      <a:pPr algn="ctr"/>
                      <a:endParaRPr lang="en-US" sz="1000" kern="1200" dirty="0">
                        <a:solidFill>
                          <a:srgbClr val="000000"/>
                        </a:solidFill>
                        <a:latin typeface="Yu Gothic UI" panose="020B0500000000000000" pitchFamily="34" charset="-128"/>
                        <a:ea typeface="Yu Gothic UI" panose="020B0500000000000000" pitchFamily="34" charset="-128"/>
                        <a:cs typeface="+mn-cs"/>
                      </a:endParaRPr>
                    </a:p>
                    <a:p>
                      <a:pPr algn="ctr"/>
                      <a:r>
                        <a:rPr lang="en-US" sz="1000" kern="1200" dirty="0">
                          <a:solidFill>
                            <a:srgbClr val="000000"/>
                          </a:solidFill>
                          <a:latin typeface="Yu Gothic UI" panose="020B0500000000000000" pitchFamily="34" charset="-128"/>
                          <a:ea typeface="Yu Gothic UI" panose="020B0500000000000000" pitchFamily="34" charset="-128"/>
                          <a:cs typeface="+mn-cs"/>
                        </a:rPr>
                        <a:t>mm </a:t>
                      </a:r>
                      <a:r>
                        <a:rPr lang="en-US" sz="1100" kern="1200" dirty="0">
                          <a:solidFill>
                            <a:srgbClr val="000000"/>
                          </a:solidFill>
                          <a:latin typeface="Yu Gothic UI" panose="020B0500000000000000" pitchFamily="34" charset="-128"/>
                          <a:ea typeface="Yu Gothic UI" panose="020B0500000000000000" pitchFamily="34" charset="-128"/>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100" kern="1200" dirty="0">
                          <a:solidFill>
                            <a:srgbClr val="000000"/>
                          </a:solidFill>
                          <a:latin typeface="Yu Gothic UI" panose="020B0500000000000000" pitchFamily="34" charset="-128"/>
                          <a:ea typeface="Yu Gothic UI" panose="020B0500000000000000" pitchFamily="34" charset="-128"/>
                          <a:cs typeface="+mn-cs"/>
                        </a:rPr>
                        <a:t>Days to Next Irrigation = 7(</a:t>
                      </a:r>
                      <a:r>
                        <a:rPr lang="en-US" sz="1100" kern="1200" dirty="0" err="1">
                          <a:solidFill>
                            <a:srgbClr val="000000"/>
                          </a:solidFill>
                          <a:latin typeface="Yu Gothic UI" panose="020B0500000000000000" pitchFamily="34" charset="-128"/>
                          <a:ea typeface="Yu Gothic UI" panose="020B0500000000000000" pitchFamily="34" charset="-128"/>
                          <a:cs typeface="+mn-cs"/>
                        </a:rPr>
                        <a:t>ADI-CD+Re</a:t>
                      </a:r>
                      <a:r>
                        <a:rPr lang="en-US" sz="1100" kern="1200" dirty="0">
                          <a:solidFill>
                            <a:srgbClr val="000000"/>
                          </a:solidFill>
                          <a:latin typeface="Yu Gothic UI" panose="020B0500000000000000" pitchFamily="34" charset="-128"/>
                          <a:ea typeface="Yu Gothic UI" panose="020B0500000000000000" pitchFamily="34" charset="-128"/>
                          <a:cs typeface="+mn-cs"/>
                        </a:rPr>
                        <a:t>)/</a:t>
                      </a:r>
                      <a:r>
                        <a:rPr lang="en-US" sz="1100" kern="1200" dirty="0" err="1">
                          <a:solidFill>
                            <a:srgbClr val="000000"/>
                          </a:solidFill>
                          <a:latin typeface="Yu Gothic UI" panose="020B0500000000000000" pitchFamily="34" charset="-128"/>
                          <a:ea typeface="Yu Gothic UI" panose="020B0500000000000000" pitchFamily="34" charset="-128"/>
                          <a:cs typeface="+mn-cs"/>
                        </a:rPr>
                        <a:t>Etc</a:t>
                      </a:r>
                      <a:r>
                        <a:rPr lang="en-US" sz="1100" kern="1200" dirty="0">
                          <a:solidFill>
                            <a:srgbClr val="000000"/>
                          </a:solidFill>
                          <a:latin typeface="Yu Gothic UI" panose="020B0500000000000000" pitchFamily="34" charset="-128"/>
                          <a:ea typeface="Yu Gothic UI" panose="020B0500000000000000" pitchFamily="34" charset="-128"/>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100" kern="1200" dirty="0">
                          <a:solidFill>
                            <a:srgbClr val="000000"/>
                          </a:solidFill>
                          <a:latin typeface="Yu Gothic UI" panose="020B0500000000000000" pitchFamily="34" charset="-128"/>
                          <a:ea typeface="Yu Gothic UI" panose="020B0500000000000000" pitchFamily="34" charset="-128"/>
                          <a:cs typeface="+mn-cs"/>
                        </a:rPr>
                        <a:t>Comment 	</a:t>
                      </a:r>
                    </a:p>
                    <a:p>
                      <a:pPr algn="ctr"/>
                      <a:endParaRPr lang="en-US" sz="1100" kern="1200" dirty="0">
                        <a:solidFill>
                          <a:srgbClr val="000000"/>
                        </a:solidFill>
                        <a:latin typeface="Yu Gothic UI" panose="020B0500000000000000" pitchFamily="34" charset="-128"/>
                        <a:ea typeface="Yu Gothic UI" panose="020B0500000000000000" pitchFamily="34"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7112488"/>
                  </a:ext>
                </a:extLst>
              </a:tr>
              <a:tr h="28652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4183879"/>
                  </a:ext>
                </a:extLst>
              </a:tr>
              <a:tr h="39688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086235"/>
                  </a:ext>
                </a:extLst>
              </a:tr>
              <a:tr h="31432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9835554"/>
                  </a:ext>
                </a:extLst>
              </a:tr>
              <a:tr h="253238">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0201123"/>
                  </a:ext>
                </a:extLst>
              </a:tr>
              <a:tr h="23025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659227"/>
                  </a:ext>
                </a:extLst>
              </a:tr>
            </a:tbl>
          </a:graphicData>
        </a:graphic>
      </p:graphicFrame>
    </p:spTree>
    <p:extLst>
      <p:ext uri="{BB962C8B-B14F-4D97-AF65-F5344CB8AC3E}">
        <p14:creationId xmlns:p14="http://schemas.microsoft.com/office/powerpoint/2010/main" val="41875387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487408E-B26B-429A-83AD-ADBC5F2E2AEA}"/>
              </a:ext>
            </a:extLst>
          </p:cNvPr>
          <p:cNvGrpSpPr/>
          <p:nvPr/>
        </p:nvGrpSpPr>
        <p:grpSpPr>
          <a:xfrm>
            <a:off x="-3698821" y="-1319822"/>
            <a:ext cx="18566995" cy="9578064"/>
            <a:chOff x="-3698821" y="-1319822"/>
            <a:chExt cx="18566995" cy="9578064"/>
          </a:xfrm>
        </p:grpSpPr>
        <p:sp>
          <p:nvSpPr>
            <p:cNvPr id="3" name="Freeform 2">
              <a:extLst>
                <a:ext uri="{FF2B5EF4-FFF2-40B4-BE49-F238E27FC236}">
                  <a16:creationId xmlns:a16="http://schemas.microsoft.com/office/drawing/2014/main" id="{C6EF6667-4CB6-4D32-A864-1485CAD4DACA}"/>
                </a:ext>
              </a:extLst>
            </p:cNvPr>
            <p:cNvSpPr/>
            <p:nvPr/>
          </p:nvSpPr>
          <p:spPr>
            <a:xfrm>
              <a:off x="18"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gradFill>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endParaRPr lang="en-US" sz="1801" b="1" dirty="0"/>
            </a:p>
          </p:txBody>
        </p:sp>
        <p:grpSp>
          <p:nvGrpSpPr>
            <p:cNvPr id="4" name="Group 3">
              <a:extLst>
                <a:ext uri="{FF2B5EF4-FFF2-40B4-BE49-F238E27FC236}">
                  <a16:creationId xmlns:a16="http://schemas.microsoft.com/office/drawing/2014/main" id="{723473D0-C1DF-4B22-B1A6-20AEAC213CEB}"/>
                </a:ext>
              </a:extLst>
            </p:cNvPr>
            <p:cNvGrpSpPr/>
            <p:nvPr/>
          </p:nvGrpSpPr>
          <p:grpSpPr>
            <a:xfrm>
              <a:off x="-3698821" y="4651960"/>
              <a:ext cx="6423171" cy="3606282"/>
              <a:chOff x="-3984571" y="4480510"/>
              <a:chExt cx="6423171" cy="3606282"/>
            </a:xfrm>
            <a:blipFill>
              <a:blip r:embed="rId2">
                <a:alphaModFix amt="40000"/>
              </a:blip>
              <a:stretch>
                <a:fillRect l="-1187" t="-577" r="-1187"/>
              </a:stretch>
            </a:blipFill>
          </p:grpSpPr>
          <p:sp>
            <p:nvSpPr>
              <p:cNvPr id="9" name="Rectangle: Rounded Corners 8">
                <a:extLst>
                  <a:ext uri="{FF2B5EF4-FFF2-40B4-BE49-F238E27FC236}">
                    <a16:creationId xmlns:a16="http://schemas.microsoft.com/office/drawing/2014/main" id="{97FC365E-65B7-4EB6-B4F0-416D9B076C1A}"/>
                  </a:ext>
                </a:extLst>
              </p:cNvPr>
              <p:cNvSpPr/>
              <p:nvPr/>
            </p:nvSpPr>
            <p:spPr>
              <a:xfrm rot="19096706">
                <a:off x="-2913473" y="5036039"/>
                <a:ext cx="5181600" cy="92399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dirty="0"/>
              </a:p>
            </p:txBody>
          </p:sp>
          <p:sp>
            <p:nvSpPr>
              <p:cNvPr id="10" name="Rectangle: Rounded Corners 9">
                <a:extLst>
                  <a:ext uri="{FF2B5EF4-FFF2-40B4-BE49-F238E27FC236}">
                    <a16:creationId xmlns:a16="http://schemas.microsoft.com/office/drawing/2014/main" id="{00D6B670-CCCC-49DA-962E-84DF73971B0B}"/>
                  </a:ext>
                </a:extLst>
              </p:cNvPr>
              <p:cNvSpPr/>
              <p:nvPr/>
            </p:nvSpPr>
            <p:spPr>
              <a:xfrm rot="19096706">
                <a:off x="-3133982" y="6569432"/>
                <a:ext cx="5181600" cy="5771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1" name="Rectangle: Rounded Corners 10">
                <a:extLst>
                  <a:ext uri="{FF2B5EF4-FFF2-40B4-BE49-F238E27FC236}">
                    <a16:creationId xmlns:a16="http://schemas.microsoft.com/office/drawing/2014/main" id="{0EEF47D3-40E3-49B5-A453-DFF7081A62D2}"/>
                  </a:ext>
                </a:extLst>
              </p:cNvPr>
              <p:cNvSpPr/>
              <p:nvPr/>
            </p:nvSpPr>
            <p:spPr>
              <a:xfrm rot="19106373">
                <a:off x="1312367" y="4480510"/>
                <a:ext cx="1018585" cy="5771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2" name="Rectangle: Rounded Corners 11">
                <a:extLst>
                  <a:ext uri="{FF2B5EF4-FFF2-40B4-BE49-F238E27FC236}">
                    <a16:creationId xmlns:a16="http://schemas.microsoft.com/office/drawing/2014/main" id="{63FB8828-1856-482F-9A6D-418211E7CCAC}"/>
                  </a:ext>
                </a:extLst>
              </p:cNvPr>
              <p:cNvSpPr/>
              <p:nvPr/>
            </p:nvSpPr>
            <p:spPr>
              <a:xfrm rot="19096706">
                <a:off x="-3984571" y="5164860"/>
                <a:ext cx="5181600" cy="41922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3" name="Rectangle: Rounded Corners 12">
                <a:extLst>
                  <a:ext uri="{FF2B5EF4-FFF2-40B4-BE49-F238E27FC236}">
                    <a16:creationId xmlns:a16="http://schemas.microsoft.com/office/drawing/2014/main" id="{BA28CF3C-D7F1-4B4F-9975-393690AB59CF}"/>
                  </a:ext>
                </a:extLst>
              </p:cNvPr>
              <p:cNvSpPr/>
              <p:nvPr/>
            </p:nvSpPr>
            <p:spPr>
              <a:xfrm rot="19096706">
                <a:off x="-2743000" y="7359283"/>
                <a:ext cx="5181600" cy="7275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grpSp>
        <p:grpSp>
          <p:nvGrpSpPr>
            <p:cNvPr id="5" name="Group 4">
              <a:extLst>
                <a:ext uri="{FF2B5EF4-FFF2-40B4-BE49-F238E27FC236}">
                  <a16:creationId xmlns:a16="http://schemas.microsoft.com/office/drawing/2014/main" id="{193D05C8-6AAB-4ADB-8113-0F8269C869F1}"/>
                </a:ext>
              </a:extLst>
            </p:cNvPr>
            <p:cNvGrpSpPr/>
            <p:nvPr/>
          </p:nvGrpSpPr>
          <p:grpSpPr>
            <a:xfrm>
              <a:off x="7546698" y="-1319822"/>
              <a:ext cx="7321476" cy="2992543"/>
              <a:chOff x="7546698" y="-1319822"/>
              <a:chExt cx="7321476" cy="2992543"/>
            </a:xfrm>
          </p:grpSpPr>
          <p:sp>
            <p:nvSpPr>
              <p:cNvPr id="6" name="Flowchart: Stored Data 5">
                <a:extLst>
                  <a:ext uri="{FF2B5EF4-FFF2-40B4-BE49-F238E27FC236}">
                    <a16:creationId xmlns:a16="http://schemas.microsoft.com/office/drawing/2014/main" id="{BC93CB2D-21E2-43B2-9224-2E92E6AC0532}"/>
                  </a:ext>
                </a:extLst>
              </p:cNvPr>
              <p:cNvSpPr/>
              <p:nvPr/>
            </p:nvSpPr>
            <p:spPr>
              <a:xfrm rot="19366670">
                <a:off x="8689916" y="-11198"/>
                <a:ext cx="6178258" cy="1683919"/>
              </a:xfrm>
              <a:prstGeom prst="flowChartOnlineStorage">
                <a:avLst/>
              </a:prstGeom>
              <a:gradFill flip="none" rotWithShape="0">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dirty="0"/>
              </a:p>
            </p:txBody>
          </p:sp>
          <p:sp>
            <p:nvSpPr>
              <p:cNvPr id="7" name="Flowchart: Stored Data 6">
                <a:extLst>
                  <a:ext uri="{FF2B5EF4-FFF2-40B4-BE49-F238E27FC236}">
                    <a16:creationId xmlns:a16="http://schemas.microsoft.com/office/drawing/2014/main" id="{E6E9E02E-0288-4AC9-ABA2-1A3690D7A1D7}"/>
                  </a:ext>
                </a:extLst>
              </p:cNvPr>
              <p:cNvSpPr/>
              <p:nvPr/>
            </p:nvSpPr>
            <p:spPr>
              <a:xfrm rot="19366670">
                <a:off x="7690650" y="-1319822"/>
                <a:ext cx="6178258" cy="1683919"/>
              </a:xfrm>
              <a:prstGeom prst="flowChartOnlineStorage">
                <a:avLst/>
              </a:prstGeom>
              <a:gradFill flip="none" rotWithShape="0">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8" name="Flowchart: Stored Data 7">
                <a:extLst>
                  <a:ext uri="{FF2B5EF4-FFF2-40B4-BE49-F238E27FC236}">
                    <a16:creationId xmlns:a16="http://schemas.microsoft.com/office/drawing/2014/main" id="{39F5D093-646F-4FFD-8B25-E97DE1A10774}"/>
                  </a:ext>
                </a:extLst>
              </p:cNvPr>
              <p:cNvSpPr/>
              <p:nvPr/>
            </p:nvSpPr>
            <p:spPr>
              <a:xfrm rot="19366670">
                <a:off x="7546698" y="-208042"/>
                <a:ext cx="6178258" cy="1683919"/>
              </a:xfrm>
              <a:prstGeom prst="flowChartOnlineStorage">
                <a:avLst/>
              </a:prstGeom>
              <a:gradFill flip="none" rotWithShape="0">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dirty="0"/>
              </a:p>
            </p:txBody>
          </p:sp>
        </p:grpSp>
      </p:grpSp>
      <p:sp>
        <p:nvSpPr>
          <p:cNvPr id="14" name="Rectangle 1">
            <a:extLst>
              <a:ext uri="{FF2B5EF4-FFF2-40B4-BE49-F238E27FC236}">
                <a16:creationId xmlns:a16="http://schemas.microsoft.com/office/drawing/2014/main" id="{8ACFABF3-6963-4F36-B6AA-4FCE26CDC155}"/>
              </a:ext>
            </a:extLst>
          </p:cNvPr>
          <p:cNvSpPr>
            <a:spLocks noChangeArrowheads="1"/>
          </p:cNvSpPr>
          <p:nvPr/>
        </p:nvSpPr>
        <p:spPr bwMode="auto">
          <a:xfrm>
            <a:off x="3959977" y="2610391"/>
            <a:ext cx="4364537" cy="1015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1" rIns="91440" bIns="45721" numCol="1" anchor="ctr" anchorCtr="0" compatLnSpc="1">
            <a:prstTxWarp prst="textNoShape">
              <a:avLst/>
            </a:prstTxWarp>
            <a:spAutoFit/>
          </a:bodyPr>
          <a:lstStyle/>
          <a:p>
            <a:pPr algn="ctr" eaLnBrk="0" fontAlgn="base" hangingPunct="0">
              <a:spcBef>
                <a:spcPct val="0"/>
              </a:spcBef>
              <a:spcAft>
                <a:spcPct val="0"/>
              </a:spcAft>
            </a:pPr>
            <a:r>
              <a:rPr lang="en-US" sz="6000" b="1" dirty="0">
                <a:solidFill>
                  <a:srgbClr val="000000"/>
                </a:solidFill>
                <a:latin typeface="Times New Roman" pitchFamily="18" charset="0"/>
                <a:ea typeface="Times New Roman" pitchFamily="18" charset="0"/>
                <a:cs typeface="Times New Roman" pitchFamily="18" charset="0"/>
              </a:rPr>
              <a:t>Week 11-12</a:t>
            </a:r>
            <a:r>
              <a:rPr lang="en-US" sz="2800" b="1" dirty="0">
                <a:solidFill>
                  <a:srgbClr val="000000"/>
                </a:solidFill>
                <a:latin typeface="Times New Roman" pitchFamily="18" charset="0"/>
                <a:cs typeface="Times New Roman" pitchFamily="18" charset="0"/>
              </a:rPr>
              <a:t> </a:t>
            </a:r>
            <a:endParaRPr lang="en-US" sz="2800" dirty="0">
              <a:solidFill>
                <a:srgbClr val="000000"/>
              </a:solidFill>
              <a:latin typeface="Times New Roman" pitchFamily="18" charset="0"/>
              <a:cs typeface="Times New Roman" pitchFamily="18" charset="0"/>
            </a:endParaRPr>
          </a:p>
        </p:txBody>
      </p:sp>
      <p:sp>
        <p:nvSpPr>
          <p:cNvPr id="15" name="Slide Number Placeholder 1">
            <a:extLst>
              <a:ext uri="{FF2B5EF4-FFF2-40B4-BE49-F238E27FC236}">
                <a16:creationId xmlns:a16="http://schemas.microsoft.com/office/drawing/2014/main" id="{42E3A480-A179-45F9-B1D9-B539FABA3781}"/>
              </a:ext>
            </a:extLst>
          </p:cNvPr>
          <p:cNvSpPr>
            <a:spLocks noGrp="1"/>
          </p:cNvSpPr>
          <p:nvPr>
            <p:ph type="sldNum" sz="quarter" idx="12"/>
          </p:nvPr>
        </p:nvSpPr>
        <p:spPr>
          <a:xfrm>
            <a:off x="11201385" y="6170823"/>
            <a:ext cx="670560" cy="502921"/>
          </a:xfrm>
        </p:spPr>
        <p:txBody>
          <a:bodyPr/>
          <a:lstStyle/>
          <a:p>
            <a:fld id="{34216374-E7D6-4C74-ADA3-2C9987A1DEB2}" type="slidenum">
              <a:rPr lang="en-US" smtClean="0"/>
              <a:pPr/>
              <a:t>57</a:t>
            </a:fld>
            <a:endParaRPr lang="en-US"/>
          </a:p>
        </p:txBody>
      </p:sp>
      <p:sp>
        <p:nvSpPr>
          <p:cNvPr id="16" name="TextBox 15">
            <a:extLst>
              <a:ext uri="{FF2B5EF4-FFF2-40B4-BE49-F238E27FC236}">
                <a16:creationId xmlns:a16="http://schemas.microsoft.com/office/drawing/2014/main" id="{54284A7F-34FB-4F4F-ADB5-0D43C32AC307}"/>
              </a:ext>
            </a:extLst>
          </p:cNvPr>
          <p:cNvSpPr txBox="1"/>
          <p:nvPr/>
        </p:nvSpPr>
        <p:spPr>
          <a:xfrm>
            <a:off x="2641600" y="914402"/>
            <a:ext cx="6578599" cy="519053"/>
          </a:xfrm>
          <a:prstGeom prst="rect">
            <a:avLst/>
          </a:prstGeom>
          <a:noFill/>
        </p:spPr>
        <p:txBody>
          <a:bodyPr wrap="square" rtlCol="0">
            <a:spAutoFit/>
          </a:bodyPr>
          <a:lstStyle/>
          <a:p>
            <a:pPr lvl="0" algn="ctr">
              <a:lnSpc>
                <a:spcPct val="106000"/>
              </a:lnSpc>
            </a:pPr>
            <a:r>
              <a:rPr lang="en-US" sz="28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Experiment No 06</a:t>
            </a:r>
          </a:p>
        </p:txBody>
      </p:sp>
    </p:spTree>
    <p:extLst>
      <p:ext uri="{BB962C8B-B14F-4D97-AF65-F5344CB8AC3E}">
        <p14:creationId xmlns:p14="http://schemas.microsoft.com/office/powerpoint/2010/main" val="9458334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EDCCC9A4-02E0-45F8-9358-EF162CC62B39}"/>
              </a:ext>
            </a:extLst>
          </p:cNvPr>
          <p:cNvSpPr/>
          <p:nvPr/>
        </p:nvSpPr>
        <p:spPr>
          <a:xfrm>
            <a:off x="18" y="2"/>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gradFill>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endParaRPr lang="en-US" sz="1801" b="1" dirty="0"/>
          </a:p>
        </p:txBody>
      </p:sp>
      <p:pic>
        <p:nvPicPr>
          <p:cNvPr id="3" name="Content Placeholder 23">
            <a:extLst>
              <a:ext uri="{FF2B5EF4-FFF2-40B4-BE49-F238E27FC236}">
                <a16:creationId xmlns:a16="http://schemas.microsoft.com/office/drawing/2014/main" id="{FAF8EAD9-DD26-4D59-A6AE-3742D51291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2131" y="1825624"/>
            <a:ext cx="7787742" cy="4351339"/>
          </a:xfrm>
          <a:prstGeom prst="rect">
            <a:avLst/>
          </a:prstGeom>
        </p:spPr>
      </p:pic>
      <p:grpSp>
        <p:nvGrpSpPr>
          <p:cNvPr id="4" name="Group 3">
            <a:extLst>
              <a:ext uri="{FF2B5EF4-FFF2-40B4-BE49-F238E27FC236}">
                <a16:creationId xmlns:a16="http://schemas.microsoft.com/office/drawing/2014/main" id="{4D07569A-0E4E-4CE4-96A7-5E48196B53FC}"/>
              </a:ext>
            </a:extLst>
          </p:cNvPr>
          <p:cNvGrpSpPr/>
          <p:nvPr/>
        </p:nvGrpSpPr>
        <p:grpSpPr>
          <a:xfrm>
            <a:off x="-3698821" y="-1319822"/>
            <a:ext cx="18566995" cy="9578064"/>
            <a:chOff x="-3698821" y="-1319822"/>
            <a:chExt cx="18566995" cy="9578064"/>
          </a:xfrm>
        </p:grpSpPr>
        <p:sp>
          <p:nvSpPr>
            <p:cNvPr id="5" name="Freeform 2">
              <a:extLst>
                <a:ext uri="{FF2B5EF4-FFF2-40B4-BE49-F238E27FC236}">
                  <a16:creationId xmlns:a16="http://schemas.microsoft.com/office/drawing/2014/main" id="{305C4DFF-D37F-4942-9378-D0714FEF9E7F}"/>
                </a:ext>
              </a:extLst>
            </p:cNvPr>
            <p:cNvSpPr/>
            <p:nvPr/>
          </p:nvSpPr>
          <p:spPr>
            <a:xfrm>
              <a:off x="18"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gradFill>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sz="1801" dirty="0">
                  <a:solidFill>
                    <a:srgbClr val="000000"/>
                  </a:solidFill>
                  <a:latin typeface="Times New Roman" panose="02020603050405020304" pitchFamily="18" charset="0"/>
                </a:rPr>
                <a:t>	</a:t>
              </a:r>
            </a:p>
            <a:p>
              <a:endParaRPr lang="en-US" sz="1801" b="1" dirty="0"/>
            </a:p>
          </p:txBody>
        </p:sp>
        <p:grpSp>
          <p:nvGrpSpPr>
            <p:cNvPr id="6" name="Group 5">
              <a:extLst>
                <a:ext uri="{FF2B5EF4-FFF2-40B4-BE49-F238E27FC236}">
                  <a16:creationId xmlns:a16="http://schemas.microsoft.com/office/drawing/2014/main" id="{F66989AF-0025-4556-99D8-A5E940528620}"/>
                </a:ext>
              </a:extLst>
            </p:cNvPr>
            <p:cNvGrpSpPr/>
            <p:nvPr/>
          </p:nvGrpSpPr>
          <p:grpSpPr>
            <a:xfrm>
              <a:off x="-3698821" y="4651960"/>
              <a:ext cx="6423171" cy="3606282"/>
              <a:chOff x="-3984571" y="4480510"/>
              <a:chExt cx="6423171" cy="3606282"/>
            </a:xfrm>
            <a:blipFill>
              <a:blip r:embed="rId3">
                <a:alphaModFix amt="40000"/>
              </a:blip>
              <a:stretch>
                <a:fillRect l="-1187" t="-577" r="-1187"/>
              </a:stretch>
            </a:blipFill>
          </p:grpSpPr>
          <p:sp>
            <p:nvSpPr>
              <p:cNvPr id="11" name="Rectangle: Rounded Corners 10">
                <a:extLst>
                  <a:ext uri="{FF2B5EF4-FFF2-40B4-BE49-F238E27FC236}">
                    <a16:creationId xmlns:a16="http://schemas.microsoft.com/office/drawing/2014/main" id="{2A58A073-E02A-49E3-8B74-D80718E9AA98}"/>
                  </a:ext>
                </a:extLst>
              </p:cNvPr>
              <p:cNvSpPr/>
              <p:nvPr/>
            </p:nvSpPr>
            <p:spPr>
              <a:xfrm rot="19096706">
                <a:off x="-2913473" y="5036039"/>
                <a:ext cx="5181600" cy="92399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dirty="0"/>
              </a:p>
            </p:txBody>
          </p:sp>
          <p:sp>
            <p:nvSpPr>
              <p:cNvPr id="12" name="Rectangle: Rounded Corners 11">
                <a:extLst>
                  <a:ext uri="{FF2B5EF4-FFF2-40B4-BE49-F238E27FC236}">
                    <a16:creationId xmlns:a16="http://schemas.microsoft.com/office/drawing/2014/main" id="{23C62F37-2C2B-4783-883B-C75F02C5BFC6}"/>
                  </a:ext>
                </a:extLst>
              </p:cNvPr>
              <p:cNvSpPr/>
              <p:nvPr/>
            </p:nvSpPr>
            <p:spPr>
              <a:xfrm rot="19096706">
                <a:off x="-3133982" y="6569432"/>
                <a:ext cx="5181600" cy="5771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3" name="Rectangle: Rounded Corners 12">
                <a:extLst>
                  <a:ext uri="{FF2B5EF4-FFF2-40B4-BE49-F238E27FC236}">
                    <a16:creationId xmlns:a16="http://schemas.microsoft.com/office/drawing/2014/main" id="{BDCE892F-1DD8-4176-B0FF-52E2ED8A82EB}"/>
                  </a:ext>
                </a:extLst>
              </p:cNvPr>
              <p:cNvSpPr/>
              <p:nvPr/>
            </p:nvSpPr>
            <p:spPr>
              <a:xfrm rot="19106373">
                <a:off x="1312367" y="4480510"/>
                <a:ext cx="1018585" cy="5771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4" name="Rectangle: Rounded Corners 13">
                <a:extLst>
                  <a:ext uri="{FF2B5EF4-FFF2-40B4-BE49-F238E27FC236}">
                    <a16:creationId xmlns:a16="http://schemas.microsoft.com/office/drawing/2014/main" id="{58D3314A-BD67-4831-BDCC-6FEDA8D45BAC}"/>
                  </a:ext>
                </a:extLst>
              </p:cNvPr>
              <p:cNvSpPr/>
              <p:nvPr/>
            </p:nvSpPr>
            <p:spPr>
              <a:xfrm rot="19096706">
                <a:off x="-3984571" y="5164860"/>
                <a:ext cx="5181600" cy="41922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5" name="Rectangle: Rounded Corners 14">
                <a:extLst>
                  <a:ext uri="{FF2B5EF4-FFF2-40B4-BE49-F238E27FC236}">
                    <a16:creationId xmlns:a16="http://schemas.microsoft.com/office/drawing/2014/main" id="{58E94EE4-26D3-4AB8-B191-3CB6D29A8905}"/>
                  </a:ext>
                </a:extLst>
              </p:cNvPr>
              <p:cNvSpPr/>
              <p:nvPr/>
            </p:nvSpPr>
            <p:spPr>
              <a:xfrm rot="19096706">
                <a:off x="-2743000" y="7359283"/>
                <a:ext cx="5181600" cy="7275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grpSp>
        <p:grpSp>
          <p:nvGrpSpPr>
            <p:cNvPr id="7" name="Group 6">
              <a:extLst>
                <a:ext uri="{FF2B5EF4-FFF2-40B4-BE49-F238E27FC236}">
                  <a16:creationId xmlns:a16="http://schemas.microsoft.com/office/drawing/2014/main" id="{8329E4D0-F789-419B-A47B-5059AC03CDE0}"/>
                </a:ext>
              </a:extLst>
            </p:cNvPr>
            <p:cNvGrpSpPr/>
            <p:nvPr/>
          </p:nvGrpSpPr>
          <p:grpSpPr>
            <a:xfrm>
              <a:off x="7546698" y="-1319822"/>
              <a:ext cx="7321476" cy="2992543"/>
              <a:chOff x="7546698" y="-1319822"/>
              <a:chExt cx="7321476" cy="2992543"/>
            </a:xfrm>
          </p:grpSpPr>
          <p:sp>
            <p:nvSpPr>
              <p:cNvPr id="8" name="Flowchart: Stored Data 7">
                <a:extLst>
                  <a:ext uri="{FF2B5EF4-FFF2-40B4-BE49-F238E27FC236}">
                    <a16:creationId xmlns:a16="http://schemas.microsoft.com/office/drawing/2014/main" id="{4C3FF38B-6B98-4331-8C57-CD71523373A6}"/>
                  </a:ext>
                </a:extLst>
              </p:cNvPr>
              <p:cNvSpPr/>
              <p:nvPr/>
            </p:nvSpPr>
            <p:spPr>
              <a:xfrm rot="19366670">
                <a:off x="8689916" y="-11198"/>
                <a:ext cx="6178258" cy="1683919"/>
              </a:xfrm>
              <a:prstGeom prst="flowChartOnlineStorage">
                <a:avLst/>
              </a:prstGeom>
              <a:gradFill flip="none" rotWithShape="0">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9" name="Flowchart: Stored Data 8">
                <a:extLst>
                  <a:ext uri="{FF2B5EF4-FFF2-40B4-BE49-F238E27FC236}">
                    <a16:creationId xmlns:a16="http://schemas.microsoft.com/office/drawing/2014/main" id="{9BA9EAD5-1C27-49BF-9F09-D243EC38D6AA}"/>
                  </a:ext>
                </a:extLst>
              </p:cNvPr>
              <p:cNvSpPr/>
              <p:nvPr/>
            </p:nvSpPr>
            <p:spPr>
              <a:xfrm rot="19366670">
                <a:off x="7690650" y="-1319822"/>
                <a:ext cx="6178258" cy="1683919"/>
              </a:xfrm>
              <a:prstGeom prst="flowChartOnlineStorage">
                <a:avLst/>
              </a:prstGeom>
              <a:gradFill flip="none" rotWithShape="0">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0" name="Flowchart: Stored Data 9">
                <a:extLst>
                  <a:ext uri="{FF2B5EF4-FFF2-40B4-BE49-F238E27FC236}">
                    <a16:creationId xmlns:a16="http://schemas.microsoft.com/office/drawing/2014/main" id="{F59D0AC3-A559-4C59-85CB-5D3E7C5370A4}"/>
                  </a:ext>
                </a:extLst>
              </p:cNvPr>
              <p:cNvSpPr/>
              <p:nvPr/>
            </p:nvSpPr>
            <p:spPr>
              <a:xfrm rot="19366670">
                <a:off x="7546698" y="-208042"/>
                <a:ext cx="6178258" cy="1683919"/>
              </a:xfrm>
              <a:prstGeom prst="flowChartOnlineStorage">
                <a:avLst/>
              </a:prstGeom>
              <a:gradFill flip="none" rotWithShape="0">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dirty="0"/>
              </a:p>
            </p:txBody>
          </p:sp>
        </p:grpSp>
      </p:grpSp>
      <p:sp>
        <p:nvSpPr>
          <p:cNvPr id="16" name="Slide Number Placeholder 1">
            <a:extLst>
              <a:ext uri="{FF2B5EF4-FFF2-40B4-BE49-F238E27FC236}">
                <a16:creationId xmlns:a16="http://schemas.microsoft.com/office/drawing/2014/main" id="{3D30E360-A00A-4042-BAD2-BC3893EBBAAB}"/>
              </a:ext>
            </a:extLst>
          </p:cNvPr>
          <p:cNvSpPr>
            <a:spLocks noGrp="1"/>
          </p:cNvSpPr>
          <p:nvPr>
            <p:ph type="sldNum" sz="quarter" idx="12"/>
          </p:nvPr>
        </p:nvSpPr>
        <p:spPr>
          <a:xfrm>
            <a:off x="11201385" y="6170823"/>
            <a:ext cx="670560" cy="502921"/>
          </a:xfrm>
        </p:spPr>
        <p:txBody>
          <a:bodyPr/>
          <a:lstStyle/>
          <a:p>
            <a:fld id="{34216374-E7D6-4C74-ADA3-2C9987A1DEB2}" type="slidenum">
              <a:rPr lang="en-US" smtClean="0"/>
              <a:pPr/>
              <a:t>58</a:t>
            </a:fld>
            <a:endParaRPr lang="en-US"/>
          </a:p>
        </p:txBody>
      </p:sp>
      <p:sp>
        <p:nvSpPr>
          <p:cNvPr id="17" name="TextBox 16">
            <a:extLst>
              <a:ext uri="{FF2B5EF4-FFF2-40B4-BE49-F238E27FC236}">
                <a16:creationId xmlns:a16="http://schemas.microsoft.com/office/drawing/2014/main" id="{BBE653A2-3DA0-4206-B39A-20F175BC3F03}"/>
              </a:ext>
            </a:extLst>
          </p:cNvPr>
          <p:cNvSpPr txBox="1"/>
          <p:nvPr/>
        </p:nvSpPr>
        <p:spPr>
          <a:xfrm>
            <a:off x="71994" y="830761"/>
            <a:ext cx="8128000" cy="1323439"/>
          </a:xfrm>
          <a:prstGeom prst="rect">
            <a:avLst/>
          </a:prstGeom>
          <a:noFill/>
        </p:spPr>
        <p:txBody>
          <a:bodyPr wrap="square" rtlCol="0">
            <a:spAutoFit/>
          </a:bodyPr>
          <a:lstStyle/>
          <a:p>
            <a:pPr algn="ctr"/>
            <a:r>
              <a:rPr lang="en-US" sz="4000" dirty="0">
                <a:ln w="0"/>
                <a:solidFill>
                  <a:schemeClr val="accent6"/>
                </a:solidFill>
                <a:effectLst>
                  <a:outerShdw blurRad="38100" dist="25400" dir="5400000" algn="ctr" rotWithShape="0">
                    <a:srgbClr val="6E747A">
                      <a:alpha val="43000"/>
                    </a:srgbClr>
                  </a:outerShdw>
                </a:effectLst>
                <a:latin typeface="Times New Roman" panose="02020603050405020304" pitchFamily="18" charset="0"/>
              </a:rPr>
              <a:t>DESIGN OF A BRANCH CANAL IN AN IRRIGATION PROJECT </a:t>
            </a:r>
          </a:p>
        </p:txBody>
      </p:sp>
      <p:pic>
        <p:nvPicPr>
          <p:cNvPr id="22" name="Picture 21">
            <a:extLst>
              <a:ext uri="{FF2B5EF4-FFF2-40B4-BE49-F238E27FC236}">
                <a16:creationId xmlns:a16="http://schemas.microsoft.com/office/drawing/2014/main" id="{C2C4F329-DD66-4AA9-A47D-5BDFCC1FAE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7177" y="3627498"/>
            <a:ext cx="4159488" cy="2325402"/>
          </a:xfrm>
          <a:prstGeom prst="rect">
            <a:avLst/>
          </a:prstGeom>
          <a:ln>
            <a:noFill/>
          </a:ln>
          <a:effectLst>
            <a:softEdge rad="112500"/>
          </a:effectLst>
        </p:spPr>
      </p:pic>
    </p:spTree>
    <p:extLst>
      <p:ext uri="{BB962C8B-B14F-4D97-AF65-F5344CB8AC3E}">
        <p14:creationId xmlns:p14="http://schemas.microsoft.com/office/powerpoint/2010/main" val="27661926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44D229-EED6-4EA8-9B1E-C2D1E142A74B}"/>
              </a:ext>
            </a:extLst>
          </p:cNvPr>
          <p:cNvSpPr/>
          <p:nvPr/>
        </p:nvSpPr>
        <p:spPr>
          <a:xfrm>
            <a:off x="0" y="3429000"/>
            <a:ext cx="3143250" cy="3429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5E155F0-772C-4D59-AC21-2C28944EA658}"/>
              </a:ext>
            </a:extLst>
          </p:cNvPr>
          <p:cNvSpPr/>
          <p:nvPr/>
        </p:nvSpPr>
        <p:spPr>
          <a:xfrm>
            <a:off x="0" y="0"/>
            <a:ext cx="3143250" cy="34290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03392145-ACCD-4337-95D8-5F65E7338E12}"/>
              </a:ext>
            </a:extLst>
          </p:cNvPr>
          <p:cNvSpPr/>
          <p:nvPr/>
        </p:nvSpPr>
        <p:spPr>
          <a:xfrm rot="5400000">
            <a:off x="385763" y="1843083"/>
            <a:ext cx="2371725" cy="3143250"/>
          </a:xfrm>
          <a:prstGeom prst="triangle">
            <a:avLst>
              <a:gd name="adj" fmla="val 5010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CA0F45E-C94D-4814-9887-19805ED259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252" y="127000"/>
            <a:ext cx="2800744" cy="2243137"/>
          </a:xfrm>
          <a:prstGeom prst="rect">
            <a:avLst/>
          </a:prstGeom>
          <a:ln>
            <a:noFill/>
          </a:ln>
          <a:effectLst>
            <a:softEdge rad="112500"/>
          </a:effectLst>
        </p:spPr>
      </p:pic>
      <p:sp>
        <p:nvSpPr>
          <p:cNvPr id="8" name="TextBox 7">
            <a:extLst>
              <a:ext uri="{FF2B5EF4-FFF2-40B4-BE49-F238E27FC236}">
                <a16:creationId xmlns:a16="http://schemas.microsoft.com/office/drawing/2014/main" id="{20BA3B3E-DE3C-4138-B487-0627DC087E76}"/>
              </a:ext>
            </a:extLst>
          </p:cNvPr>
          <p:cNvSpPr txBox="1"/>
          <p:nvPr/>
        </p:nvSpPr>
        <p:spPr>
          <a:xfrm>
            <a:off x="171252" y="3214653"/>
            <a:ext cx="2459981" cy="400110"/>
          </a:xfrm>
          <a:prstGeom prst="rect">
            <a:avLst/>
          </a:prstGeom>
          <a:noFill/>
        </p:spPr>
        <p:txBody>
          <a:bodyPr wrap="square" rtlCol="0">
            <a:spAutoFit/>
          </a:bodyPr>
          <a:lstStyle/>
          <a:p>
            <a:r>
              <a:rPr lang="en-US" sz="2000" b="1" dirty="0">
                <a:solidFill>
                  <a:srgbClr val="000000"/>
                </a:solidFill>
                <a:latin typeface="Swis721 LtEx BT" panose="020B0505020202020204" pitchFamily="34" charset="0"/>
              </a:rPr>
              <a:t>General &amp; Theory  </a:t>
            </a:r>
          </a:p>
        </p:txBody>
      </p:sp>
      <p:sp>
        <p:nvSpPr>
          <p:cNvPr id="10" name="TextBox 9">
            <a:extLst>
              <a:ext uri="{FF2B5EF4-FFF2-40B4-BE49-F238E27FC236}">
                <a16:creationId xmlns:a16="http://schemas.microsoft.com/office/drawing/2014/main" id="{5BB11F17-0682-4976-B066-9F92E62714C5}"/>
              </a:ext>
            </a:extLst>
          </p:cNvPr>
          <p:cNvSpPr txBox="1"/>
          <p:nvPr/>
        </p:nvSpPr>
        <p:spPr>
          <a:xfrm>
            <a:off x="3314502" y="127000"/>
            <a:ext cx="8877498" cy="6617196"/>
          </a:xfrm>
          <a:prstGeom prst="rect">
            <a:avLst/>
          </a:prstGeom>
          <a:noFill/>
        </p:spPr>
        <p:txBody>
          <a:bodyPr wrap="square">
            <a:spAutoFit/>
          </a:bodyPr>
          <a:lstStyle/>
          <a:p>
            <a:r>
              <a:rPr lang="en-US" sz="2800" b="0" i="0" u="none" strike="noStrike" baseline="0" dirty="0">
                <a:solidFill>
                  <a:srgbClr val="000000"/>
                </a:solidFill>
                <a:latin typeface="Times New Roman" panose="02020603050405020304" pitchFamily="18" charset="0"/>
              </a:rPr>
              <a:t>I</a:t>
            </a:r>
            <a:r>
              <a:rPr lang="en-US" sz="1800" b="0" i="0" u="none" strike="noStrike" baseline="0" dirty="0">
                <a:solidFill>
                  <a:srgbClr val="000000"/>
                </a:solidFill>
                <a:latin typeface="Times New Roman" panose="02020603050405020304" pitchFamily="18" charset="0"/>
              </a:rPr>
              <a:t>n irrigation project a branch canal is needed to convey water from main canal to the tertiary canal. </a:t>
            </a:r>
          </a:p>
          <a:p>
            <a:endParaRPr lang="en-US" dirty="0">
              <a:solidFill>
                <a:srgbClr val="000000"/>
              </a:solidFill>
              <a:latin typeface="Times New Roman" panose="02020603050405020304" pitchFamily="18" charset="0"/>
            </a:endParaRPr>
          </a:p>
          <a:p>
            <a:r>
              <a:rPr lang="en-US" sz="1800" b="1" i="1" u="none" strike="noStrike" baseline="0" dirty="0">
                <a:solidFill>
                  <a:srgbClr val="000000"/>
                </a:solidFill>
                <a:latin typeface="Times New Roman" panose="02020603050405020304" pitchFamily="18" charset="0"/>
              </a:rPr>
              <a:t>Regime Channels </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A channel is said to be in a state of regime if there is neither silting nor scouring in the channel. The shape, longitudinal slope, cross sectional dimension of a regime channel depends on the discharge, the sediment size, and sediment load. Two approaches of regime channel design are: </a:t>
            </a:r>
          </a:p>
          <a:p>
            <a:r>
              <a:rPr lang="en-US" sz="1800" b="0" i="0" u="none" strike="noStrike" baseline="0" dirty="0">
                <a:solidFill>
                  <a:srgbClr val="000000"/>
                </a:solidFill>
                <a:latin typeface="Times New Roman" panose="02020603050405020304" pitchFamily="18" charset="0"/>
              </a:rPr>
              <a:t>	1. Kennedy's approach </a:t>
            </a:r>
          </a:p>
          <a:p>
            <a:r>
              <a:rPr lang="en-US" sz="1800" b="0" i="0" u="none" strike="noStrike" baseline="0" dirty="0">
                <a:solidFill>
                  <a:srgbClr val="000000"/>
                </a:solidFill>
                <a:latin typeface="Times New Roman" panose="02020603050405020304" pitchFamily="18" charset="0"/>
              </a:rPr>
              <a:t>	2. Lacey’s approach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In Kennedy and Lacey's approach the channel should be trapezoidal with side slope ½ H : 1V</a:t>
            </a:r>
          </a:p>
          <a:p>
            <a:endParaRPr lang="en-US" dirty="0">
              <a:solidFill>
                <a:srgbClr val="000000"/>
              </a:solidFill>
              <a:latin typeface="Times New Roman" panose="02020603050405020304" pitchFamily="18" charset="0"/>
            </a:endParaRPr>
          </a:p>
          <a:p>
            <a:r>
              <a:rPr lang="en-US" sz="1800" b="1" i="1" u="none" strike="noStrike" baseline="0" dirty="0">
                <a:solidFill>
                  <a:srgbClr val="000000"/>
                </a:solidFill>
                <a:latin typeface="Times New Roman" panose="02020603050405020304" pitchFamily="18" charset="0"/>
              </a:rPr>
              <a:t>Kennedy’s Approach </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If the velocity in channel is sufficient to keep the sediment is suspension then silting in the channel will be avoided. Kennedy defined the critical velocity (V0) as the mean velocity in a channel, which will just keep the channel free from silting&amp; scouring. </a:t>
            </a:r>
          </a:p>
          <a:p>
            <a:endParaRPr lang="en-US" dirty="0">
              <a:solidFill>
                <a:srgbClr val="000000"/>
              </a:solidFill>
              <a:latin typeface="Times New Roman" panose="02020603050405020304" pitchFamily="18" charset="0"/>
            </a:endParaRPr>
          </a:p>
          <a:p>
            <a:r>
              <a:rPr lang="en-US" sz="1800" b="1" i="1" u="none" strike="noStrike" baseline="0" dirty="0">
                <a:solidFill>
                  <a:srgbClr val="000000"/>
                </a:solidFill>
                <a:latin typeface="Times New Roman" panose="02020603050405020304" pitchFamily="18" charset="0"/>
              </a:rPr>
              <a:t>Lacey's Approach </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Lacey found many drawbacks in Kennedy's theory &amp; put forward his new theory. Kennedy stated that a channel is said to be in a regime state if there is no silting </a:t>
            </a:r>
            <a:r>
              <a:rPr lang="en-US" sz="1800" b="0" i="1" u="none" strike="noStrike" baseline="0" dirty="0">
                <a:solidFill>
                  <a:srgbClr val="000000"/>
                </a:solidFill>
                <a:latin typeface="Times New Roman" panose="02020603050405020304" pitchFamily="18" charset="0"/>
              </a:rPr>
              <a:t>&amp;</a:t>
            </a:r>
            <a:r>
              <a:rPr lang="en-US" sz="1800" b="0" i="0" u="none" strike="noStrike" baseline="0" dirty="0">
                <a:solidFill>
                  <a:srgbClr val="000000"/>
                </a:solidFill>
                <a:latin typeface="Times New Roman" panose="02020603050405020304" pitchFamily="18" charset="0"/>
              </a:rPr>
              <a:t>nor scouring. Lacey stated that a channel showing no silting &amp; non-scouring might not be in regime. According to Lacey a channel is in true regime only if the following conditions are satisfied.  </a:t>
            </a:r>
            <a:endParaRPr lang="en-US" dirty="0"/>
          </a:p>
        </p:txBody>
      </p:sp>
    </p:spTree>
    <p:extLst>
      <p:ext uri="{BB962C8B-B14F-4D97-AF65-F5344CB8AC3E}">
        <p14:creationId xmlns:p14="http://schemas.microsoft.com/office/powerpoint/2010/main" val="3177339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FE738D-A7F2-4079-AD66-8993323FA9A8}"/>
              </a:ext>
            </a:extLst>
          </p:cNvPr>
          <p:cNvSpPr>
            <a:spLocks noGrp="1"/>
          </p:cNvSpPr>
          <p:nvPr>
            <p:ph idx="1"/>
          </p:nvPr>
        </p:nvSpPr>
        <p:spPr/>
        <p:txBody>
          <a:bodyPr/>
          <a:lstStyle/>
          <a:p>
            <a:endParaRPr lang="en-US"/>
          </a:p>
        </p:txBody>
      </p:sp>
      <p:grpSp>
        <p:nvGrpSpPr>
          <p:cNvPr id="4" name="Group 3">
            <a:extLst>
              <a:ext uri="{FF2B5EF4-FFF2-40B4-BE49-F238E27FC236}">
                <a16:creationId xmlns:a16="http://schemas.microsoft.com/office/drawing/2014/main" id="{845277BB-18FB-4F69-9688-22A7DB06A74D}"/>
              </a:ext>
            </a:extLst>
          </p:cNvPr>
          <p:cNvGrpSpPr/>
          <p:nvPr/>
        </p:nvGrpSpPr>
        <p:grpSpPr>
          <a:xfrm>
            <a:off x="-3698821" y="-1319822"/>
            <a:ext cx="18566995" cy="9578064"/>
            <a:chOff x="-3698821" y="-1319822"/>
            <a:chExt cx="18566995" cy="9578064"/>
          </a:xfrm>
        </p:grpSpPr>
        <p:sp>
          <p:nvSpPr>
            <p:cNvPr id="5" name="Freeform 2">
              <a:extLst>
                <a:ext uri="{FF2B5EF4-FFF2-40B4-BE49-F238E27FC236}">
                  <a16:creationId xmlns:a16="http://schemas.microsoft.com/office/drawing/2014/main" id="{CB8F03EF-8107-4A43-BFC1-E0603C28826E}"/>
                </a:ext>
              </a:extLst>
            </p:cNvPr>
            <p:cNvSpPr/>
            <p:nvPr/>
          </p:nvSpPr>
          <p:spPr>
            <a:xfrm>
              <a:off x="18"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gradFill>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endParaRPr lang="en-US" sz="1801" b="1" dirty="0"/>
            </a:p>
          </p:txBody>
        </p:sp>
        <p:grpSp>
          <p:nvGrpSpPr>
            <p:cNvPr id="6" name="Group 5">
              <a:extLst>
                <a:ext uri="{FF2B5EF4-FFF2-40B4-BE49-F238E27FC236}">
                  <a16:creationId xmlns:a16="http://schemas.microsoft.com/office/drawing/2014/main" id="{D6D5C7D1-5590-402C-A9F1-627FF91344F9}"/>
                </a:ext>
              </a:extLst>
            </p:cNvPr>
            <p:cNvGrpSpPr/>
            <p:nvPr/>
          </p:nvGrpSpPr>
          <p:grpSpPr>
            <a:xfrm>
              <a:off x="-3698821" y="4651960"/>
              <a:ext cx="6423171" cy="3606282"/>
              <a:chOff x="-3984571" y="4480510"/>
              <a:chExt cx="6423171" cy="3606282"/>
            </a:xfrm>
            <a:blipFill>
              <a:blip r:embed="rId2">
                <a:alphaModFix amt="40000"/>
              </a:blip>
              <a:stretch>
                <a:fillRect l="-1187" t="-577" r="-1187"/>
              </a:stretch>
            </a:blipFill>
          </p:grpSpPr>
          <p:sp>
            <p:nvSpPr>
              <p:cNvPr id="11" name="Rectangle: Rounded Corners 10">
                <a:extLst>
                  <a:ext uri="{FF2B5EF4-FFF2-40B4-BE49-F238E27FC236}">
                    <a16:creationId xmlns:a16="http://schemas.microsoft.com/office/drawing/2014/main" id="{C03B7EDC-E47D-4DEC-9A58-B609700A6298}"/>
                  </a:ext>
                </a:extLst>
              </p:cNvPr>
              <p:cNvSpPr/>
              <p:nvPr/>
            </p:nvSpPr>
            <p:spPr>
              <a:xfrm rot="19096706">
                <a:off x="-2913473" y="5036039"/>
                <a:ext cx="5181600" cy="92399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2" name="Rectangle: Rounded Corners 11">
                <a:extLst>
                  <a:ext uri="{FF2B5EF4-FFF2-40B4-BE49-F238E27FC236}">
                    <a16:creationId xmlns:a16="http://schemas.microsoft.com/office/drawing/2014/main" id="{11C373CA-307D-4145-820E-520E53689343}"/>
                  </a:ext>
                </a:extLst>
              </p:cNvPr>
              <p:cNvSpPr/>
              <p:nvPr/>
            </p:nvSpPr>
            <p:spPr>
              <a:xfrm rot="19096706">
                <a:off x="-3133982" y="6569432"/>
                <a:ext cx="5181600" cy="5771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3" name="Rectangle: Rounded Corners 12">
                <a:extLst>
                  <a:ext uri="{FF2B5EF4-FFF2-40B4-BE49-F238E27FC236}">
                    <a16:creationId xmlns:a16="http://schemas.microsoft.com/office/drawing/2014/main" id="{67DC9C25-A16D-42B6-9F50-E51A1A52D087}"/>
                  </a:ext>
                </a:extLst>
              </p:cNvPr>
              <p:cNvSpPr/>
              <p:nvPr/>
            </p:nvSpPr>
            <p:spPr>
              <a:xfrm rot="19106373">
                <a:off x="1312367" y="4480510"/>
                <a:ext cx="1018585" cy="5771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4" name="Rectangle: Rounded Corners 13">
                <a:extLst>
                  <a:ext uri="{FF2B5EF4-FFF2-40B4-BE49-F238E27FC236}">
                    <a16:creationId xmlns:a16="http://schemas.microsoft.com/office/drawing/2014/main" id="{B902E03D-D00E-489C-AD99-5884B8FDC1A8}"/>
                  </a:ext>
                </a:extLst>
              </p:cNvPr>
              <p:cNvSpPr/>
              <p:nvPr/>
            </p:nvSpPr>
            <p:spPr>
              <a:xfrm rot="19096706">
                <a:off x="-3984571" y="5164860"/>
                <a:ext cx="5181600" cy="41922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5" name="Rectangle: Rounded Corners 14">
                <a:extLst>
                  <a:ext uri="{FF2B5EF4-FFF2-40B4-BE49-F238E27FC236}">
                    <a16:creationId xmlns:a16="http://schemas.microsoft.com/office/drawing/2014/main" id="{2AFFDF69-9B29-4958-A76F-796F90C3A2AD}"/>
                  </a:ext>
                </a:extLst>
              </p:cNvPr>
              <p:cNvSpPr/>
              <p:nvPr/>
            </p:nvSpPr>
            <p:spPr>
              <a:xfrm rot="19096706">
                <a:off x="-2743000" y="7359283"/>
                <a:ext cx="5181600" cy="7275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grpSp>
        <p:grpSp>
          <p:nvGrpSpPr>
            <p:cNvPr id="7" name="Group 6">
              <a:extLst>
                <a:ext uri="{FF2B5EF4-FFF2-40B4-BE49-F238E27FC236}">
                  <a16:creationId xmlns:a16="http://schemas.microsoft.com/office/drawing/2014/main" id="{77DCB183-5CAF-478B-BCC7-860C7D51CA58}"/>
                </a:ext>
              </a:extLst>
            </p:cNvPr>
            <p:cNvGrpSpPr/>
            <p:nvPr/>
          </p:nvGrpSpPr>
          <p:grpSpPr>
            <a:xfrm>
              <a:off x="7546698" y="-1319822"/>
              <a:ext cx="7321476" cy="2992543"/>
              <a:chOff x="7546698" y="-1319822"/>
              <a:chExt cx="7321476" cy="2992543"/>
            </a:xfrm>
          </p:grpSpPr>
          <p:sp>
            <p:nvSpPr>
              <p:cNvPr id="8" name="Flowchart: Stored Data 7">
                <a:extLst>
                  <a:ext uri="{FF2B5EF4-FFF2-40B4-BE49-F238E27FC236}">
                    <a16:creationId xmlns:a16="http://schemas.microsoft.com/office/drawing/2014/main" id="{A669BAE9-BC0C-491D-BDAB-472EA5C9ECF0}"/>
                  </a:ext>
                </a:extLst>
              </p:cNvPr>
              <p:cNvSpPr/>
              <p:nvPr/>
            </p:nvSpPr>
            <p:spPr>
              <a:xfrm rot="19366670">
                <a:off x="8689916" y="-11198"/>
                <a:ext cx="6178258" cy="1683919"/>
              </a:xfrm>
              <a:prstGeom prst="flowChartOnlineStorage">
                <a:avLst/>
              </a:prstGeom>
              <a:gradFill flip="none" rotWithShape="0">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9" name="Flowchart: Stored Data 8">
                <a:extLst>
                  <a:ext uri="{FF2B5EF4-FFF2-40B4-BE49-F238E27FC236}">
                    <a16:creationId xmlns:a16="http://schemas.microsoft.com/office/drawing/2014/main" id="{1E6C785D-2B98-485E-BBED-97E0FA002B29}"/>
                  </a:ext>
                </a:extLst>
              </p:cNvPr>
              <p:cNvSpPr/>
              <p:nvPr/>
            </p:nvSpPr>
            <p:spPr>
              <a:xfrm rot="19366670">
                <a:off x="7690650" y="-1319822"/>
                <a:ext cx="6178258" cy="1683919"/>
              </a:xfrm>
              <a:prstGeom prst="flowChartOnlineStorage">
                <a:avLst/>
              </a:prstGeom>
              <a:gradFill flip="none" rotWithShape="0">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0" name="Flowchart: Stored Data 9">
                <a:extLst>
                  <a:ext uri="{FF2B5EF4-FFF2-40B4-BE49-F238E27FC236}">
                    <a16:creationId xmlns:a16="http://schemas.microsoft.com/office/drawing/2014/main" id="{5A7FDD7A-1259-4219-AD75-6E2C959F15FE}"/>
                  </a:ext>
                </a:extLst>
              </p:cNvPr>
              <p:cNvSpPr/>
              <p:nvPr/>
            </p:nvSpPr>
            <p:spPr>
              <a:xfrm rot="19366670">
                <a:off x="7546698" y="-208042"/>
                <a:ext cx="6178258" cy="1683919"/>
              </a:xfrm>
              <a:prstGeom prst="flowChartOnlineStorage">
                <a:avLst/>
              </a:prstGeom>
              <a:gradFill flip="none" rotWithShape="0">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grpSp>
      </p:grpSp>
      <p:graphicFrame>
        <p:nvGraphicFramePr>
          <p:cNvPr id="16" name="Table 15">
            <a:extLst>
              <a:ext uri="{FF2B5EF4-FFF2-40B4-BE49-F238E27FC236}">
                <a16:creationId xmlns:a16="http://schemas.microsoft.com/office/drawing/2014/main" id="{125A75FE-6706-441F-AD82-C3A5B6781BAF}"/>
              </a:ext>
            </a:extLst>
          </p:cNvPr>
          <p:cNvGraphicFramePr>
            <a:graphicFrameLocks noGrp="1"/>
          </p:cNvGraphicFramePr>
          <p:nvPr>
            <p:extLst>
              <p:ext uri="{D42A27DB-BD31-4B8C-83A1-F6EECF244321}">
                <p14:modId xmlns:p14="http://schemas.microsoft.com/office/powerpoint/2010/main" val="1333253701"/>
              </p:ext>
            </p:extLst>
          </p:nvPr>
        </p:nvGraphicFramePr>
        <p:xfrm>
          <a:off x="160884" y="1089223"/>
          <a:ext cx="11853335" cy="5482649"/>
        </p:xfrm>
        <a:graphic>
          <a:graphicData uri="http://schemas.openxmlformats.org/drawingml/2006/table">
            <a:tbl>
              <a:tblPr firstRow="1" firstCol="1" bandRow="1"/>
              <a:tblGrid>
                <a:gridCol w="806571">
                  <a:extLst>
                    <a:ext uri="{9D8B030D-6E8A-4147-A177-3AD203B41FA5}">
                      <a16:colId xmlns:a16="http://schemas.microsoft.com/office/drawing/2014/main" val="20000"/>
                    </a:ext>
                  </a:extLst>
                </a:gridCol>
                <a:gridCol w="5106226">
                  <a:extLst>
                    <a:ext uri="{9D8B030D-6E8A-4147-A177-3AD203B41FA5}">
                      <a16:colId xmlns:a16="http://schemas.microsoft.com/office/drawing/2014/main" val="20001"/>
                    </a:ext>
                  </a:extLst>
                </a:gridCol>
                <a:gridCol w="2188382">
                  <a:extLst>
                    <a:ext uri="{9D8B030D-6E8A-4147-A177-3AD203B41FA5}">
                      <a16:colId xmlns:a16="http://schemas.microsoft.com/office/drawing/2014/main" val="20002"/>
                    </a:ext>
                  </a:extLst>
                </a:gridCol>
                <a:gridCol w="2115436">
                  <a:extLst>
                    <a:ext uri="{9D8B030D-6E8A-4147-A177-3AD203B41FA5}">
                      <a16:colId xmlns:a16="http://schemas.microsoft.com/office/drawing/2014/main" val="20003"/>
                    </a:ext>
                  </a:extLst>
                </a:gridCol>
                <a:gridCol w="1636720">
                  <a:extLst>
                    <a:ext uri="{9D8B030D-6E8A-4147-A177-3AD203B41FA5}">
                      <a16:colId xmlns:a16="http://schemas.microsoft.com/office/drawing/2014/main" val="20004"/>
                    </a:ext>
                  </a:extLst>
                </a:gridCol>
              </a:tblGrid>
              <a:tr h="567246">
                <a:tc>
                  <a:txBody>
                    <a:bodyPr/>
                    <a:lstStyle/>
                    <a:p>
                      <a:pPr marL="0" marR="0" algn="ctr">
                        <a:lnSpc>
                          <a:spcPct val="107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Week</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Topic</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Teaching-Learning Strategy</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Assessment Strategy</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Corresponding CLOs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67246">
                <a:tc>
                  <a:txBody>
                    <a:bodyPr/>
                    <a:lstStyle/>
                    <a:p>
                      <a:pPr marL="0" marR="0" algn="ctr">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11" rtl="0" eaLnBrk="1" fontAlgn="auto" latinLnBrk="0" hangingPunct="1">
                        <a:lnSpc>
                          <a:spcPct val="106000"/>
                        </a:lnSpc>
                        <a:spcBef>
                          <a:spcPts val="0"/>
                        </a:spcBef>
                        <a:spcAft>
                          <a:spcPts val="0"/>
                        </a:spcAft>
                        <a:buClrTx/>
                        <a:buSzTx/>
                        <a:buFontTx/>
                        <a:buNone/>
                        <a:tabLst/>
                        <a:defRPr/>
                      </a:pPr>
                      <a:r>
                        <a:rPr lang="en-US" sz="1801" b="0" i="0" u="none" strike="noStrike" kern="1200" baseline="0" dirty="0">
                          <a:solidFill>
                            <a:schemeClr val="tx1"/>
                          </a:solidFill>
                          <a:latin typeface="+mn-lt"/>
                          <a:ea typeface="+mn-ea"/>
                          <a:cs typeface="+mn-cs"/>
                        </a:rPr>
                        <a:t>Determination of Soil Bulk Density by Field Method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Lecture, discussion, Experiment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Quiz, Lab Test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CLO1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43310">
                <a:tc>
                  <a:txBody>
                    <a:bodyPr/>
                    <a:lstStyle/>
                    <a:p>
                      <a:pPr marL="0" marR="0" algn="ctr">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801" b="0" i="0" u="none" strike="noStrike" kern="1200" baseline="0" dirty="0">
                          <a:solidFill>
                            <a:schemeClr val="tx1"/>
                          </a:solidFill>
                          <a:latin typeface="+mn-lt"/>
                          <a:ea typeface="+mn-ea"/>
                          <a:cs typeface="+mn-cs"/>
                        </a:rPr>
                        <a:t>Soil Suction Measurement with Tensiometer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Oral Presentation, Project Exhibition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Lab Report Assessment, viva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CLO3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67246">
                <a:tc>
                  <a:txBody>
                    <a:bodyPr/>
                    <a:lstStyle/>
                    <a:p>
                      <a:pPr marL="0" marR="0" algn="ctr">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801" b="0" i="0" u="none" strike="noStrike" kern="1200" baseline="0" dirty="0">
                          <a:solidFill>
                            <a:schemeClr val="tx1"/>
                          </a:solidFill>
                          <a:latin typeface="+mn-lt"/>
                          <a:ea typeface="+mn-ea"/>
                          <a:cs typeface="+mn-cs"/>
                        </a:rPr>
                        <a:t>Determination of Soil Intake Characteristics using Cylinder Infiltrometer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Presentation, Field visit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Skill Development Test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CLO2, CLO4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60743">
                <a:tc>
                  <a:txBody>
                    <a:bodyPr/>
                    <a:lstStyle/>
                    <a:p>
                      <a:pPr marL="0" marR="0" algn="ctr">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1" b="0" i="0" u="none" strike="noStrike" kern="1200" baseline="0" dirty="0">
                          <a:solidFill>
                            <a:schemeClr val="tx1"/>
                          </a:solidFill>
                          <a:latin typeface="+mn-lt"/>
                          <a:ea typeface="+mn-ea"/>
                          <a:cs typeface="+mn-cs"/>
                        </a:rPr>
                        <a:t>Measurement of Canal Seepage Loss by Ponding Method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Lecture, discussion, Experiment, Demonstration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Quiz, Lab Test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CLO1, CLO3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67246">
                <a:tc>
                  <a:txBody>
                    <a:bodyPr/>
                    <a:lstStyle/>
                    <a:p>
                      <a:pPr marL="0" marR="0" algn="ctr">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9-10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11" rtl="0" eaLnBrk="1" fontAlgn="auto" latinLnBrk="0" hangingPunct="1">
                        <a:lnSpc>
                          <a:spcPct val="107000"/>
                        </a:lnSpc>
                        <a:spcBef>
                          <a:spcPts val="0"/>
                        </a:spcBef>
                        <a:spcAft>
                          <a:spcPts val="0"/>
                        </a:spcAft>
                        <a:buClrTx/>
                        <a:buSzTx/>
                        <a:buFontTx/>
                        <a:buNone/>
                        <a:tabLst/>
                        <a:defRPr/>
                      </a:pPr>
                      <a:r>
                        <a:rPr lang="en-US" sz="1801" b="0" i="0" u="none" strike="noStrike" kern="1200" baseline="0" dirty="0">
                          <a:solidFill>
                            <a:schemeClr val="tx1"/>
                          </a:solidFill>
                          <a:latin typeface="+mn-lt"/>
                          <a:ea typeface="+mn-ea"/>
                          <a:cs typeface="+mn-cs"/>
                        </a:rPr>
                        <a:t>Irrigation Scheduling by Book Keeping Method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Oral Presentation, Project Exhibition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Lab Report Assessment, viva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CLO1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67246">
                <a:tc>
                  <a:txBody>
                    <a:bodyPr/>
                    <a:lstStyle/>
                    <a:p>
                      <a:pPr marL="0" marR="0" algn="ctr">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11-12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11" rtl="0" eaLnBrk="1" fontAlgn="auto" latinLnBrk="0" hangingPunct="1">
                        <a:lnSpc>
                          <a:spcPct val="107000"/>
                        </a:lnSpc>
                        <a:spcBef>
                          <a:spcPts val="0"/>
                        </a:spcBef>
                        <a:spcAft>
                          <a:spcPts val="0"/>
                        </a:spcAft>
                        <a:buClrTx/>
                        <a:buSzTx/>
                        <a:buFontTx/>
                        <a:buNone/>
                        <a:tabLst/>
                        <a:defRPr/>
                      </a:pPr>
                      <a:r>
                        <a:rPr lang="en-US" sz="1801" b="0" i="0" u="none" strike="noStrike" kern="1200" baseline="0" dirty="0">
                          <a:solidFill>
                            <a:schemeClr val="tx1"/>
                          </a:solidFill>
                          <a:latin typeface="+mn-lt"/>
                          <a:ea typeface="+mn-ea"/>
                          <a:cs typeface="+mn-cs"/>
                        </a:rPr>
                        <a:t>Design of Branch Canal in an Irrigation Project 	</a:t>
                      </a:r>
                    </a:p>
                    <a:p>
                      <a:pPr marL="0" marR="0" lvl="0" indent="0" algn="ctr" defTabSz="914411" rtl="0" eaLnBrk="1" fontAlgn="auto" latinLnBrk="0" hangingPunct="1">
                        <a:lnSpc>
                          <a:spcPct val="107000"/>
                        </a:lnSpc>
                        <a:spcBef>
                          <a:spcPts val="0"/>
                        </a:spcBef>
                        <a:spcAft>
                          <a:spcPts val="0"/>
                        </a:spcAft>
                        <a:buClrTx/>
                        <a:buSzTx/>
                        <a:buFontTx/>
                        <a:buNone/>
                        <a:tabLst/>
                        <a:defRPr/>
                      </a:pPr>
                      <a:endParaRPr lang="en-US" sz="1801" b="0" i="0" u="none" strike="noStrike" kern="1200" baseline="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11" rtl="0" eaLnBrk="1" fontAlgn="auto" latinLnBrk="0" hangingPunct="1">
                        <a:lnSpc>
                          <a:spcPct val="107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Presentation, Field visit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11" rtl="0" eaLnBrk="1" fontAlgn="auto" latinLnBrk="0" hangingPunct="1">
                        <a:lnSpc>
                          <a:spcPct val="107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Lab Report Assessment, viva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11" rtl="0" eaLnBrk="1" fontAlgn="auto" latinLnBrk="0" hangingPunct="1">
                        <a:lnSpc>
                          <a:spcPct val="107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CLO3</a:t>
                      </a:r>
                    </a:p>
                    <a:p>
                      <a:pPr marL="0" marR="0" algn="ctr">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7004526"/>
                  </a:ext>
                </a:extLst>
              </a:tr>
              <a:tr h="567246">
                <a:tc>
                  <a:txBody>
                    <a:bodyPr/>
                    <a:lstStyle/>
                    <a:p>
                      <a:pPr marL="0" marR="0" algn="ctr">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13-14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Practice, Review/Reserved Day, Lab Report Assessment, Self study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Presentation, Field visit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Skill Development Test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CLO3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67246">
                <a:tc>
                  <a:txBody>
                    <a:bodyPr/>
                    <a:lstStyle/>
                    <a:p>
                      <a:pPr marL="0" marR="0" algn="ctr">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15-16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Lab Test, Viva, Quiz, Overall Assessment, Skill Development Test (Competency)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Lecture, discussion, Experiment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Quiz, Lab Test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CLO2, CLO4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7" name="Rectangle 1">
            <a:extLst>
              <a:ext uri="{FF2B5EF4-FFF2-40B4-BE49-F238E27FC236}">
                <a16:creationId xmlns:a16="http://schemas.microsoft.com/office/drawing/2014/main" id="{236092A7-007D-439C-A7D3-B1C97266E68E}"/>
              </a:ext>
            </a:extLst>
          </p:cNvPr>
          <p:cNvSpPr>
            <a:spLocks noChangeArrowheads="1"/>
          </p:cNvSpPr>
          <p:nvPr/>
        </p:nvSpPr>
        <p:spPr bwMode="auto">
          <a:xfrm>
            <a:off x="611190" y="321280"/>
            <a:ext cx="11146000" cy="70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1" rIns="91440" bIns="45721" numCol="1" anchor="ctr" anchorCtr="0" compatLnSpc="1">
            <a:prstTxWarp prst="textNoShape">
              <a:avLst/>
            </a:prstTxWarp>
            <a:spAutoFit/>
          </a:bodyPr>
          <a:lstStyle/>
          <a:p>
            <a:pPr defTabSz="914411" eaLnBrk="0" fontAlgn="base" hangingPunct="0">
              <a:spcBef>
                <a:spcPct val="0"/>
              </a:spcBef>
              <a:spcAft>
                <a:spcPct val="0"/>
              </a:spcAft>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Couse plan specifying content, CLOs, teaching learning and assessment strategy mapped with CLOs</a:t>
            </a:r>
          </a:p>
          <a:p>
            <a:pPr defTabSz="914411" eaLnBrk="0" fontAlgn="base" hangingPunct="0">
              <a:spcBef>
                <a:spcPct val="0"/>
              </a:spcBef>
              <a:spcAft>
                <a:spcPct val="0"/>
              </a:spcAft>
            </a:pPr>
            <a:endParaRPr lang="en-US" sz="2000" dirty="0">
              <a:latin typeface="Arial" panose="020B0604020202020204" pitchFamily="34" charset="0"/>
            </a:endParaRPr>
          </a:p>
        </p:txBody>
      </p:sp>
      <p:sp>
        <p:nvSpPr>
          <p:cNvPr id="18" name="Slide Number Placeholder 1">
            <a:extLst>
              <a:ext uri="{FF2B5EF4-FFF2-40B4-BE49-F238E27FC236}">
                <a16:creationId xmlns:a16="http://schemas.microsoft.com/office/drawing/2014/main" id="{D1BC2796-BAFC-426D-8110-BC8571A8B9C2}"/>
              </a:ext>
            </a:extLst>
          </p:cNvPr>
          <p:cNvSpPr>
            <a:spLocks noGrp="1"/>
          </p:cNvSpPr>
          <p:nvPr>
            <p:ph type="sldNum" sz="quarter" idx="12"/>
          </p:nvPr>
        </p:nvSpPr>
        <p:spPr>
          <a:xfrm>
            <a:off x="11201385" y="6170823"/>
            <a:ext cx="670560" cy="502921"/>
          </a:xfrm>
        </p:spPr>
        <p:txBody>
          <a:bodyPr/>
          <a:lstStyle/>
          <a:p>
            <a:fld id="{34216374-E7D6-4C74-ADA3-2C9987A1DEB2}" type="slidenum">
              <a:rPr lang="en-US" smtClean="0"/>
              <a:t>6</a:t>
            </a:fld>
            <a:endParaRPr lang="en-US"/>
          </a:p>
        </p:txBody>
      </p:sp>
    </p:spTree>
    <p:extLst>
      <p:ext uri="{BB962C8B-B14F-4D97-AF65-F5344CB8AC3E}">
        <p14:creationId xmlns:p14="http://schemas.microsoft.com/office/powerpoint/2010/main" val="17709936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44D229-EED6-4EA8-9B1E-C2D1E142A74B}"/>
              </a:ext>
            </a:extLst>
          </p:cNvPr>
          <p:cNvSpPr/>
          <p:nvPr/>
        </p:nvSpPr>
        <p:spPr>
          <a:xfrm>
            <a:off x="0" y="3429000"/>
            <a:ext cx="3143250" cy="3429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5E155F0-772C-4D59-AC21-2C28944EA658}"/>
              </a:ext>
            </a:extLst>
          </p:cNvPr>
          <p:cNvSpPr/>
          <p:nvPr/>
        </p:nvSpPr>
        <p:spPr>
          <a:xfrm>
            <a:off x="0" y="0"/>
            <a:ext cx="3143250" cy="34290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03392145-ACCD-4337-95D8-5F65E7338E12}"/>
              </a:ext>
            </a:extLst>
          </p:cNvPr>
          <p:cNvSpPr/>
          <p:nvPr/>
        </p:nvSpPr>
        <p:spPr>
          <a:xfrm rot="5400000">
            <a:off x="385763" y="1843083"/>
            <a:ext cx="2371725" cy="3143250"/>
          </a:xfrm>
          <a:prstGeom prst="triangle">
            <a:avLst>
              <a:gd name="adj" fmla="val 5010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CA0F45E-C94D-4814-9887-19805ED259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252" y="127000"/>
            <a:ext cx="2800744" cy="2243137"/>
          </a:xfrm>
          <a:prstGeom prst="rect">
            <a:avLst/>
          </a:prstGeom>
          <a:ln>
            <a:noFill/>
          </a:ln>
          <a:effectLst>
            <a:softEdge rad="112500"/>
          </a:effectLst>
        </p:spPr>
      </p:pic>
      <p:sp>
        <p:nvSpPr>
          <p:cNvPr id="8" name="TextBox 7">
            <a:extLst>
              <a:ext uri="{FF2B5EF4-FFF2-40B4-BE49-F238E27FC236}">
                <a16:creationId xmlns:a16="http://schemas.microsoft.com/office/drawing/2014/main" id="{20BA3B3E-DE3C-4138-B487-0627DC087E76}"/>
              </a:ext>
            </a:extLst>
          </p:cNvPr>
          <p:cNvSpPr txBox="1"/>
          <p:nvPr/>
        </p:nvSpPr>
        <p:spPr>
          <a:xfrm>
            <a:off x="854520" y="3137623"/>
            <a:ext cx="2459981" cy="584775"/>
          </a:xfrm>
          <a:prstGeom prst="rect">
            <a:avLst/>
          </a:prstGeom>
          <a:noFill/>
        </p:spPr>
        <p:txBody>
          <a:bodyPr wrap="square" rtlCol="0">
            <a:spAutoFit/>
          </a:bodyPr>
          <a:lstStyle/>
          <a:p>
            <a:r>
              <a:rPr lang="en-US" sz="3200" b="1" dirty="0">
                <a:solidFill>
                  <a:srgbClr val="000000"/>
                </a:solidFill>
                <a:latin typeface="Swis721 LtCn BT" panose="020B0406020202030204" pitchFamily="34" charset="0"/>
              </a:rPr>
              <a:t>Theory</a:t>
            </a:r>
            <a:r>
              <a:rPr lang="en-US" sz="3200" b="1" dirty="0">
                <a:solidFill>
                  <a:srgbClr val="000000"/>
                </a:solidFill>
                <a:latin typeface="Times New Roman" panose="02020603050405020304" pitchFamily="18" charset="0"/>
              </a:rPr>
              <a:t> </a:t>
            </a:r>
            <a:r>
              <a:rPr lang="en-US" sz="2000" b="1" dirty="0">
                <a:solidFill>
                  <a:srgbClr val="000000"/>
                </a:solidFill>
                <a:latin typeface="Times New Roman" panose="02020603050405020304" pitchFamily="18" charset="0"/>
              </a:rPr>
              <a:t> </a:t>
            </a:r>
          </a:p>
        </p:txBody>
      </p:sp>
      <p:sp>
        <p:nvSpPr>
          <p:cNvPr id="10" name="TextBox 9">
            <a:extLst>
              <a:ext uri="{FF2B5EF4-FFF2-40B4-BE49-F238E27FC236}">
                <a16:creationId xmlns:a16="http://schemas.microsoft.com/office/drawing/2014/main" id="{5BB11F17-0682-4976-B066-9F92E62714C5}"/>
              </a:ext>
            </a:extLst>
          </p:cNvPr>
          <p:cNvSpPr txBox="1"/>
          <p:nvPr/>
        </p:nvSpPr>
        <p:spPr>
          <a:xfrm>
            <a:off x="3314502" y="127000"/>
            <a:ext cx="8877498" cy="7294305"/>
          </a:xfrm>
          <a:prstGeom prst="rect">
            <a:avLst/>
          </a:prstGeom>
          <a:noFill/>
        </p:spPr>
        <p:txBody>
          <a:bodyPr wrap="square">
            <a:spAutoFit/>
          </a:bodyPr>
          <a:lstStyle/>
          <a:p>
            <a:pPr algn="l"/>
            <a:endParaRPr lang="en-US" sz="1800" b="0" i="0" u="none" strike="noStrike" baseline="0" dirty="0">
              <a:solidFill>
                <a:srgbClr val="000000"/>
              </a:solidFill>
              <a:latin typeface="Symbol" panose="05050102010706020507" pitchFamily="18" charset="2"/>
            </a:endParaRPr>
          </a:p>
          <a:p>
            <a:pPr marL="285750" indent="-285750">
              <a:buFont typeface="Wingdings" panose="05000000000000000000" pitchFamily="2" charset="2"/>
              <a:buChar char="q"/>
            </a:pPr>
            <a:r>
              <a:rPr lang="en-US" sz="1800" b="0" i="0" u="none" strike="noStrike" baseline="0" dirty="0">
                <a:solidFill>
                  <a:srgbClr val="000000"/>
                </a:solidFill>
                <a:latin typeface="Times New Roman" panose="02020603050405020304" pitchFamily="18" charset="0"/>
              </a:rPr>
              <a:t>Discharge is constant </a:t>
            </a:r>
          </a:p>
          <a:p>
            <a:pPr marL="285750" indent="-285750">
              <a:buFont typeface="Wingdings" panose="05000000000000000000" pitchFamily="2" charset="2"/>
              <a:buChar char="q"/>
            </a:pPr>
            <a:r>
              <a:rPr lang="en-US" sz="1800" b="0" i="0" u="none" strike="noStrike" baseline="0" dirty="0">
                <a:solidFill>
                  <a:srgbClr val="000000"/>
                </a:solidFill>
                <a:latin typeface="Times New Roman" panose="02020603050405020304" pitchFamily="18" charset="0"/>
              </a:rPr>
              <a:t> Flow is uniform </a:t>
            </a:r>
          </a:p>
          <a:p>
            <a:pPr marL="285750" indent="-285750">
              <a:buFont typeface="Wingdings" panose="05000000000000000000" pitchFamily="2" charset="2"/>
              <a:buChar char="q"/>
            </a:pPr>
            <a:r>
              <a:rPr lang="en-US" sz="1800" b="0" i="0" u="none" strike="noStrike" baseline="0" dirty="0">
                <a:solidFill>
                  <a:srgbClr val="000000"/>
                </a:solidFill>
                <a:latin typeface="Times New Roman" panose="02020603050405020304" pitchFamily="18" charset="0"/>
              </a:rPr>
              <a:t> Silt charge is constant; </a:t>
            </a:r>
            <a:r>
              <a:rPr lang="en-US" sz="1800" b="0" i="1" u="none" strike="noStrike" baseline="0" dirty="0">
                <a:solidFill>
                  <a:srgbClr val="000000"/>
                </a:solidFill>
                <a:latin typeface="Times New Roman" panose="02020603050405020304" pitchFamily="18" charset="0"/>
              </a:rPr>
              <a:t>i.e. </a:t>
            </a:r>
            <a:r>
              <a:rPr lang="en-US" sz="1800" b="0" i="0" u="none" strike="noStrike" baseline="0" dirty="0">
                <a:solidFill>
                  <a:srgbClr val="000000"/>
                </a:solidFill>
                <a:latin typeface="Times New Roman" panose="02020603050405020304" pitchFamily="18" charset="0"/>
              </a:rPr>
              <a:t>the amount of silt is constant </a:t>
            </a:r>
          </a:p>
          <a:p>
            <a:pPr marL="285750" indent="-285750">
              <a:buFont typeface="Wingdings" panose="05000000000000000000" pitchFamily="2" charset="2"/>
              <a:buChar char="q"/>
            </a:pPr>
            <a:r>
              <a:rPr lang="en-US" sz="1800" b="0" i="0" u="none" strike="noStrike" baseline="0" dirty="0">
                <a:solidFill>
                  <a:srgbClr val="000000"/>
                </a:solidFill>
                <a:latin typeface="Times New Roman" panose="02020603050405020304" pitchFamily="18" charset="0"/>
              </a:rPr>
              <a:t> Silt grade is constant; </a:t>
            </a:r>
            <a:r>
              <a:rPr lang="en-US" sz="1800" b="0" i="1" u="none" strike="noStrike" baseline="0" dirty="0">
                <a:solidFill>
                  <a:srgbClr val="000000"/>
                </a:solidFill>
                <a:latin typeface="Times New Roman" panose="02020603050405020304" pitchFamily="18" charset="0"/>
              </a:rPr>
              <a:t>i.e. </a:t>
            </a:r>
            <a:r>
              <a:rPr lang="en-US" sz="1800" b="0" i="0" u="none" strike="noStrike" baseline="0" dirty="0">
                <a:solidFill>
                  <a:srgbClr val="000000"/>
                </a:solidFill>
                <a:latin typeface="Times New Roman" panose="02020603050405020304" pitchFamily="18" charset="0"/>
              </a:rPr>
              <a:t>the type &amp; size of silt is always same</a:t>
            </a:r>
          </a:p>
          <a:p>
            <a:pPr marL="285750" indent="-285750">
              <a:buFont typeface="Wingdings" panose="05000000000000000000" pitchFamily="2" charset="2"/>
              <a:buChar char="q"/>
            </a:pPr>
            <a:r>
              <a:rPr lang="en-US" sz="1800" b="0" i="0" u="none" strike="noStrike" baseline="0" dirty="0">
                <a:solidFill>
                  <a:srgbClr val="000000"/>
                </a:solidFill>
                <a:latin typeface="Times New Roman" panose="02020603050405020304" pitchFamily="18" charset="0"/>
              </a:rPr>
              <a:t>Channel is flowing through a material which can be scoured as easily as it can be deposited (such soil is known as incoherent alluvium) &amp; is of the same grade as is transported. </a:t>
            </a:r>
          </a:p>
          <a:p>
            <a:r>
              <a:rPr lang="en-US" sz="1800" b="0" i="0" u="none" strike="noStrike" baseline="0" dirty="0">
                <a:solidFill>
                  <a:srgbClr val="000000"/>
                </a:solidFill>
                <a:latin typeface="Times New Roman" panose="02020603050405020304" pitchFamily="18" charset="0"/>
              </a:rPr>
              <a:t> </a:t>
            </a:r>
          </a:p>
          <a:p>
            <a:r>
              <a:rPr lang="en-US" sz="1800" b="1" i="1" u="none" strike="noStrike" baseline="0" dirty="0">
                <a:solidFill>
                  <a:srgbClr val="000000"/>
                </a:solidFill>
                <a:latin typeface="Times New Roman" panose="02020603050405020304" pitchFamily="18" charset="0"/>
              </a:rPr>
              <a:t>Design procedure for Lacey’s approach </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1) Calculate the silt factor fs from the average particle size d </a:t>
            </a:r>
          </a:p>
          <a:p>
            <a:endParaRPr lang="en-US" sz="1800" b="0" i="0" u="none" strike="noStrike" baseline="0" dirty="0">
              <a:solidFill>
                <a:srgbClr val="000000"/>
              </a:solidFill>
              <a:latin typeface="Times New Roman" panose="02020603050405020304" pitchFamily="18" charset="0"/>
            </a:endParaRPr>
          </a:p>
          <a:p>
            <a:r>
              <a:rPr lang="en-US" sz="1800" b="0" i="1" u="none" strike="noStrike" baseline="0" dirty="0">
                <a:solidFill>
                  <a:srgbClr val="000000"/>
                </a:solidFill>
                <a:latin typeface="Times New Roman" panose="02020603050405020304" pitchFamily="18" charset="0"/>
              </a:rPr>
              <a:t>	fs =1.76√</a:t>
            </a:r>
            <a:r>
              <a:rPr lang="en-US" sz="1800" b="0" i="0" u="none" strike="noStrike" baseline="0" dirty="0">
                <a:solidFill>
                  <a:srgbClr val="000000"/>
                </a:solidFill>
                <a:latin typeface="Times New Roman" panose="02020603050405020304" pitchFamily="18" charset="0"/>
              </a:rPr>
              <a:t>(d)</a:t>
            </a:r>
          </a:p>
          <a:p>
            <a:r>
              <a:rPr lang="en-US" dirty="0">
                <a:solidFill>
                  <a:srgbClr val="000000"/>
                </a:solidFill>
                <a:latin typeface="Times New Roman" panose="02020603050405020304" pitchFamily="18" charset="0"/>
              </a:rPr>
              <a:t>		</a:t>
            </a:r>
            <a:r>
              <a:rPr lang="en-US" sz="1800" b="0" i="0" u="none" strike="noStrike" baseline="0" dirty="0">
                <a:solidFill>
                  <a:srgbClr val="000000"/>
                </a:solidFill>
                <a:latin typeface="Times New Roman" panose="02020603050405020304" pitchFamily="18" charset="0"/>
              </a:rPr>
              <a:t> Here, d in mm					 (1) </a:t>
            </a:r>
          </a:p>
          <a:p>
            <a:endParaRPr lang="en-US" dirty="0">
              <a:solidFill>
                <a:srgbClr val="000000"/>
              </a:solidFill>
              <a:latin typeface="Times New Roman" panose="02020603050405020304" pitchFamily="18" charset="0"/>
            </a:endParaRPr>
          </a:p>
          <a:p>
            <a:pPr algn="l"/>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2) Calculate the hydraulic radius R </a:t>
            </a:r>
          </a:p>
          <a:p>
            <a:r>
              <a:rPr lang="pt-BR" sz="1800" b="0" i="0" u="none" strike="noStrike" baseline="0" dirty="0">
                <a:solidFill>
                  <a:srgbClr val="000000"/>
                </a:solidFill>
                <a:latin typeface="Times New Roman" panose="02020603050405020304" pitchFamily="18" charset="0"/>
              </a:rPr>
              <a:t>	R = 0.47 (Q/fs)1/3 		</a:t>
            </a:r>
          </a:p>
          <a:p>
            <a:r>
              <a:rPr lang="en-US" sz="1800" b="0" i="0" u="none" strike="noStrike" baseline="0" dirty="0">
                <a:solidFill>
                  <a:srgbClr val="000000"/>
                </a:solidFill>
                <a:latin typeface="Times New Roman" panose="02020603050405020304" pitchFamily="18" charset="0"/>
              </a:rPr>
              <a:t>		Here R in m and Q in </a:t>
            </a:r>
            <a:r>
              <a:rPr lang="en-US" sz="1800" b="0" i="0" u="none" strike="noStrike" baseline="0" dirty="0" err="1">
                <a:solidFill>
                  <a:srgbClr val="000000"/>
                </a:solidFill>
                <a:latin typeface="Times New Roman" panose="02020603050405020304" pitchFamily="18" charset="0"/>
              </a:rPr>
              <a:t>cumec</a:t>
            </a:r>
            <a:r>
              <a:rPr lang="en-US" sz="1800" b="0" i="0" u="none" strike="noStrike" baseline="0" dirty="0">
                <a:solidFill>
                  <a:srgbClr val="000000"/>
                </a:solidFill>
                <a:latin typeface="Times New Roman" panose="02020603050405020304" pitchFamily="18" charset="0"/>
              </a:rPr>
              <a:t> </a:t>
            </a:r>
            <a:r>
              <a:rPr lang="pt-BR" sz="1800" b="0" i="0" u="none" strike="noStrike" baseline="0" dirty="0">
                <a:solidFill>
                  <a:srgbClr val="000000"/>
                </a:solidFill>
                <a:latin typeface="Times New Roman" panose="02020603050405020304" pitchFamily="18" charset="0"/>
              </a:rPr>
              <a:t>				 (2) </a:t>
            </a:r>
          </a:p>
          <a:p>
            <a:pPr algn="l"/>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3) Calculate perimeter P </a:t>
            </a:r>
          </a:p>
          <a:p>
            <a:r>
              <a:rPr lang="en-US" sz="1800" b="0" i="1" u="none" strike="noStrike" baseline="0" dirty="0">
                <a:solidFill>
                  <a:srgbClr val="000000"/>
                </a:solidFill>
                <a:latin typeface="Times New Roman" panose="02020603050405020304" pitchFamily="18" charset="0"/>
              </a:rPr>
              <a:t>	P = </a:t>
            </a:r>
            <a:r>
              <a:rPr lang="en-US" sz="1800" b="0" i="0" u="none" strike="noStrike" baseline="0" dirty="0">
                <a:solidFill>
                  <a:srgbClr val="000000"/>
                </a:solidFill>
                <a:latin typeface="Times New Roman" panose="02020603050405020304" pitchFamily="18" charset="0"/>
              </a:rPr>
              <a:t>4.75√Q </a:t>
            </a:r>
          </a:p>
          <a:p>
            <a:r>
              <a:rPr lang="en-US" dirty="0">
                <a:solidFill>
                  <a:srgbClr val="000000"/>
                </a:solidFill>
                <a:latin typeface="Times New Roman" panose="02020603050405020304" pitchFamily="18" charset="0"/>
              </a:rPr>
              <a:t>		</a:t>
            </a:r>
            <a:r>
              <a:rPr lang="en-US" sz="1800" b="0" i="0" u="none" strike="noStrike" baseline="0" dirty="0">
                <a:solidFill>
                  <a:srgbClr val="000000"/>
                </a:solidFill>
                <a:latin typeface="Times New Roman" panose="02020603050405020304" pitchFamily="18" charset="0"/>
              </a:rPr>
              <a:t>Here, P in m &amp; Q in </a:t>
            </a:r>
            <a:r>
              <a:rPr lang="en-US" sz="1800" b="0" i="0" u="none" strike="noStrike" baseline="0" dirty="0" err="1">
                <a:solidFill>
                  <a:srgbClr val="000000"/>
                </a:solidFill>
                <a:latin typeface="Times New Roman" panose="02020603050405020304" pitchFamily="18" charset="0"/>
              </a:rPr>
              <a:t>cumec</a:t>
            </a:r>
            <a:r>
              <a:rPr lang="en-US" sz="1800" b="0" i="0" u="none" strike="noStrike" baseline="0" dirty="0">
                <a:solidFill>
                  <a:srgbClr val="000000"/>
                </a:solidFill>
                <a:latin typeface="Times New Roman" panose="02020603050405020304" pitchFamily="18" charset="0"/>
              </a:rPr>
              <a:t> 				(3) </a:t>
            </a:r>
          </a:p>
          <a:p>
            <a:endParaRPr lang="pt-BR" sz="1800" b="0" i="0" u="none" strike="noStrike" baseline="0" dirty="0">
              <a:solidFill>
                <a:srgbClr val="000000"/>
              </a:solidFill>
              <a:latin typeface="Times New Roman" panose="02020603050405020304" pitchFamily="18" charset="0"/>
            </a:endParaRPr>
          </a:p>
          <a:p>
            <a:endParaRPr lang="en-US" sz="1800" b="0" i="0" u="none" strike="noStrike" baseline="0" dirty="0">
              <a:solidFill>
                <a:srgbClr val="000000"/>
              </a:solidFill>
              <a:latin typeface="Times New Roman" panose="02020603050405020304" pitchFamily="18" charset="0"/>
            </a:endParaRPr>
          </a:p>
          <a:p>
            <a:endParaRPr lang="en-US" sz="1800" b="0" i="0" u="none" strike="noStrike" baseline="0" dirty="0">
              <a:solidFill>
                <a:srgbClr val="000000"/>
              </a:solidFill>
              <a:latin typeface="Times New Roman" panose="02020603050405020304" pitchFamily="18" charset="0"/>
            </a:endParaRPr>
          </a:p>
          <a:p>
            <a:endParaRPr 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8214738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44D229-EED6-4EA8-9B1E-C2D1E142A74B}"/>
              </a:ext>
            </a:extLst>
          </p:cNvPr>
          <p:cNvSpPr/>
          <p:nvPr/>
        </p:nvSpPr>
        <p:spPr>
          <a:xfrm>
            <a:off x="0" y="3429000"/>
            <a:ext cx="3143250" cy="3429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5E155F0-772C-4D59-AC21-2C28944EA658}"/>
              </a:ext>
            </a:extLst>
          </p:cNvPr>
          <p:cNvSpPr/>
          <p:nvPr/>
        </p:nvSpPr>
        <p:spPr>
          <a:xfrm>
            <a:off x="0" y="0"/>
            <a:ext cx="3143250" cy="34290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03392145-ACCD-4337-95D8-5F65E7338E12}"/>
              </a:ext>
            </a:extLst>
          </p:cNvPr>
          <p:cNvSpPr/>
          <p:nvPr/>
        </p:nvSpPr>
        <p:spPr>
          <a:xfrm rot="5400000">
            <a:off x="385763" y="1843083"/>
            <a:ext cx="2371725" cy="3143250"/>
          </a:xfrm>
          <a:prstGeom prst="triangle">
            <a:avLst>
              <a:gd name="adj" fmla="val 5010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CA0F45E-C94D-4814-9887-19805ED259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252" y="127000"/>
            <a:ext cx="2800744" cy="2243137"/>
          </a:xfrm>
          <a:prstGeom prst="rect">
            <a:avLst/>
          </a:prstGeom>
          <a:ln>
            <a:noFill/>
          </a:ln>
          <a:effectLst>
            <a:softEdge rad="112500"/>
          </a:effectLst>
        </p:spPr>
      </p:pic>
      <p:sp>
        <p:nvSpPr>
          <p:cNvPr id="8" name="TextBox 7">
            <a:extLst>
              <a:ext uri="{FF2B5EF4-FFF2-40B4-BE49-F238E27FC236}">
                <a16:creationId xmlns:a16="http://schemas.microsoft.com/office/drawing/2014/main" id="{20BA3B3E-DE3C-4138-B487-0627DC087E76}"/>
              </a:ext>
            </a:extLst>
          </p:cNvPr>
          <p:cNvSpPr txBox="1"/>
          <p:nvPr/>
        </p:nvSpPr>
        <p:spPr>
          <a:xfrm>
            <a:off x="854520" y="3137623"/>
            <a:ext cx="2459981" cy="584775"/>
          </a:xfrm>
          <a:prstGeom prst="rect">
            <a:avLst/>
          </a:prstGeom>
          <a:noFill/>
        </p:spPr>
        <p:txBody>
          <a:bodyPr wrap="square" rtlCol="0">
            <a:spAutoFit/>
          </a:bodyPr>
          <a:lstStyle/>
          <a:p>
            <a:r>
              <a:rPr lang="en-US" sz="3200" b="1" dirty="0">
                <a:solidFill>
                  <a:srgbClr val="000000"/>
                </a:solidFill>
                <a:latin typeface="Swis721 LtCn BT" panose="020B0406020202030204" pitchFamily="34" charset="0"/>
              </a:rPr>
              <a:t>Theory</a:t>
            </a:r>
            <a:r>
              <a:rPr lang="en-US" sz="3200" b="1" dirty="0">
                <a:solidFill>
                  <a:srgbClr val="000000"/>
                </a:solidFill>
                <a:latin typeface="Times New Roman" panose="02020603050405020304" pitchFamily="18" charset="0"/>
              </a:rPr>
              <a:t> </a:t>
            </a:r>
            <a:r>
              <a:rPr lang="en-US" sz="2000" b="1" dirty="0">
                <a:solidFill>
                  <a:srgbClr val="000000"/>
                </a:solidFill>
                <a:latin typeface="Times New Roman" panose="02020603050405020304" pitchFamily="18" charset="0"/>
              </a:rPr>
              <a:t> </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5BB11F17-0682-4976-B066-9F92E62714C5}"/>
                  </a:ext>
                </a:extLst>
              </p:cNvPr>
              <p:cNvSpPr txBox="1"/>
              <p:nvPr/>
            </p:nvSpPr>
            <p:spPr>
              <a:xfrm>
                <a:off x="3289102" y="114300"/>
                <a:ext cx="8877498" cy="7458709"/>
              </a:xfrm>
              <a:prstGeom prst="rect">
                <a:avLst/>
              </a:prstGeom>
              <a:noFill/>
            </p:spPr>
            <p:txBody>
              <a:bodyPr wrap="square">
                <a:spAutoFit/>
              </a:bodyPr>
              <a:lstStyle/>
              <a:p>
                <a:pPr algn="l"/>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4) From P &amp; R calculate sectional dimensions of trapezoidal section using the formulae of trapezoidal section i.e. </a:t>
                </a:r>
              </a:p>
              <a:p>
                <a:r>
                  <a:rPr lang="en-US" sz="1800" b="0" i="0" u="none" strike="noStrike" baseline="0" dirty="0">
                    <a:solidFill>
                      <a:srgbClr val="000000"/>
                    </a:solidFill>
                    <a:latin typeface="Times New Roman" panose="02020603050405020304" pitchFamily="18" charset="0"/>
                  </a:rPr>
                  <a:t>		A= (b+0.5y)y </a:t>
                </a:r>
              </a:p>
              <a:p>
                <a:r>
                  <a:rPr lang="en-US" sz="1800" b="0" i="0" u="none" strike="noStrike" baseline="0" dirty="0">
                    <a:solidFill>
                      <a:srgbClr val="000000"/>
                    </a:solidFill>
                    <a:latin typeface="Times New Roman" panose="02020603050405020304" pitchFamily="18" charset="0"/>
                  </a:rPr>
                  <a:t>		P= b + 2y </a:t>
                </a:r>
                <a:r>
                  <a:rPr lang="en-US" sz="1800" b="0" i="0" u="none" strike="noStrike" baseline="0" dirty="0">
                    <a:solidFill>
                      <a:srgbClr val="000000"/>
                    </a:solidFill>
                    <a:latin typeface="Cambria Math" panose="02040503050406030204" pitchFamily="18" charset="0"/>
                  </a:rPr>
                  <a:t>√1+0.52 </a:t>
                </a:r>
                <a:r>
                  <a:rPr lang="en-US" sz="1800" b="0" i="0" u="none" strike="noStrike" baseline="0" dirty="0">
                    <a:solidFill>
                      <a:srgbClr val="000000"/>
                    </a:solidFill>
                    <a:latin typeface="Times New Roman" panose="02020603050405020304" pitchFamily="18" charset="0"/>
                  </a:rPr>
                  <a:t> </a:t>
                </a:r>
              </a:p>
              <a:p>
                <a:pPr algn="l"/>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5) Calculate the longitudinal slope S </a:t>
                </a:r>
              </a:p>
              <a:p>
                <a:r>
                  <a:rPr lang="en-US" dirty="0">
                    <a:solidFill>
                      <a:srgbClr val="000000"/>
                    </a:solidFill>
                    <a:latin typeface="Times New Roman" panose="02020603050405020304" pitchFamily="18" charset="0"/>
                  </a:rPr>
                  <a:t>		</a:t>
                </a:r>
                <a14:m>
                  <m:oMath xmlns:m="http://schemas.openxmlformats.org/officeDocument/2006/math">
                    <m:r>
                      <a:rPr lang="en-US" b="0" i="1" smtClean="0">
                        <a:solidFill>
                          <a:srgbClr val="000000"/>
                        </a:solidFill>
                        <a:latin typeface="Cambria Math" panose="02040503050406030204" pitchFamily="18" charset="0"/>
                      </a:rPr>
                      <m:t>𝑆</m:t>
                    </m:r>
                    <m:r>
                      <a:rPr lang="en-US" b="0" i="1" smtClean="0">
                        <a:solidFill>
                          <a:srgbClr val="000000"/>
                        </a:solidFill>
                        <a:latin typeface="Cambria Math" panose="02040503050406030204" pitchFamily="18" charset="0"/>
                      </a:rPr>
                      <m:t>=</m:t>
                    </m:r>
                  </m:oMath>
                </a14:m>
                <a:r>
                  <a:rPr lang="en-US" dirty="0">
                    <a:solidFill>
                      <a:srgbClr val="000000"/>
                    </a:solidFill>
                  </a:rPr>
                  <a:t> </a:t>
                </a:r>
                <a14:m>
                  <m:oMath xmlns:m="http://schemas.openxmlformats.org/officeDocument/2006/math">
                    <m:d>
                      <m:dPr>
                        <m:begChr m:val="["/>
                        <m:endChr m:val="]"/>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sSup>
                              <m:sSupPr>
                                <m:ctrlPr>
                                  <a:rPr lang="en-US" i="1">
                                    <a:solidFill>
                                      <a:srgbClr val="000000"/>
                                    </a:solidFill>
                                    <a:latin typeface="Cambria Math" panose="02040503050406030204" pitchFamily="18" charset="0"/>
                                  </a:rPr>
                                </m:ctrlPr>
                              </m:sSup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𝑠</m:t>
                                    </m:r>
                                  </m:sub>
                                </m:sSub>
                              </m:e>
                              <m:sup>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5</m:t>
                                    </m:r>
                                  </m:num>
                                  <m:den>
                                    <m:r>
                                      <a:rPr lang="en-US" i="1">
                                        <a:solidFill>
                                          <a:srgbClr val="000000"/>
                                        </a:solidFill>
                                        <a:latin typeface="Cambria Math" panose="02040503050406030204" pitchFamily="18" charset="0"/>
                                      </a:rPr>
                                      <m:t>3</m:t>
                                    </m:r>
                                  </m:den>
                                </m:f>
                              </m:sup>
                            </m:sSup>
                          </m:num>
                          <m:den>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3340</m:t>
                                </m:r>
                                <m:r>
                                  <a:rPr lang="en-US" i="1">
                                    <a:solidFill>
                                      <a:srgbClr val="000000"/>
                                    </a:solidFill>
                                    <a:latin typeface="Cambria Math" panose="02040503050406030204" pitchFamily="18" charset="0"/>
                                  </a:rPr>
                                  <m:t>𝑄</m:t>
                                </m:r>
                              </m:e>
                              <m:sup>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6</m:t>
                                    </m:r>
                                  </m:den>
                                </m:f>
                              </m:sup>
                            </m:sSup>
                          </m:den>
                        </m:f>
                      </m:e>
                    </m:d>
                  </m:oMath>
                </a14:m>
                <a:r>
                  <a:rPr lang="en-US" sz="1800" b="0" i="0" u="none" strike="noStrike" baseline="0" dirty="0">
                    <a:solidFill>
                      <a:srgbClr val="000000"/>
                    </a:solidFill>
                    <a:latin typeface="Times New Roman" panose="02020603050405020304" pitchFamily="18" charset="0"/>
                  </a:rPr>
                  <a:t>					(4)</a:t>
                </a:r>
              </a:p>
              <a:p>
                <a:r>
                  <a:rPr lang="en-US" sz="1800" b="1" i="1" u="none" strike="noStrike" baseline="0" dirty="0">
                    <a:solidFill>
                      <a:srgbClr val="000000"/>
                    </a:solidFill>
                    <a:latin typeface="Times New Roman" panose="02020603050405020304" pitchFamily="18" charset="0"/>
                  </a:rPr>
                  <a:t>Free Board </a:t>
                </a:r>
                <a:endParaRPr lang="en-US" sz="1800" b="0" i="0" u="none" strike="noStrike" baseline="0" dirty="0">
                  <a:solidFill>
                    <a:srgbClr val="000000"/>
                  </a:solidFill>
                  <a:latin typeface="Times New Roman" panose="02020603050405020304" pitchFamily="18" charset="0"/>
                </a:endParaRPr>
              </a:p>
              <a:p>
                <a:pPr marL="285750" indent="-285750">
                  <a:buFont typeface="Wingdings" panose="05000000000000000000" pitchFamily="2" charset="2"/>
                  <a:buChar char="q"/>
                </a:pPr>
                <a:r>
                  <a:rPr lang="en-US" sz="1800" b="0" i="0" u="none" strike="noStrike" baseline="0" dirty="0">
                    <a:solidFill>
                      <a:srgbClr val="000000"/>
                    </a:solidFill>
                    <a:latin typeface="Times New Roman" panose="02020603050405020304" pitchFamily="18" charset="0"/>
                  </a:rPr>
                  <a:t> The vertical distance between the top of the channel &amp; the water surface at design condition </a:t>
                </a:r>
              </a:p>
              <a:p>
                <a:pPr marL="285750" indent="-285750">
                  <a:buFont typeface="Wingdings" panose="05000000000000000000" pitchFamily="2" charset="2"/>
                  <a:buChar char="q"/>
                </a:pPr>
                <a:r>
                  <a:rPr lang="en-US" sz="1800" b="0" i="0" u="none" strike="noStrike" baseline="0" dirty="0">
                    <a:solidFill>
                      <a:srgbClr val="000000"/>
                    </a:solidFill>
                    <a:latin typeface="Times New Roman" panose="02020603050405020304" pitchFamily="18" charset="0"/>
                  </a:rPr>
                  <a:t> Reason for providing FB: </a:t>
                </a:r>
              </a:p>
              <a:p>
                <a:pPr marL="1314450" lvl="2" indent="-400050">
                  <a:buFont typeface="+mj-lt"/>
                  <a:buAutoNum type="romanLcPeriod"/>
                </a:pPr>
                <a:r>
                  <a:rPr lang="en-US" b="0" i="0" u="none" strike="noStrike" baseline="0" dirty="0">
                    <a:solidFill>
                      <a:srgbClr val="000000"/>
                    </a:solidFill>
                    <a:latin typeface="Times New Roman" panose="02020603050405020304" pitchFamily="18" charset="0"/>
                  </a:rPr>
                  <a:t>Prevent water level from overtopping the sides of the channel as a result of </a:t>
                </a:r>
                <a:r>
                  <a:rPr lang="en-US" sz="1800" b="0" i="0" u="none" strike="noStrike" baseline="0" dirty="0">
                    <a:solidFill>
                      <a:srgbClr val="000000"/>
                    </a:solidFill>
                    <a:latin typeface="Times New Roman" panose="02020603050405020304" pitchFamily="18" charset="0"/>
                  </a:rPr>
                  <a:t>fluctuation caused by wind, tide, super elevation, hydraulic jump </a:t>
                </a:r>
              </a:p>
              <a:p>
                <a:pPr marL="1314450" lvl="2" indent="-400050">
                  <a:buFont typeface="+mj-lt"/>
                  <a:buAutoNum type="romanLcPeriod"/>
                </a:pPr>
                <a:r>
                  <a:rPr lang="en-US" b="0" i="0" u="none" strike="noStrike" baseline="0" dirty="0">
                    <a:solidFill>
                      <a:srgbClr val="000000"/>
                    </a:solidFill>
                    <a:latin typeface="Times New Roman" panose="02020603050405020304" pitchFamily="18" charset="0"/>
                  </a:rPr>
                  <a:t> The interception of storm runoff by the channel </a:t>
                </a:r>
              </a:p>
              <a:p>
                <a:pPr marL="1314450" lvl="2" indent="-400050">
                  <a:buFont typeface="+mj-lt"/>
                  <a:buAutoNum type="romanLcPeriod"/>
                </a:pPr>
                <a:r>
                  <a:rPr lang="en-US" b="0" i="0" u="none" strike="noStrike" baseline="0" dirty="0">
                    <a:solidFill>
                      <a:srgbClr val="000000"/>
                    </a:solidFill>
                    <a:latin typeface="Times New Roman" panose="02020603050405020304" pitchFamily="18" charset="0"/>
                  </a:rPr>
                  <a:t>Occurrence of greater depth of flow due to sedimentation </a:t>
                </a:r>
              </a:p>
              <a:p>
                <a:pPr marL="285750" indent="-285750">
                  <a:buFont typeface="Wingdings" panose="05000000000000000000" pitchFamily="2" charset="2"/>
                  <a:buChar char="q"/>
                </a:pPr>
                <a:r>
                  <a:rPr lang="en-US" sz="1800" b="0" i="0" u="none" strike="noStrike" baseline="0" dirty="0">
                    <a:solidFill>
                      <a:srgbClr val="000000"/>
                    </a:solidFill>
                    <a:latin typeface="Times New Roman" panose="02020603050405020304" pitchFamily="18" charset="0"/>
                  </a:rPr>
                  <a:t>Normally 5%-30% of the depth of flow are used in design </a:t>
                </a:r>
              </a:p>
              <a:p>
                <a:pPr marL="285750" indent="-285750">
                  <a:buFont typeface="Wingdings" panose="05000000000000000000" pitchFamily="2" charset="2"/>
                  <a:buChar char="q"/>
                </a:pPr>
                <a:r>
                  <a:rPr lang="en-US" sz="1800" b="0" i="0" u="none" strike="noStrike" baseline="0" dirty="0">
                    <a:solidFill>
                      <a:srgbClr val="000000"/>
                    </a:solidFill>
                    <a:latin typeface="Times New Roman" panose="02020603050405020304" pitchFamily="18" charset="0"/>
                  </a:rPr>
                  <a:t>According to USBR </a:t>
                </a:r>
              </a:p>
              <a:p>
                <a:r>
                  <a:rPr lang="en-US" dirty="0">
                    <a:solidFill>
                      <a:srgbClr val="000000"/>
                    </a:solidFill>
                    <a:latin typeface="Times New Roman" panose="02020603050405020304" pitchFamily="18" charset="0"/>
                  </a:rPr>
                  <a:t>		</a:t>
                </a:r>
                <a:r>
                  <a:rPr lang="en-US" sz="1800" b="0" i="1" u="none" strike="noStrike" baseline="0" dirty="0">
                    <a:solidFill>
                      <a:srgbClr val="000000"/>
                    </a:solidFill>
                    <a:latin typeface="Times New Roman" panose="02020603050405020304" pitchFamily="18" charset="0"/>
                  </a:rPr>
                  <a:t>FB = √(c*y)</a:t>
                </a:r>
              </a:p>
              <a:p>
                <a:r>
                  <a:rPr lang="en-US" sz="1800" b="0" i="0" u="none" strike="noStrike" baseline="0" dirty="0">
                    <a:solidFill>
                      <a:srgbClr val="000000"/>
                    </a:solidFill>
                    <a:latin typeface="Times New Roman" panose="02020603050405020304" pitchFamily="18" charset="0"/>
                  </a:rPr>
                  <a:t>			Here, c=coefficient </a:t>
                </a:r>
              </a:p>
              <a:p>
                <a:r>
                  <a:rPr lang="en-US" sz="1800" b="0" i="0" u="none" strike="noStrike" baseline="0" dirty="0">
                    <a:solidFill>
                      <a:srgbClr val="000000"/>
                    </a:solidFill>
                    <a:latin typeface="Times New Roman" panose="02020603050405020304" pitchFamily="18" charset="0"/>
                  </a:rPr>
                  <a:t>			=1.5 for discharge Q&lt;20 </a:t>
                </a:r>
                <a:r>
                  <a:rPr lang="en-US" sz="1800" b="0" i="0" u="none" strike="noStrike" baseline="0" dirty="0" err="1">
                    <a:solidFill>
                      <a:srgbClr val="000000"/>
                    </a:solidFill>
                    <a:latin typeface="Times New Roman" panose="02020603050405020304" pitchFamily="18" charset="0"/>
                  </a:rPr>
                  <a:t>cfs</a:t>
                </a:r>
                <a:r>
                  <a:rPr lang="en-US" sz="1800" b="0" i="0" u="none" strike="noStrike" baseline="0" dirty="0">
                    <a:solidFill>
                      <a:srgbClr val="000000"/>
                    </a:solidFill>
                    <a:latin typeface="Times New Roman" panose="02020603050405020304" pitchFamily="18" charset="0"/>
                  </a:rPr>
                  <a:t> </a:t>
                </a:r>
              </a:p>
              <a:p>
                <a:r>
                  <a:rPr lang="en-US" sz="1800" b="0" i="0" u="none" strike="noStrike" baseline="0" dirty="0">
                    <a:solidFill>
                      <a:srgbClr val="000000"/>
                    </a:solidFill>
                    <a:latin typeface="Times New Roman" panose="02020603050405020304" pitchFamily="18" charset="0"/>
                  </a:rPr>
                  <a:t>			=2.5 for discharge Q&gt;300cfs</a:t>
                </a:r>
                <a:endParaRPr lang="pt-BR" sz="1800" b="0" i="0" u="none" strike="noStrike" baseline="0" dirty="0">
                  <a:solidFill>
                    <a:srgbClr val="000000"/>
                  </a:solidFill>
                  <a:latin typeface="Times New Roman" panose="02020603050405020304" pitchFamily="18" charset="0"/>
                </a:endParaRPr>
              </a:p>
              <a:p>
                <a:endParaRPr lang="en-US" sz="1800" b="0" i="0" u="none" strike="noStrike" baseline="0" dirty="0">
                  <a:solidFill>
                    <a:srgbClr val="000000"/>
                  </a:solidFill>
                  <a:latin typeface="Times New Roman" panose="02020603050405020304" pitchFamily="18" charset="0"/>
                </a:endParaRPr>
              </a:p>
              <a:p>
                <a:endParaRPr lang="en-US" sz="1800" b="0" i="0" u="none" strike="noStrike" baseline="0" dirty="0">
                  <a:solidFill>
                    <a:srgbClr val="000000"/>
                  </a:solidFill>
                  <a:latin typeface="Times New Roman" panose="02020603050405020304" pitchFamily="18" charset="0"/>
                </a:endParaRPr>
              </a:p>
              <a:p>
                <a:endParaRPr lang="en-US" dirty="0">
                  <a:solidFill>
                    <a:srgbClr val="000000"/>
                  </a:solidFill>
                  <a:latin typeface="Times New Roman" panose="02020603050405020304" pitchFamily="18" charset="0"/>
                </a:endParaRPr>
              </a:p>
            </p:txBody>
          </p:sp>
        </mc:Choice>
        <mc:Fallback>
          <p:sp>
            <p:nvSpPr>
              <p:cNvPr id="10" name="TextBox 9">
                <a:extLst>
                  <a:ext uri="{FF2B5EF4-FFF2-40B4-BE49-F238E27FC236}">
                    <a16:creationId xmlns:a16="http://schemas.microsoft.com/office/drawing/2014/main" id="{5BB11F17-0682-4976-B066-9F92E62714C5}"/>
                  </a:ext>
                </a:extLst>
              </p:cNvPr>
              <p:cNvSpPr txBox="1">
                <a:spLocks noRot="1" noChangeAspect="1" noMove="1" noResize="1" noEditPoints="1" noAdjustHandles="1" noChangeArrowheads="1" noChangeShapeType="1" noTextEdit="1"/>
              </p:cNvSpPr>
              <p:nvPr/>
            </p:nvSpPr>
            <p:spPr>
              <a:xfrm>
                <a:off x="3289102" y="114300"/>
                <a:ext cx="8877498" cy="7458709"/>
              </a:xfrm>
              <a:prstGeom prst="rect">
                <a:avLst/>
              </a:prstGeom>
              <a:blipFill>
                <a:blip r:embed="rId3"/>
                <a:stretch>
                  <a:fillRect l="-618"/>
                </a:stretch>
              </a:blipFill>
            </p:spPr>
            <p:txBody>
              <a:bodyPr/>
              <a:lstStyle/>
              <a:p>
                <a:r>
                  <a:rPr lang="en-US">
                    <a:noFill/>
                  </a:rPr>
                  <a:t> </a:t>
                </a:r>
              </a:p>
            </p:txBody>
          </p:sp>
        </mc:Fallback>
      </mc:AlternateContent>
    </p:spTree>
    <p:extLst>
      <p:ext uri="{BB962C8B-B14F-4D97-AF65-F5344CB8AC3E}">
        <p14:creationId xmlns:p14="http://schemas.microsoft.com/office/powerpoint/2010/main" val="12907198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44D229-EED6-4EA8-9B1E-C2D1E142A74B}"/>
              </a:ext>
            </a:extLst>
          </p:cNvPr>
          <p:cNvSpPr/>
          <p:nvPr/>
        </p:nvSpPr>
        <p:spPr>
          <a:xfrm>
            <a:off x="0" y="3429000"/>
            <a:ext cx="3143250" cy="3429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5E155F0-772C-4D59-AC21-2C28944EA658}"/>
              </a:ext>
            </a:extLst>
          </p:cNvPr>
          <p:cNvSpPr/>
          <p:nvPr/>
        </p:nvSpPr>
        <p:spPr>
          <a:xfrm>
            <a:off x="0" y="0"/>
            <a:ext cx="3143250" cy="34290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03392145-ACCD-4337-95D8-5F65E7338E12}"/>
              </a:ext>
            </a:extLst>
          </p:cNvPr>
          <p:cNvSpPr/>
          <p:nvPr/>
        </p:nvSpPr>
        <p:spPr>
          <a:xfrm rot="5400000">
            <a:off x="385763" y="1843083"/>
            <a:ext cx="2371725" cy="3143250"/>
          </a:xfrm>
          <a:prstGeom prst="triangle">
            <a:avLst>
              <a:gd name="adj" fmla="val 5010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CA0F45E-C94D-4814-9887-19805ED259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252" y="127000"/>
            <a:ext cx="2800744" cy="2243137"/>
          </a:xfrm>
          <a:prstGeom prst="rect">
            <a:avLst/>
          </a:prstGeom>
          <a:ln>
            <a:noFill/>
          </a:ln>
          <a:effectLst>
            <a:softEdge rad="112500"/>
          </a:effectLst>
        </p:spPr>
      </p:pic>
      <p:sp>
        <p:nvSpPr>
          <p:cNvPr id="8" name="TextBox 7">
            <a:extLst>
              <a:ext uri="{FF2B5EF4-FFF2-40B4-BE49-F238E27FC236}">
                <a16:creationId xmlns:a16="http://schemas.microsoft.com/office/drawing/2014/main" id="{20BA3B3E-DE3C-4138-B487-0627DC087E76}"/>
              </a:ext>
            </a:extLst>
          </p:cNvPr>
          <p:cNvSpPr txBox="1"/>
          <p:nvPr/>
        </p:nvSpPr>
        <p:spPr>
          <a:xfrm>
            <a:off x="341633" y="3122320"/>
            <a:ext cx="2459981" cy="584775"/>
          </a:xfrm>
          <a:prstGeom prst="rect">
            <a:avLst/>
          </a:prstGeom>
          <a:noFill/>
        </p:spPr>
        <p:txBody>
          <a:bodyPr wrap="square" rtlCol="0">
            <a:spAutoFit/>
          </a:bodyPr>
          <a:lstStyle/>
          <a:p>
            <a:r>
              <a:rPr lang="en-US" sz="2400" b="1" i="0" u="none" strike="noStrike" baseline="0" dirty="0">
                <a:solidFill>
                  <a:srgbClr val="000000"/>
                </a:solidFill>
                <a:latin typeface="Swis721 LtEx BT" panose="020B0505020202020204" pitchFamily="34" charset="0"/>
              </a:rPr>
              <a:t>Procedure</a:t>
            </a:r>
            <a:r>
              <a:rPr lang="en-US" sz="3200" b="1" dirty="0">
                <a:solidFill>
                  <a:srgbClr val="000000"/>
                </a:solidFill>
                <a:latin typeface="Times New Roman" panose="02020603050405020304" pitchFamily="18" charset="0"/>
              </a:rPr>
              <a:t> </a:t>
            </a:r>
            <a:r>
              <a:rPr lang="en-US" sz="2000" b="1" dirty="0">
                <a:solidFill>
                  <a:srgbClr val="000000"/>
                </a:solidFill>
                <a:latin typeface="Times New Roman" panose="02020603050405020304" pitchFamily="18" charset="0"/>
              </a:rPr>
              <a:t> </a:t>
            </a:r>
          </a:p>
        </p:txBody>
      </p:sp>
      <p:sp>
        <p:nvSpPr>
          <p:cNvPr id="10" name="TextBox 9">
            <a:extLst>
              <a:ext uri="{FF2B5EF4-FFF2-40B4-BE49-F238E27FC236}">
                <a16:creationId xmlns:a16="http://schemas.microsoft.com/office/drawing/2014/main" id="{5BB11F17-0682-4976-B066-9F92E62714C5}"/>
              </a:ext>
            </a:extLst>
          </p:cNvPr>
          <p:cNvSpPr txBox="1"/>
          <p:nvPr/>
        </p:nvSpPr>
        <p:spPr>
          <a:xfrm>
            <a:off x="3289102" y="114300"/>
            <a:ext cx="8877498" cy="6524863"/>
          </a:xfrm>
          <a:prstGeom prst="rect">
            <a:avLst/>
          </a:prstGeom>
          <a:noFill/>
        </p:spPr>
        <p:txBody>
          <a:bodyPr wrap="square">
            <a:spAutoFit/>
          </a:bodyPr>
          <a:lstStyle/>
          <a:p>
            <a:r>
              <a:rPr lang="en-US" sz="2200" b="0" i="0" u="none" strike="noStrike" baseline="0" dirty="0">
                <a:solidFill>
                  <a:srgbClr val="000000"/>
                </a:solidFill>
                <a:latin typeface="Times New Roman" panose="02020603050405020304" pitchFamily="18" charset="0"/>
              </a:rPr>
              <a:t>To determine the section dimensions of a channel using the Lacey's regime equations, the following steps are involved. </a:t>
            </a:r>
          </a:p>
          <a:p>
            <a:endParaRPr lang="en-US" sz="2200" b="0" i="0" u="none" strike="noStrike" baseline="0" dirty="0">
              <a:solidFill>
                <a:srgbClr val="000000"/>
              </a:solidFill>
              <a:latin typeface="Times New Roman" panose="02020603050405020304" pitchFamily="18" charset="0"/>
            </a:endParaRPr>
          </a:p>
          <a:p>
            <a:pPr marL="457200" indent="-457200">
              <a:buAutoNum type="arabicParenR"/>
            </a:pPr>
            <a:r>
              <a:rPr lang="en-US" sz="2200" b="0" i="0" u="none" strike="noStrike" baseline="0" dirty="0">
                <a:solidFill>
                  <a:srgbClr val="000000"/>
                </a:solidFill>
                <a:latin typeface="Times New Roman" panose="02020603050405020304" pitchFamily="18" charset="0"/>
              </a:rPr>
              <a:t>Compute the silt factor f using Eq. (1)</a:t>
            </a:r>
          </a:p>
          <a:p>
            <a:r>
              <a:rPr lang="en-US" sz="2200" b="0" i="0" u="none" strike="noStrike" baseline="0" dirty="0">
                <a:solidFill>
                  <a:srgbClr val="000000"/>
                </a:solidFill>
                <a:latin typeface="Times New Roman" panose="02020603050405020304" pitchFamily="18" charset="0"/>
              </a:rPr>
              <a:t> </a:t>
            </a:r>
          </a:p>
          <a:p>
            <a:r>
              <a:rPr lang="en-US" sz="2200" b="0" i="0" u="none" strike="noStrike" baseline="0" dirty="0">
                <a:solidFill>
                  <a:srgbClr val="000000"/>
                </a:solidFill>
                <a:latin typeface="Times New Roman" panose="02020603050405020304" pitchFamily="18" charset="0"/>
              </a:rPr>
              <a:t>2) Compute the longitudinal slope S using Eq. (4) based on </a:t>
            </a:r>
            <a:r>
              <a:rPr lang="en-US" sz="2200" b="0" i="0" u="none" strike="noStrike" baseline="0" dirty="0" err="1">
                <a:solidFill>
                  <a:srgbClr val="000000"/>
                </a:solidFill>
                <a:latin typeface="Times New Roman" panose="02020603050405020304" pitchFamily="18" charset="0"/>
              </a:rPr>
              <a:t>Qavg</a:t>
            </a:r>
            <a:r>
              <a:rPr lang="en-US" sz="2200" b="0" i="0" u="none" strike="noStrike" baseline="0" dirty="0">
                <a:solidFill>
                  <a:srgbClr val="000000"/>
                </a:solidFill>
                <a:latin typeface="Times New Roman" panose="02020603050405020304" pitchFamily="18" charset="0"/>
              </a:rPr>
              <a:t>.</a:t>
            </a:r>
          </a:p>
          <a:p>
            <a:r>
              <a:rPr lang="en-US" sz="2200" b="0" i="0" u="none" strike="noStrike" baseline="0" dirty="0">
                <a:solidFill>
                  <a:srgbClr val="000000"/>
                </a:solidFill>
                <a:latin typeface="Times New Roman" panose="02020603050405020304" pitchFamily="18" charset="0"/>
              </a:rPr>
              <a:t> </a:t>
            </a:r>
          </a:p>
          <a:p>
            <a:r>
              <a:rPr lang="en-US" sz="2200" b="0" i="0" u="none" strike="noStrike" baseline="0" dirty="0">
                <a:solidFill>
                  <a:srgbClr val="000000"/>
                </a:solidFill>
                <a:latin typeface="Times New Roman" panose="02020603050405020304" pitchFamily="18" charset="0"/>
              </a:rPr>
              <a:t>3) Compute the wetted perimeter P using Eq. (3) based on </a:t>
            </a:r>
            <a:r>
              <a:rPr lang="en-US" sz="2200" b="0" i="0" u="none" strike="noStrike" baseline="0" dirty="0" err="1">
                <a:solidFill>
                  <a:srgbClr val="000000"/>
                </a:solidFill>
                <a:latin typeface="Times New Roman" panose="02020603050405020304" pitchFamily="18" charset="0"/>
              </a:rPr>
              <a:t>Qmax</a:t>
            </a:r>
            <a:r>
              <a:rPr lang="en-US" sz="2200" b="0" i="0" u="none" strike="noStrike" baseline="0" dirty="0">
                <a:solidFill>
                  <a:srgbClr val="000000"/>
                </a:solidFill>
                <a:latin typeface="Times New Roman" panose="02020603050405020304" pitchFamily="18" charset="0"/>
              </a:rPr>
              <a:t>. </a:t>
            </a:r>
          </a:p>
          <a:p>
            <a:endParaRPr lang="en-US" sz="2200" b="0" i="0" u="none" strike="noStrike" baseline="0" dirty="0">
              <a:solidFill>
                <a:srgbClr val="000000"/>
              </a:solidFill>
              <a:latin typeface="Times New Roman" panose="02020603050405020304" pitchFamily="18" charset="0"/>
            </a:endParaRPr>
          </a:p>
          <a:p>
            <a:r>
              <a:rPr lang="en-US" sz="2200" b="0" i="0" u="none" strike="noStrike" baseline="0" dirty="0">
                <a:solidFill>
                  <a:srgbClr val="000000"/>
                </a:solidFill>
                <a:latin typeface="Times New Roman" panose="02020603050405020304" pitchFamily="18" charset="0"/>
              </a:rPr>
              <a:t>4) Compute the hydraulic radius R using Eq. (2) based on </a:t>
            </a:r>
            <a:r>
              <a:rPr lang="en-US" sz="2200" b="0" i="0" u="none" strike="noStrike" baseline="0" dirty="0" err="1">
                <a:solidFill>
                  <a:srgbClr val="000000"/>
                </a:solidFill>
                <a:latin typeface="Times New Roman" panose="02020603050405020304" pitchFamily="18" charset="0"/>
              </a:rPr>
              <a:t>Qmax</a:t>
            </a:r>
            <a:r>
              <a:rPr lang="en-US" sz="2200" b="0" i="0" u="none" strike="noStrike" baseline="0" dirty="0">
                <a:solidFill>
                  <a:srgbClr val="000000"/>
                </a:solidFill>
                <a:latin typeface="Times New Roman" panose="02020603050405020304" pitchFamily="18" charset="0"/>
              </a:rPr>
              <a:t>. </a:t>
            </a:r>
          </a:p>
          <a:p>
            <a:endParaRPr lang="en-US" sz="2200" b="0" i="0" u="none" strike="noStrike" baseline="0" dirty="0">
              <a:solidFill>
                <a:srgbClr val="000000"/>
              </a:solidFill>
              <a:latin typeface="Times New Roman" panose="02020603050405020304" pitchFamily="18" charset="0"/>
            </a:endParaRPr>
          </a:p>
          <a:p>
            <a:r>
              <a:rPr lang="en-US" sz="2200" b="0" i="0" u="none" strike="noStrike" baseline="0" dirty="0">
                <a:solidFill>
                  <a:srgbClr val="000000"/>
                </a:solidFill>
                <a:latin typeface="Times New Roman" panose="02020603050405020304" pitchFamily="18" charset="0"/>
              </a:rPr>
              <a:t>5) Compute the cross-sectional area A=P*R based on </a:t>
            </a:r>
            <a:r>
              <a:rPr lang="en-US" sz="2200" b="0" i="0" u="none" strike="noStrike" baseline="0" dirty="0" err="1">
                <a:solidFill>
                  <a:srgbClr val="000000"/>
                </a:solidFill>
                <a:latin typeface="Times New Roman" panose="02020603050405020304" pitchFamily="18" charset="0"/>
              </a:rPr>
              <a:t>Qmax</a:t>
            </a:r>
            <a:r>
              <a:rPr lang="en-US" sz="2200" b="0" i="0" u="none" strike="noStrike" baseline="0" dirty="0">
                <a:solidFill>
                  <a:srgbClr val="000000"/>
                </a:solidFill>
                <a:latin typeface="Times New Roman" panose="02020603050405020304" pitchFamily="18" charset="0"/>
              </a:rPr>
              <a:t>. </a:t>
            </a:r>
          </a:p>
          <a:p>
            <a:endParaRPr lang="en-US" sz="2200" b="0" i="0" u="none" strike="noStrike" baseline="0" dirty="0">
              <a:solidFill>
                <a:srgbClr val="000000"/>
              </a:solidFill>
              <a:latin typeface="Times New Roman" panose="02020603050405020304" pitchFamily="18" charset="0"/>
            </a:endParaRPr>
          </a:p>
          <a:p>
            <a:r>
              <a:rPr lang="en-US" sz="2200" b="0" i="0" u="none" strike="noStrike" baseline="0" dirty="0">
                <a:solidFill>
                  <a:srgbClr val="000000"/>
                </a:solidFill>
                <a:latin typeface="Times New Roman" panose="02020603050405020304" pitchFamily="18" charset="0"/>
              </a:rPr>
              <a:t>6) Express A and P in terms of bottom width b and depth of flow y for trapezoidal section. </a:t>
            </a:r>
          </a:p>
          <a:p>
            <a:endParaRPr lang="en-US" sz="2200" b="0" i="0" u="none" strike="noStrike" baseline="0" dirty="0">
              <a:solidFill>
                <a:srgbClr val="000000"/>
              </a:solidFill>
              <a:latin typeface="Times New Roman" panose="02020603050405020304" pitchFamily="18" charset="0"/>
            </a:endParaRPr>
          </a:p>
          <a:p>
            <a:r>
              <a:rPr lang="en-US" sz="2200" b="0" i="0" u="none" strike="noStrike" baseline="0" dirty="0">
                <a:solidFill>
                  <a:srgbClr val="000000"/>
                </a:solidFill>
                <a:latin typeface="Times New Roman" panose="02020603050405020304" pitchFamily="18" charset="0"/>
              </a:rPr>
              <a:t>7) Solve the two equations for A and P simultaneously to obtain b and y. </a:t>
            </a:r>
          </a:p>
          <a:p>
            <a:endParaRPr lang="en-US" sz="2200" b="0" i="0" u="none" strike="noStrike" baseline="0" dirty="0">
              <a:solidFill>
                <a:srgbClr val="000000"/>
              </a:solidFill>
              <a:latin typeface="Times New Roman" panose="02020603050405020304" pitchFamily="18" charset="0"/>
            </a:endParaRPr>
          </a:p>
          <a:p>
            <a:r>
              <a:rPr lang="en-US" sz="2200" b="0" i="0" u="none" strike="noStrike" baseline="0" dirty="0">
                <a:solidFill>
                  <a:srgbClr val="000000"/>
                </a:solidFill>
                <a:latin typeface="Times New Roman" panose="02020603050405020304" pitchFamily="18" charset="0"/>
              </a:rPr>
              <a:t>8) Add a proper freeboard using the equations for freeboard. </a:t>
            </a:r>
          </a:p>
        </p:txBody>
      </p:sp>
    </p:spTree>
    <p:extLst>
      <p:ext uri="{BB962C8B-B14F-4D97-AF65-F5344CB8AC3E}">
        <p14:creationId xmlns:p14="http://schemas.microsoft.com/office/powerpoint/2010/main" val="13108941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flip="none" rotWithShape="1">
          <a:gsLst>
            <a:gs pos="18000">
              <a:schemeClr val="accent1">
                <a:lumMod val="0"/>
                <a:lumOff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5000000" scaled="0"/>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D01BAA-F998-4CFF-B24D-0360A1123F1A}"/>
              </a:ext>
            </a:extLst>
          </p:cNvPr>
          <p:cNvSpPr txBox="1"/>
          <p:nvPr/>
        </p:nvSpPr>
        <p:spPr>
          <a:xfrm>
            <a:off x="127000" y="173335"/>
            <a:ext cx="11785600" cy="1015663"/>
          </a:xfrm>
          <a:prstGeom prst="rect">
            <a:avLst/>
          </a:prstGeom>
          <a:noFill/>
        </p:spPr>
        <p:txBody>
          <a:bodyPr wrap="square">
            <a:spAutoFit/>
          </a:bodyPr>
          <a:lstStyle/>
          <a:p>
            <a:r>
              <a:rPr lang="en-US" sz="2000" b="1" i="0" u="none" strike="noStrike" baseline="0" dirty="0">
                <a:solidFill>
                  <a:srgbClr val="000000"/>
                </a:solidFill>
                <a:latin typeface="Times New Roman" panose="02020603050405020304" pitchFamily="18" charset="0"/>
              </a:rPr>
              <a:t>Data Sheet </a:t>
            </a:r>
          </a:p>
          <a:p>
            <a:endParaRPr lang="en-US" sz="2000" b="0" i="0" u="none" strike="noStrike" baseline="0" dirty="0">
              <a:solidFill>
                <a:srgbClr val="000000"/>
              </a:solidFill>
              <a:latin typeface="Times New Roman" panose="02020603050405020304" pitchFamily="18" charset="0"/>
            </a:endParaRPr>
          </a:p>
          <a:p>
            <a:r>
              <a:rPr lang="en-US" sz="2000" b="1" i="0" u="none" strike="noStrike" baseline="0" dirty="0">
                <a:solidFill>
                  <a:srgbClr val="000000"/>
                </a:solidFill>
                <a:latin typeface="Times New Roman" panose="02020603050405020304" pitchFamily="18" charset="0"/>
              </a:rPr>
              <a:t>DETERMINATION OF DESIGN PARAMETERS OF A BRANCH CANAL IN IRRIGATION PROJECT </a:t>
            </a:r>
            <a:endParaRPr lang="en-US" sz="2000" dirty="0"/>
          </a:p>
        </p:txBody>
      </p:sp>
      <mc:AlternateContent xmlns:mc="http://schemas.openxmlformats.org/markup-compatibility/2006">
        <mc:Choice xmlns:a14="http://schemas.microsoft.com/office/drawing/2010/main" Requires="a14">
          <p:graphicFrame>
            <p:nvGraphicFramePr>
              <p:cNvPr id="5" name="Table 5">
                <a:extLst>
                  <a:ext uri="{FF2B5EF4-FFF2-40B4-BE49-F238E27FC236}">
                    <a16:creationId xmlns:a16="http://schemas.microsoft.com/office/drawing/2014/main" id="{19D5F900-23D9-4C2C-B7CE-3BA5A948054F}"/>
                  </a:ext>
                </a:extLst>
              </p:cNvPr>
              <p:cNvGraphicFramePr>
                <a:graphicFrameLocks noGrp="1"/>
              </p:cNvGraphicFramePr>
              <p:nvPr>
                <p:extLst>
                  <p:ext uri="{D42A27DB-BD31-4B8C-83A1-F6EECF244321}">
                    <p14:modId xmlns:p14="http://schemas.microsoft.com/office/powerpoint/2010/main" val="1127795594"/>
                  </p:ext>
                </p:extLst>
              </p:nvPr>
            </p:nvGraphicFramePr>
            <p:xfrm>
              <a:off x="127000" y="1341966"/>
              <a:ext cx="11607806" cy="3688715"/>
            </p:xfrm>
            <a:graphic>
              <a:graphicData uri="http://schemas.openxmlformats.org/drawingml/2006/table">
                <a:tbl>
                  <a:tblPr firstRow="1" bandRow="1">
                    <a:tableStyleId>{2D5ABB26-0587-4C30-8999-92F81FD0307C}</a:tableStyleId>
                  </a:tblPr>
                  <a:tblGrid>
                    <a:gridCol w="1104900">
                      <a:extLst>
                        <a:ext uri="{9D8B030D-6E8A-4147-A177-3AD203B41FA5}">
                          <a16:colId xmlns:a16="http://schemas.microsoft.com/office/drawing/2014/main" val="2506581541"/>
                        </a:ext>
                      </a:extLst>
                    </a:gridCol>
                    <a:gridCol w="927100">
                      <a:extLst>
                        <a:ext uri="{9D8B030D-6E8A-4147-A177-3AD203B41FA5}">
                          <a16:colId xmlns:a16="http://schemas.microsoft.com/office/drawing/2014/main" val="3521894715"/>
                        </a:ext>
                      </a:extLst>
                    </a:gridCol>
                    <a:gridCol w="990600">
                      <a:extLst>
                        <a:ext uri="{9D8B030D-6E8A-4147-A177-3AD203B41FA5}">
                          <a16:colId xmlns:a16="http://schemas.microsoft.com/office/drawing/2014/main" val="2886950206"/>
                        </a:ext>
                      </a:extLst>
                    </a:gridCol>
                    <a:gridCol w="723900">
                      <a:extLst>
                        <a:ext uri="{9D8B030D-6E8A-4147-A177-3AD203B41FA5}">
                          <a16:colId xmlns:a16="http://schemas.microsoft.com/office/drawing/2014/main" val="2412996884"/>
                        </a:ext>
                      </a:extLst>
                    </a:gridCol>
                    <a:gridCol w="1231900">
                      <a:extLst>
                        <a:ext uri="{9D8B030D-6E8A-4147-A177-3AD203B41FA5}">
                          <a16:colId xmlns:a16="http://schemas.microsoft.com/office/drawing/2014/main" val="2944814712"/>
                        </a:ext>
                      </a:extLst>
                    </a:gridCol>
                    <a:gridCol w="914400">
                      <a:extLst>
                        <a:ext uri="{9D8B030D-6E8A-4147-A177-3AD203B41FA5}">
                          <a16:colId xmlns:a16="http://schemas.microsoft.com/office/drawing/2014/main" val="1656943029"/>
                        </a:ext>
                      </a:extLst>
                    </a:gridCol>
                    <a:gridCol w="736600">
                      <a:extLst>
                        <a:ext uri="{9D8B030D-6E8A-4147-A177-3AD203B41FA5}">
                          <a16:colId xmlns:a16="http://schemas.microsoft.com/office/drawing/2014/main" val="3115280079"/>
                        </a:ext>
                      </a:extLst>
                    </a:gridCol>
                    <a:gridCol w="508000">
                      <a:extLst>
                        <a:ext uri="{9D8B030D-6E8A-4147-A177-3AD203B41FA5}">
                          <a16:colId xmlns:a16="http://schemas.microsoft.com/office/drawing/2014/main" val="2749534238"/>
                        </a:ext>
                      </a:extLst>
                    </a:gridCol>
                    <a:gridCol w="596900">
                      <a:extLst>
                        <a:ext uri="{9D8B030D-6E8A-4147-A177-3AD203B41FA5}">
                          <a16:colId xmlns:a16="http://schemas.microsoft.com/office/drawing/2014/main" val="2903277121"/>
                        </a:ext>
                      </a:extLst>
                    </a:gridCol>
                    <a:gridCol w="556990">
                      <a:extLst>
                        <a:ext uri="{9D8B030D-6E8A-4147-A177-3AD203B41FA5}">
                          <a16:colId xmlns:a16="http://schemas.microsoft.com/office/drawing/2014/main" val="1271971006"/>
                        </a:ext>
                      </a:extLst>
                    </a:gridCol>
                    <a:gridCol w="751110">
                      <a:extLst>
                        <a:ext uri="{9D8B030D-6E8A-4147-A177-3AD203B41FA5}">
                          <a16:colId xmlns:a16="http://schemas.microsoft.com/office/drawing/2014/main" val="1328141619"/>
                        </a:ext>
                      </a:extLst>
                    </a:gridCol>
                    <a:gridCol w="660400">
                      <a:extLst>
                        <a:ext uri="{9D8B030D-6E8A-4147-A177-3AD203B41FA5}">
                          <a16:colId xmlns:a16="http://schemas.microsoft.com/office/drawing/2014/main" val="3543715427"/>
                        </a:ext>
                      </a:extLst>
                    </a:gridCol>
                    <a:gridCol w="660400">
                      <a:extLst>
                        <a:ext uri="{9D8B030D-6E8A-4147-A177-3AD203B41FA5}">
                          <a16:colId xmlns:a16="http://schemas.microsoft.com/office/drawing/2014/main" val="3170065122"/>
                        </a:ext>
                      </a:extLst>
                    </a:gridCol>
                    <a:gridCol w="1244606">
                      <a:extLst>
                        <a:ext uri="{9D8B030D-6E8A-4147-A177-3AD203B41FA5}">
                          <a16:colId xmlns:a16="http://schemas.microsoft.com/office/drawing/2014/main" val="2472385927"/>
                        </a:ext>
                      </a:extLst>
                    </a:gridCol>
                  </a:tblGrid>
                  <a:tr h="370840">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801" b="1" i="0" u="none" strike="noStrike" kern="1200" baseline="0" dirty="0">
                              <a:solidFill>
                                <a:schemeClr val="tx1"/>
                              </a:solidFill>
                              <a:latin typeface="+mn-lt"/>
                              <a:ea typeface="+mn-ea"/>
                              <a:cs typeface="+mn-cs"/>
                            </a:rPr>
                            <a:t>Segment </a:t>
                          </a:r>
                          <a:r>
                            <a:rPr lang="en-US" sz="1801" b="0" i="0" u="none" strike="noStrike" kern="1200" baseline="0" dirty="0">
                              <a:solidFill>
                                <a:schemeClr val="tx1"/>
                              </a:solidFill>
                              <a:latin typeface="+mn-lt"/>
                              <a:ea typeface="+mn-ea"/>
                              <a:cs typeface="+mn-cs"/>
                            </a:rPr>
                            <a:t>	</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801" b="1" i="0" u="none" strike="noStrike" kern="1200" baseline="0" dirty="0">
                              <a:solidFill>
                                <a:schemeClr val="tx1"/>
                              </a:solidFill>
                              <a:latin typeface="+mn-lt"/>
                              <a:ea typeface="+mn-ea"/>
                              <a:cs typeface="+mn-cs"/>
                            </a:rPr>
                            <a:t>Station </a:t>
                          </a:r>
                          <a:r>
                            <a:rPr lang="en-US" sz="1801" b="0" i="0" u="none" strike="noStrike" kern="1200" baseline="0" dirty="0">
                              <a:solidFill>
                                <a:schemeClr val="tx1"/>
                              </a:solidFill>
                              <a:latin typeface="+mn-lt"/>
                              <a:ea typeface="+mn-ea"/>
                              <a:cs typeface="+mn-cs"/>
                            </a:rPr>
                            <a:t>	</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801" b="1" i="0" u="none" strike="noStrike" kern="1200" baseline="0" dirty="0">
                              <a:solidFill>
                                <a:schemeClr val="tx1"/>
                              </a:solidFill>
                              <a:latin typeface="+mn-lt"/>
                              <a:ea typeface="+mn-ea"/>
                              <a:cs typeface="+mn-cs"/>
                            </a:rPr>
                            <a:t>Distance(mile) 	</a:t>
                          </a:r>
                        </a:p>
                        <a:p>
                          <a:pPr algn="ctr"/>
                          <a:endParaRPr lang="en-US" sz="1801" b="1"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801" b="1" i="0" u="none" strike="noStrike" kern="1200" baseline="0" dirty="0" err="1">
                              <a:solidFill>
                                <a:schemeClr val="tx1"/>
                              </a:solidFill>
                              <a:latin typeface="+mn-lt"/>
                              <a:ea typeface="+mn-ea"/>
                              <a:cs typeface="+mn-cs"/>
                            </a:rPr>
                            <a:t>Sw</a:t>
                          </a:r>
                          <a:r>
                            <a:rPr lang="en-US" sz="1801" b="1" i="0" u="none" strike="noStrike" kern="1200" baseline="0" dirty="0">
                              <a:solidFill>
                                <a:schemeClr val="tx1"/>
                              </a:solidFill>
                              <a:latin typeface="+mn-lt"/>
                              <a:ea typeface="+mn-ea"/>
                              <a:cs typeface="+mn-cs"/>
                            </a:rPr>
                            <a:t> 	</a:t>
                          </a:r>
                        </a:p>
                        <a:p>
                          <a:pPr algn="ctr"/>
                          <a:endParaRPr lang="en-US" sz="1801" b="1"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801" b="1" i="0" u="none" strike="noStrike" kern="1200" baseline="0" dirty="0">
                              <a:solidFill>
                                <a:schemeClr val="tx1"/>
                              </a:solidFill>
                              <a:latin typeface="+mn-lt"/>
                              <a:ea typeface="+mn-ea"/>
                              <a:cs typeface="+mn-cs"/>
                            </a:rPr>
                            <a:t>Diversion loss </a:t>
                          </a:r>
                          <a:r>
                            <a:rPr lang="en-US" sz="1801" b="0" i="0" u="none" strike="noStrike" kern="1200" baseline="0" dirty="0">
                              <a:solidFill>
                                <a:schemeClr val="tx1"/>
                              </a:solidFill>
                              <a:latin typeface="+mn-lt"/>
                              <a:ea typeface="+mn-ea"/>
                              <a:cs typeface="+mn-cs"/>
                            </a:rPr>
                            <a:t>	</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1" b="1" i="0" u="none" strike="noStrike" kern="1200" baseline="0" dirty="0">
                              <a:solidFill>
                                <a:schemeClr val="tx1"/>
                              </a:solidFill>
                              <a:latin typeface="+mn-lt"/>
                              <a:ea typeface="+mn-ea"/>
                              <a:cs typeface="+mn-cs"/>
                            </a:rPr>
                            <a:t>Q </a:t>
                          </a:r>
                          <a:endParaRPr lang="en-US" sz="1801" b="0" i="0" u="none" strike="noStrike" kern="1200" baseline="0" dirty="0">
                            <a:solidFill>
                              <a:schemeClr val="tx1"/>
                            </a:solidFill>
                            <a:latin typeface="+mn-lt"/>
                            <a:ea typeface="+mn-ea"/>
                            <a:cs typeface="+mn-cs"/>
                          </a:endParaRPr>
                        </a:p>
                        <a:p>
                          <a:pPr algn="ctr"/>
                          <a:r>
                            <a:rPr lang="en-US" sz="1801" b="1" i="0" u="none" strike="noStrike" kern="1200" baseline="0" dirty="0">
                              <a:solidFill>
                                <a:schemeClr val="tx1"/>
                              </a:solidFill>
                              <a:latin typeface="+mn-lt"/>
                              <a:ea typeface="+mn-ea"/>
                              <a:cs typeface="+mn-cs"/>
                            </a:rPr>
                            <a:t>u/s </a:t>
                          </a:r>
                          <a:r>
                            <a:rPr lang="en-US" sz="1801" b="1" i="0" u="none" strike="noStrike" kern="1200" baseline="0" dirty="0" err="1">
                              <a:solidFill>
                                <a:schemeClr val="tx1"/>
                              </a:solidFill>
                              <a:latin typeface="+mn-lt"/>
                              <a:ea typeface="+mn-ea"/>
                              <a:cs typeface="+mn-cs"/>
                            </a:rPr>
                            <a:t>cumec</a:t>
                          </a:r>
                          <a:r>
                            <a:rPr lang="en-US" sz="1801" b="1" i="0" u="none" strike="noStrike" kern="1200" baseline="0" dirty="0">
                              <a:solidFill>
                                <a:schemeClr val="tx1"/>
                              </a:solidFill>
                              <a:latin typeface="+mn-lt"/>
                              <a:ea typeface="+mn-ea"/>
                              <a:cs typeface="+mn-cs"/>
                            </a:rPr>
                            <a:t> </a:t>
                          </a:r>
                          <a:r>
                            <a:rPr lang="en-US" sz="1801" b="0" i="0" u="none" strike="noStrike" kern="1200" baseline="0" dirty="0">
                              <a:solidFill>
                                <a:schemeClr val="tx1"/>
                              </a:solidFill>
                              <a:latin typeface="+mn-lt"/>
                              <a:ea typeface="+mn-ea"/>
                              <a:cs typeface="+mn-cs"/>
                            </a:rPr>
                            <a:t>	</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1" b="1" i="0" u="none" strike="noStrike" kern="1200" baseline="0" dirty="0">
                              <a:solidFill>
                                <a:schemeClr val="tx1"/>
                              </a:solidFill>
                              <a:latin typeface="+mn-lt"/>
                              <a:ea typeface="+mn-ea"/>
                              <a:cs typeface="+mn-cs"/>
                            </a:rPr>
                            <a:t>Q </a:t>
                          </a:r>
                          <a:endParaRPr lang="en-US" sz="1801" b="0" i="0" u="none" strike="noStrike" kern="1200" baseline="0" dirty="0">
                            <a:solidFill>
                              <a:schemeClr val="tx1"/>
                            </a:solidFill>
                            <a:latin typeface="+mn-lt"/>
                            <a:ea typeface="+mn-ea"/>
                            <a:cs typeface="+mn-cs"/>
                          </a:endParaRPr>
                        </a:p>
                        <a:p>
                          <a:pPr algn="ctr"/>
                          <a:r>
                            <a:rPr lang="en-US" sz="1801" b="1" i="0" u="none" strike="noStrike" kern="1200" baseline="0" dirty="0">
                              <a:solidFill>
                                <a:schemeClr val="tx1"/>
                              </a:solidFill>
                              <a:latin typeface="+mn-lt"/>
                              <a:ea typeface="+mn-ea"/>
                              <a:cs typeface="+mn-cs"/>
                            </a:rPr>
                            <a:t>d/s </a:t>
                          </a:r>
                          <a:endParaRPr lang="en-US" sz="1801" b="0" i="0" u="none" strike="noStrike" kern="1200" baseline="0" dirty="0">
                            <a:solidFill>
                              <a:schemeClr val="tx1"/>
                            </a:solidFill>
                            <a:latin typeface="+mn-lt"/>
                            <a:ea typeface="+mn-ea"/>
                            <a:cs typeface="+mn-cs"/>
                          </a:endParaRPr>
                        </a:p>
                        <a:p>
                          <a:pPr algn="ctr"/>
                          <a:r>
                            <a:rPr lang="en-US" sz="1801" b="1" i="0" u="none" strike="noStrike" kern="1200" baseline="0" dirty="0">
                              <a:solidFill>
                                <a:schemeClr val="tx1"/>
                              </a:solidFill>
                              <a:latin typeface="+mn-lt"/>
                              <a:ea typeface="+mn-ea"/>
                              <a:cs typeface="+mn-cs"/>
                            </a:rPr>
                            <a:t>cusec </a:t>
                          </a:r>
                          <a:r>
                            <a:rPr lang="en-US" sz="1801" b="0" i="0" u="none" strike="noStrike" kern="1200" baseline="0" dirty="0">
                              <a:solidFill>
                                <a:schemeClr val="tx1"/>
                              </a:solidFill>
                              <a:latin typeface="+mn-lt"/>
                              <a:ea typeface="+mn-ea"/>
                              <a:cs typeface="+mn-cs"/>
                            </a:rPr>
                            <a:t>	</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1" b="1" i="0" u="none" strike="noStrike" kern="1200" baseline="0" dirty="0">
                              <a:solidFill>
                                <a:schemeClr val="tx1"/>
                              </a:solidFill>
                              <a:latin typeface="+mn-lt"/>
                              <a:ea typeface="+mn-ea"/>
                              <a:cs typeface="+mn-cs"/>
                            </a:rPr>
                            <a:t>P </a:t>
                          </a:r>
                          <a:endParaRPr lang="en-US" sz="1801" b="0" i="0" u="none" strike="noStrike" kern="1200" baseline="0" dirty="0">
                            <a:solidFill>
                              <a:schemeClr val="tx1"/>
                            </a:solidFill>
                            <a:latin typeface="+mn-lt"/>
                            <a:ea typeface="+mn-ea"/>
                            <a:cs typeface="+mn-cs"/>
                          </a:endParaRPr>
                        </a:p>
                        <a:p>
                          <a:pPr algn="ctr"/>
                          <a:r>
                            <a:rPr lang="en-US" sz="1801" b="1" i="0" u="none" strike="noStrike" kern="1200" baseline="0" dirty="0">
                              <a:solidFill>
                                <a:schemeClr val="tx1"/>
                              </a:solidFill>
                              <a:latin typeface="+mn-lt"/>
                              <a:ea typeface="+mn-ea"/>
                              <a:cs typeface="+mn-cs"/>
                            </a:rPr>
                            <a:t>m </a:t>
                          </a:r>
                          <a:r>
                            <a:rPr lang="en-US" sz="1801" b="0" i="0" u="none" strike="noStrike" kern="1200" baseline="0" dirty="0">
                              <a:solidFill>
                                <a:schemeClr val="tx1"/>
                              </a:solidFill>
                              <a:latin typeface="+mn-lt"/>
                              <a:ea typeface="+mn-ea"/>
                              <a:cs typeface="+mn-cs"/>
                            </a:rPr>
                            <a:t>	</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1" b="1" i="0" u="none" strike="noStrike" kern="1200" baseline="0" dirty="0">
                              <a:solidFill>
                                <a:schemeClr val="tx1"/>
                              </a:solidFill>
                              <a:latin typeface="+mn-lt"/>
                              <a:ea typeface="+mn-ea"/>
                              <a:cs typeface="+mn-cs"/>
                            </a:rPr>
                            <a:t>R </a:t>
                          </a:r>
                          <a:endParaRPr lang="en-US" sz="1801" b="0" i="0" u="none" strike="noStrike" kern="1200" baseline="0" dirty="0">
                            <a:solidFill>
                              <a:schemeClr val="tx1"/>
                            </a:solidFill>
                            <a:latin typeface="+mn-lt"/>
                            <a:ea typeface="+mn-ea"/>
                            <a:cs typeface="+mn-cs"/>
                          </a:endParaRPr>
                        </a:p>
                        <a:p>
                          <a:pPr algn="ctr"/>
                          <a:r>
                            <a:rPr lang="en-US" sz="1801" b="1" i="0" u="none" strike="noStrike" kern="1200" baseline="0" dirty="0">
                              <a:solidFill>
                                <a:schemeClr val="tx1"/>
                              </a:solidFill>
                              <a:latin typeface="+mn-lt"/>
                              <a:ea typeface="+mn-ea"/>
                              <a:cs typeface="+mn-cs"/>
                            </a:rPr>
                            <a:t>m </a:t>
                          </a:r>
                          <a:r>
                            <a:rPr lang="en-US" sz="1801" b="0" i="0" u="none" strike="noStrike" kern="1200" baseline="0" dirty="0">
                              <a:solidFill>
                                <a:schemeClr val="tx1"/>
                              </a:solidFill>
                              <a:latin typeface="+mn-lt"/>
                              <a:ea typeface="+mn-ea"/>
                              <a:cs typeface="+mn-cs"/>
                            </a:rPr>
                            <a:t>	</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1" b="1" i="0" u="none" strike="noStrike" kern="1200" baseline="0" dirty="0">
                              <a:solidFill>
                                <a:schemeClr val="tx1"/>
                              </a:solidFill>
                              <a:latin typeface="+mn-lt"/>
                              <a:ea typeface="+mn-ea"/>
                              <a:cs typeface="+mn-cs"/>
                            </a:rPr>
                            <a:t>A </a:t>
                          </a:r>
                          <a:endParaRPr lang="en-US" sz="1801" b="0" i="0" u="none" strike="noStrike" kern="1200" baseline="0" dirty="0">
                            <a:solidFill>
                              <a:schemeClr val="tx1"/>
                            </a:solidFill>
                            <a:latin typeface="+mn-lt"/>
                            <a:ea typeface="+mn-ea"/>
                            <a:cs typeface="+mn-cs"/>
                          </a:endParaRPr>
                        </a:p>
                        <a:p>
                          <a:pPr algn="ctr"/>
                          <a14:m>
                            <m:oMath xmlns:m="http://schemas.openxmlformats.org/officeDocument/2006/math">
                              <m:sSup>
                                <m:sSupPr>
                                  <m:ctrlPr>
                                    <a:rPr lang="en-US" sz="1801" b="0" i="1" u="none" strike="noStrike" kern="1200" baseline="0" smtClean="0">
                                      <a:solidFill>
                                        <a:schemeClr val="tx1"/>
                                      </a:solidFill>
                                      <a:latin typeface="Cambria Math" panose="02040503050406030204" pitchFamily="18" charset="0"/>
                                      <a:ea typeface="+mn-ea"/>
                                      <a:cs typeface="+mn-cs"/>
                                    </a:rPr>
                                  </m:ctrlPr>
                                </m:sSupPr>
                                <m:e>
                                  <m:r>
                                    <a:rPr lang="en-US" sz="1801" b="0" i="1" u="none" strike="noStrike" kern="1200" baseline="0" smtClean="0">
                                      <a:solidFill>
                                        <a:schemeClr val="tx1"/>
                                      </a:solidFill>
                                      <a:latin typeface="Cambria Math" panose="02040503050406030204" pitchFamily="18" charset="0"/>
                                      <a:ea typeface="+mn-ea"/>
                                      <a:cs typeface="+mn-cs"/>
                                    </a:rPr>
                                    <m:t>𝑚</m:t>
                                  </m:r>
                                </m:e>
                                <m:sup>
                                  <m:r>
                                    <a:rPr lang="en-US" sz="1801" b="0" i="1" u="none" strike="noStrike" kern="1200" baseline="0" smtClean="0">
                                      <a:solidFill>
                                        <a:schemeClr val="tx1"/>
                                      </a:solidFill>
                                      <a:latin typeface="Cambria Math" panose="02040503050406030204" pitchFamily="18" charset="0"/>
                                      <a:ea typeface="+mn-ea"/>
                                      <a:cs typeface="+mn-cs"/>
                                    </a:rPr>
                                    <m:t>2</m:t>
                                  </m:r>
                                </m:sup>
                              </m:sSup>
                            </m:oMath>
                          </a14:m>
                          <a:r>
                            <a:rPr lang="en-US" sz="1801" b="0" i="0" u="none" strike="noStrike" kern="1200" baseline="0" dirty="0">
                              <a:solidFill>
                                <a:schemeClr val="tx1"/>
                              </a:solidFill>
                              <a:latin typeface="+mn-lt"/>
                              <a:ea typeface="+mn-ea"/>
                              <a:cs typeface="+mn-cs"/>
                            </a:rPr>
                            <a:t>	</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1" b="1" i="0" u="none" strike="noStrike" kern="1200" baseline="0" dirty="0">
                              <a:solidFill>
                                <a:schemeClr val="tx1"/>
                              </a:solidFill>
                              <a:latin typeface="+mn-lt"/>
                              <a:ea typeface="+mn-ea"/>
                              <a:cs typeface="+mn-cs"/>
                            </a:rPr>
                            <a:t>y </a:t>
                          </a:r>
                          <a:endParaRPr lang="en-US" sz="1801" b="0" i="0" u="none" strike="noStrike" kern="1200" baseline="0" dirty="0">
                            <a:solidFill>
                              <a:schemeClr val="tx1"/>
                            </a:solidFill>
                            <a:latin typeface="+mn-lt"/>
                            <a:ea typeface="+mn-ea"/>
                            <a:cs typeface="+mn-cs"/>
                          </a:endParaRPr>
                        </a:p>
                        <a:p>
                          <a:pPr algn="ctr"/>
                          <a:r>
                            <a:rPr lang="en-US" sz="1801" b="1" i="0" u="none" strike="noStrike" kern="1200" baseline="0" dirty="0">
                              <a:solidFill>
                                <a:schemeClr val="tx1"/>
                              </a:solidFill>
                              <a:latin typeface="+mn-lt"/>
                              <a:ea typeface="+mn-ea"/>
                              <a:cs typeface="+mn-cs"/>
                            </a:rPr>
                            <a:t>m </a:t>
                          </a:r>
                          <a:r>
                            <a:rPr lang="en-US" sz="1801" b="0" i="0" u="none" strike="noStrike" kern="1200" baseline="0" dirty="0">
                              <a:solidFill>
                                <a:schemeClr val="tx1"/>
                              </a:solidFill>
                              <a:latin typeface="+mn-lt"/>
                              <a:ea typeface="+mn-ea"/>
                              <a:cs typeface="+mn-cs"/>
                            </a:rPr>
                            <a:t>	</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1" b="1" i="0" u="none" strike="noStrike" kern="1200" baseline="0" dirty="0">
                              <a:solidFill>
                                <a:schemeClr val="tx1"/>
                              </a:solidFill>
                              <a:latin typeface="+mn-lt"/>
                              <a:ea typeface="+mn-ea"/>
                              <a:cs typeface="+mn-cs"/>
                            </a:rPr>
                            <a:t>b </a:t>
                          </a:r>
                          <a:endParaRPr lang="en-US" sz="1801" b="0" i="0" u="none" strike="noStrike" kern="1200" baseline="0" dirty="0">
                            <a:solidFill>
                              <a:schemeClr val="tx1"/>
                            </a:solidFill>
                            <a:latin typeface="+mn-lt"/>
                            <a:ea typeface="+mn-ea"/>
                            <a:cs typeface="+mn-cs"/>
                          </a:endParaRPr>
                        </a:p>
                        <a:p>
                          <a:pPr algn="ctr"/>
                          <a:r>
                            <a:rPr lang="en-US" sz="1801" b="1" i="0" u="none" strike="noStrike" kern="1200" baseline="0" dirty="0">
                              <a:solidFill>
                                <a:schemeClr val="tx1"/>
                              </a:solidFill>
                              <a:latin typeface="+mn-lt"/>
                              <a:ea typeface="+mn-ea"/>
                              <a:cs typeface="+mn-cs"/>
                            </a:rPr>
                            <a:t>m </a:t>
                          </a:r>
                          <a:r>
                            <a:rPr lang="en-US" sz="1801" b="0" i="0" u="none" strike="noStrike" kern="1200" baseline="0" dirty="0">
                              <a:solidFill>
                                <a:schemeClr val="tx1"/>
                              </a:solidFill>
                              <a:latin typeface="+mn-lt"/>
                              <a:ea typeface="+mn-ea"/>
                              <a:cs typeface="+mn-cs"/>
                            </a:rPr>
                            <a:t>	</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1" b="1" i="0" u="none" strike="noStrike" kern="1200" baseline="0" dirty="0">
                              <a:solidFill>
                                <a:schemeClr val="tx1"/>
                              </a:solidFill>
                              <a:latin typeface="+mn-lt"/>
                              <a:ea typeface="+mn-ea"/>
                              <a:cs typeface="+mn-cs"/>
                            </a:rPr>
                            <a:t>F. B. </a:t>
                          </a:r>
                          <a:endParaRPr lang="en-US" sz="1801" b="0" i="0" u="none" strike="noStrike" kern="1200" baseline="0" dirty="0">
                            <a:solidFill>
                              <a:schemeClr val="tx1"/>
                            </a:solidFill>
                            <a:latin typeface="+mn-lt"/>
                            <a:ea typeface="+mn-ea"/>
                            <a:cs typeface="+mn-cs"/>
                          </a:endParaRPr>
                        </a:p>
                        <a:p>
                          <a:pPr algn="ctr"/>
                          <a:r>
                            <a:rPr lang="en-US" sz="1801" b="1" i="0" u="none" strike="noStrike" kern="1200" baseline="0" dirty="0">
                              <a:solidFill>
                                <a:schemeClr val="tx1"/>
                              </a:solidFill>
                              <a:latin typeface="+mn-lt"/>
                              <a:ea typeface="+mn-ea"/>
                              <a:cs typeface="+mn-cs"/>
                            </a:rPr>
                            <a:t>m </a:t>
                          </a:r>
                          <a:r>
                            <a:rPr lang="en-US" sz="1801" b="0" i="0" u="none" strike="noStrike" kern="1200" baseline="0" dirty="0">
                              <a:solidFill>
                                <a:schemeClr val="tx1"/>
                              </a:solidFill>
                              <a:latin typeface="+mn-lt"/>
                              <a:ea typeface="+mn-ea"/>
                              <a:cs typeface="+mn-cs"/>
                            </a:rPr>
                            <a:t>	</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801" b="1" i="0" u="none" strike="noStrike" kern="1200" baseline="0" dirty="0">
                              <a:solidFill>
                                <a:schemeClr val="tx1"/>
                              </a:solidFill>
                              <a:latin typeface="+mn-lt"/>
                              <a:ea typeface="+mn-ea"/>
                              <a:cs typeface="+mn-cs"/>
                            </a:rPr>
                            <a:t>S </a:t>
                          </a:r>
                          <a:endParaRPr lang="en-US" sz="1801" b="0"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2874414"/>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1251114"/>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8226369"/>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6199404"/>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394001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853806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6562716"/>
                      </a:ext>
                    </a:extLst>
                  </a:tr>
                </a:tbl>
              </a:graphicData>
            </a:graphic>
          </p:graphicFrame>
        </mc:Choice>
        <mc:Fallback>
          <p:graphicFrame>
            <p:nvGraphicFramePr>
              <p:cNvPr id="5" name="Table 5">
                <a:extLst>
                  <a:ext uri="{FF2B5EF4-FFF2-40B4-BE49-F238E27FC236}">
                    <a16:creationId xmlns:a16="http://schemas.microsoft.com/office/drawing/2014/main" id="{19D5F900-23D9-4C2C-B7CE-3BA5A948054F}"/>
                  </a:ext>
                </a:extLst>
              </p:cNvPr>
              <p:cNvGraphicFramePr>
                <a:graphicFrameLocks noGrp="1"/>
              </p:cNvGraphicFramePr>
              <p:nvPr>
                <p:extLst>
                  <p:ext uri="{D42A27DB-BD31-4B8C-83A1-F6EECF244321}">
                    <p14:modId xmlns:p14="http://schemas.microsoft.com/office/powerpoint/2010/main" val="1127795594"/>
                  </p:ext>
                </p:extLst>
              </p:nvPr>
            </p:nvGraphicFramePr>
            <p:xfrm>
              <a:off x="127000" y="1341966"/>
              <a:ext cx="11607806" cy="3688715"/>
            </p:xfrm>
            <a:graphic>
              <a:graphicData uri="http://schemas.openxmlformats.org/drawingml/2006/table">
                <a:tbl>
                  <a:tblPr firstRow="1" bandRow="1">
                    <a:tableStyleId>{2D5ABB26-0587-4C30-8999-92F81FD0307C}</a:tableStyleId>
                  </a:tblPr>
                  <a:tblGrid>
                    <a:gridCol w="1104900">
                      <a:extLst>
                        <a:ext uri="{9D8B030D-6E8A-4147-A177-3AD203B41FA5}">
                          <a16:colId xmlns:a16="http://schemas.microsoft.com/office/drawing/2014/main" val="2506581541"/>
                        </a:ext>
                      </a:extLst>
                    </a:gridCol>
                    <a:gridCol w="927100">
                      <a:extLst>
                        <a:ext uri="{9D8B030D-6E8A-4147-A177-3AD203B41FA5}">
                          <a16:colId xmlns:a16="http://schemas.microsoft.com/office/drawing/2014/main" val="3521894715"/>
                        </a:ext>
                      </a:extLst>
                    </a:gridCol>
                    <a:gridCol w="990600">
                      <a:extLst>
                        <a:ext uri="{9D8B030D-6E8A-4147-A177-3AD203B41FA5}">
                          <a16:colId xmlns:a16="http://schemas.microsoft.com/office/drawing/2014/main" val="2886950206"/>
                        </a:ext>
                      </a:extLst>
                    </a:gridCol>
                    <a:gridCol w="723900">
                      <a:extLst>
                        <a:ext uri="{9D8B030D-6E8A-4147-A177-3AD203B41FA5}">
                          <a16:colId xmlns:a16="http://schemas.microsoft.com/office/drawing/2014/main" val="2412996884"/>
                        </a:ext>
                      </a:extLst>
                    </a:gridCol>
                    <a:gridCol w="1231900">
                      <a:extLst>
                        <a:ext uri="{9D8B030D-6E8A-4147-A177-3AD203B41FA5}">
                          <a16:colId xmlns:a16="http://schemas.microsoft.com/office/drawing/2014/main" val="2944814712"/>
                        </a:ext>
                      </a:extLst>
                    </a:gridCol>
                    <a:gridCol w="914400">
                      <a:extLst>
                        <a:ext uri="{9D8B030D-6E8A-4147-A177-3AD203B41FA5}">
                          <a16:colId xmlns:a16="http://schemas.microsoft.com/office/drawing/2014/main" val="1656943029"/>
                        </a:ext>
                      </a:extLst>
                    </a:gridCol>
                    <a:gridCol w="736600">
                      <a:extLst>
                        <a:ext uri="{9D8B030D-6E8A-4147-A177-3AD203B41FA5}">
                          <a16:colId xmlns:a16="http://schemas.microsoft.com/office/drawing/2014/main" val="3115280079"/>
                        </a:ext>
                      </a:extLst>
                    </a:gridCol>
                    <a:gridCol w="508000">
                      <a:extLst>
                        <a:ext uri="{9D8B030D-6E8A-4147-A177-3AD203B41FA5}">
                          <a16:colId xmlns:a16="http://schemas.microsoft.com/office/drawing/2014/main" val="2749534238"/>
                        </a:ext>
                      </a:extLst>
                    </a:gridCol>
                    <a:gridCol w="596900">
                      <a:extLst>
                        <a:ext uri="{9D8B030D-6E8A-4147-A177-3AD203B41FA5}">
                          <a16:colId xmlns:a16="http://schemas.microsoft.com/office/drawing/2014/main" val="2903277121"/>
                        </a:ext>
                      </a:extLst>
                    </a:gridCol>
                    <a:gridCol w="556990">
                      <a:extLst>
                        <a:ext uri="{9D8B030D-6E8A-4147-A177-3AD203B41FA5}">
                          <a16:colId xmlns:a16="http://schemas.microsoft.com/office/drawing/2014/main" val="1271971006"/>
                        </a:ext>
                      </a:extLst>
                    </a:gridCol>
                    <a:gridCol w="751110">
                      <a:extLst>
                        <a:ext uri="{9D8B030D-6E8A-4147-A177-3AD203B41FA5}">
                          <a16:colId xmlns:a16="http://schemas.microsoft.com/office/drawing/2014/main" val="1328141619"/>
                        </a:ext>
                      </a:extLst>
                    </a:gridCol>
                    <a:gridCol w="660400">
                      <a:extLst>
                        <a:ext uri="{9D8B030D-6E8A-4147-A177-3AD203B41FA5}">
                          <a16:colId xmlns:a16="http://schemas.microsoft.com/office/drawing/2014/main" val="3543715427"/>
                        </a:ext>
                      </a:extLst>
                    </a:gridCol>
                    <a:gridCol w="660400">
                      <a:extLst>
                        <a:ext uri="{9D8B030D-6E8A-4147-A177-3AD203B41FA5}">
                          <a16:colId xmlns:a16="http://schemas.microsoft.com/office/drawing/2014/main" val="3170065122"/>
                        </a:ext>
                      </a:extLst>
                    </a:gridCol>
                    <a:gridCol w="1244606">
                      <a:extLst>
                        <a:ext uri="{9D8B030D-6E8A-4147-A177-3AD203B41FA5}">
                          <a16:colId xmlns:a16="http://schemas.microsoft.com/office/drawing/2014/main" val="2472385927"/>
                        </a:ext>
                      </a:extLst>
                    </a:gridCol>
                  </a:tblGrid>
                  <a:tr h="1463675">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801" b="1" i="0" u="none" strike="noStrike" kern="1200" baseline="0" dirty="0">
                              <a:solidFill>
                                <a:schemeClr val="tx1"/>
                              </a:solidFill>
                              <a:latin typeface="+mn-lt"/>
                              <a:ea typeface="+mn-ea"/>
                              <a:cs typeface="+mn-cs"/>
                            </a:rPr>
                            <a:t>Segment </a:t>
                          </a:r>
                          <a:r>
                            <a:rPr lang="en-US" sz="1801" b="0" i="0" u="none" strike="noStrike" kern="1200" baseline="0" dirty="0">
                              <a:solidFill>
                                <a:schemeClr val="tx1"/>
                              </a:solidFill>
                              <a:latin typeface="+mn-lt"/>
                              <a:ea typeface="+mn-ea"/>
                              <a:cs typeface="+mn-cs"/>
                            </a:rPr>
                            <a:t>	</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801" b="1" i="0" u="none" strike="noStrike" kern="1200" baseline="0" dirty="0">
                              <a:solidFill>
                                <a:schemeClr val="tx1"/>
                              </a:solidFill>
                              <a:latin typeface="+mn-lt"/>
                              <a:ea typeface="+mn-ea"/>
                              <a:cs typeface="+mn-cs"/>
                            </a:rPr>
                            <a:t>Station </a:t>
                          </a:r>
                          <a:r>
                            <a:rPr lang="en-US" sz="1801" b="0" i="0" u="none" strike="noStrike" kern="1200" baseline="0" dirty="0">
                              <a:solidFill>
                                <a:schemeClr val="tx1"/>
                              </a:solidFill>
                              <a:latin typeface="+mn-lt"/>
                              <a:ea typeface="+mn-ea"/>
                              <a:cs typeface="+mn-cs"/>
                            </a:rPr>
                            <a:t>	</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801" b="1" i="0" u="none" strike="noStrike" kern="1200" baseline="0" dirty="0">
                              <a:solidFill>
                                <a:schemeClr val="tx1"/>
                              </a:solidFill>
                              <a:latin typeface="+mn-lt"/>
                              <a:ea typeface="+mn-ea"/>
                              <a:cs typeface="+mn-cs"/>
                            </a:rPr>
                            <a:t>Distance(mile) 	</a:t>
                          </a:r>
                        </a:p>
                        <a:p>
                          <a:pPr algn="ctr"/>
                          <a:endParaRPr lang="en-US" sz="1801" b="1"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801" b="1" i="0" u="none" strike="noStrike" kern="1200" baseline="0" dirty="0" err="1">
                              <a:solidFill>
                                <a:schemeClr val="tx1"/>
                              </a:solidFill>
                              <a:latin typeface="+mn-lt"/>
                              <a:ea typeface="+mn-ea"/>
                              <a:cs typeface="+mn-cs"/>
                            </a:rPr>
                            <a:t>Sw</a:t>
                          </a:r>
                          <a:r>
                            <a:rPr lang="en-US" sz="1801" b="1" i="0" u="none" strike="noStrike" kern="1200" baseline="0" dirty="0">
                              <a:solidFill>
                                <a:schemeClr val="tx1"/>
                              </a:solidFill>
                              <a:latin typeface="+mn-lt"/>
                              <a:ea typeface="+mn-ea"/>
                              <a:cs typeface="+mn-cs"/>
                            </a:rPr>
                            <a:t> 	</a:t>
                          </a:r>
                        </a:p>
                        <a:p>
                          <a:pPr algn="ctr"/>
                          <a:endParaRPr lang="en-US" sz="1801" b="1"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801" b="1" i="0" u="none" strike="noStrike" kern="1200" baseline="0" dirty="0">
                              <a:solidFill>
                                <a:schemeClr val="tx1"/>
                              </a:solidFill>
                              <a:latin typeface="+mn-lt"/>
                              <a:ea typeface="+mn-ea"/>
                              <a:cs typeface="+mn-cs"/>
                            </a:rPr>
                            <a:t>Diversion loss </a:t>
                          </a:r>
                          <a:r>
                            <a:rPr lang="en-US" sz="1801" b="0" i="0" u="none" strike="noStrike" kern="1200" baseline="0" dirty="0">
                              <a:solidFill>
                                <a:schemeClr val="tx1"/>
                              </a:solidFill>
                              <a:latin typeface="+mn-lt"/>
                              <a:ea typeface="+mn-ea"/>
                              <a:cs typeface="+mn-cs"/>
                            </a:rPr>
                            <a:t>	</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1" b="1" i="0" u="none" strike="noStrike" kern="1200" baseline="0" dirty="0">
                              <a:solidFill>
                                <a:schemeClr val="tx1"/>
                              </a:solidFill>
                              <a:latin typeface="+mn-lt"/>
                              <a:ea typeface="+mn-ea"/>
                              <a:cs typeface="+mn-cs"/>
                            </a:rPr>
                            <a:t>Q </a:t>
                          </a:r>
                          <a:endParaRPr lang="en-US" sz="1801" b="0" i="0" u="none" strike="noStrike" kern="1200" baseline="0" dirty="0">
                            <a:solidFill>
                              <a:schemeClr val="tx1"/>
                            </a:solidFill>
                            <a:latin typeface="+mn-lt"/>
                            <a:ea typeface="+mn-ea"/>
                            <a:cs typeface="+mn-cs"/>
                          </a:endParaRPr>
                        </a:p>
                        <a:p>
                          <a:pPr algn="ctr"/>
                          <a:r>
                            <a:rPr lang="en-US" sz="1801" b="1" i="0" u="none" strike="noStrike" kern="1200" baseline="0" dirty="0">
                              <a:solidFill>
                                <a:schemeClr val="tx1"/>
                              </a:solidFill>
                              <a:latin typeface="+mn-lt"/>
                              <a:ea typeface="+mn-ea"/>
                              <a:cs typeface="+mn-cs"/>
                            </a:rPr>
                            <a:t>u/s </a:t>
                          </a:r>
                          <a:r>
                            <a:rPr lang="en-US" sz="1801" b="1" i="0" u="none" strike="noStrike" kern="1200" baseline="0" dirty="0" err="1">
                              <a:solidFill>
                                <a:schemeClr val="tx1"/>
                              </a:solidFill>
                              <a:latin typeface="+mn-lt"/>
                              <a:ea typeface="+mn-ea"/>
                              <a:cs typeface="+mn-cs"/>
                            </a:rPr>
                            <a:t>cumec</a:t>
                          </a:r>
                          <a:r>
                            <a:rPr lang="en-US" sz="1801" b="1" i="0" u="none" strike="noStrike" kern="1200" baseline="0" dirty="0">
                              <a:solidFill>
                                <a:schemeClr val="tx1"/>
                              </a:solidFill>
                              <a:latin typeface="+mn-lt"/>
                              <a:ea typeface="+mn-ea"/>
                              <a:cs typeface="+mn-cs"/>
                            </a:rPr>
                            <a:t> </a:t>
                          </a:r>
                          <a:r>
                            <a:rPr lang="en-US" sz="1801" b="0" i="0" u="none" strike="noStrike" kern="1200" baseline="0" dirty="0">
                              <a:solidFill>
                                <a:schemeClr val="tx1"/>
                              </a:solidFill>
                              <a:latin typeface="+mn-lt"/>
                              <a:ea typeface="+mn-ea"/>
                              <a:cs typeface="+mn-cs"/>
                            </a:rPr>
                            <a:t>	</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1" b="1" i="0" u="none" strike="noStrike" kern="1200" baseline="0" dirty="0">
                              <a:solidFill>
                                <a:schemeClr val="tx1"/>
                              </a:solidFill>
                              <a:latin typeface="+mn-lt"/>
                              <a:ea typeface="+mn-ea"/>
                              <a:cs typeface="+mn-cs"/>
                            </a:rPr>
                            <a:t>Q </a:t>
                          </a:r>
                          <a:endParaRPr lang="en-US" sz="1801" b="0" i="0" u="none" strike="noStrike" kern="1200" baseline="0" dirty="0">
                            <a:solidFill>
                              <a:schemeClr val="tx1"/>
                            </a:solidFill>
                            <a:latin typeface="+mn-lt"/>
                            <a:ea typeface="+mn-ea"/>
                            <a:cs typeface="+mn-cs"/>
                          </a:endParaRPr>
                        </a:p>
                        <a:p>
                          <a:pPr algn="ctr"/>
                          <a:r>
                            <a:rPr lang="en-US" sz="1801" b="1" i="0" u="none" strike="noStrike" kern="1200" baseline="0" dirty="0">
                              <a:solidFill>
                                <a:schemeClr val="tx1"/>
                              </a:solidFill>
                              <a:latin typeface="+mn-lt"/>
                              <a:ea typeface="+mn-ea"/>
                              <a:cs typeface="+mn-cs"/>
                            </a:rPr>
                            <a:t>d/s </a:t>
                          </a:r>
                          <a:endParaRPr lang="en-US" sz="1801" b="0" i="0" u="none" strike="noStrike" kern="1200" baseline="0" dirty="0">
                            <a:solidFill>
                              <a:schemeClr val="tx1"/>
                            </a:solidFill>
                            <a:latin typeface="+mn-lt"/>
                            <a:ea typeface="+mn-ea"/>
                            <a:cs typeface="+mn-cs"/>
                          </a:endParaRPr>
                        </a:p>
                        <a:p>
                          <a:pPr algn="ctr"/>
                          <a:r>
                            <a:rPr lang="en-US" sz="1801" b="1" i="0" u="none" strike="noStrike" kern="1200" baseline="0" dirty="0">
                              <a:solidFill>
                                <a:schemeClr val="tx1"/>
                              </a:solidFill>
                              <a:latin typeface="+mn-lt"/>
                              <a:ea typeface="+mn-ea"/>
                              <a:cs typeface="+mn-cs"/>
                            </a:rPr>
                            <a:t>cusec </a:t>
                          </a:r>
                          <a:r>
                            <a:rPr lang="en-US" sz="1801" b="0" i="0" u="none" strike="noStrike" kern="1200" baseline="0" dirty="0">
                              <a:solidFill>
                                <a:schemeClr val="tx1"/>
                              </a:solidFill>
                              <a:latin typeface="+mn-lt"/>
                              <a:ea typeface="+mn-ea"/>
                              <a:cs typeface="+mn-cs"/>
                            </a:rPr>
                            <a:t>	</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1" b="1" i="0" u="none" strike="noStrike" kern="1200" baseline="0" dirty="0">
                              <a:solidFill>
                                <a:schemeClr val="tx1"/>
                              </a:solidFill>
                              <a:latin typeface="+mn-lt"/>
                              <a:ea typeface="+mn-ea"/>
                              <a:cs typeface="+mn-cs"/>
                            </a:rPr>
                            <a:t>P </a:t>
                          </a:r>
                          <a:endParaRPr lang="en-US" sz="1801" b="0" i="0" u="none" strike="noStrike" kern="1200" baseline="0" dirty="0">
                            <a:solidFill>
                              <a:schemeClr val="tx1"/>
                            </a:solidFill>
                            <a:latin typeface="+mn-lt"/>
                            <a:ea typeface="+mn-ea"/>
                            <a:cs typeface="+mn-cs"/>
                          </a:endParaRPr>
                        </a:p>
                        <a:p>
                          <a:pPr algn="ctr"/>
                          <a:r>
                            <a:rPr lang="en-US" sz="1801" b="1" i="0" u="none" strike="noStrike" kern="1200" baseline="0" dirty="0">
                              <a:solidFill>
                                <a:schemeClr val="tx1"/>
                              </a:solidFill>
                              <a:latin typeface="+mn-lt"/>
                              <a:ea typeface="+mn-ea"/>
                              <a:cs typeface="+mn-cs"/>
                            </a:rPr>
                            <a:t>m </a:t>
                          </a:r>
                          <a:r>
                            <a:rPr lang="en-US" sz="1801" b="0" i="0" u="none" strike="noStrike" kern="1200" baseline="0" dirty="0">
                              <a:solidFill>
                                <a:schemeClr val="tx1"/>
                              </a:solidFill>
                              <a:latin typeface="+mn-lt"/>
                              <a:ea typeface="+mn-ea"/>
                              <a:cs typeface="+mn-cs"/>
                            </a:rPr>
                            <a:t>	</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1" b="1" i="0" u="none" strike="noStrike" kern="1200" baseline="0" dirty="0">
                              <a:solidFill>
                                <a:schemeClr val="tx1"/>
                              </a:solidFill>
                              <a:latin typeface="+mn-lt"/>
                              <a:ea typeface="+mn-ea"/>
                              <a:cs typeface="+mn-cs"/>
                            </a:rPr>
                            <a:t>R </a:t>
                          </a:r>
                          <a:endParaRPr lang="en-US" sz="1801" b="0" i="0" u="none" strike="noStrike" kern="1200" baseline="0" dirty="0">
                            <a:solidFill>
                              <a:schemeClr val="tx1"/>
                            </a:solidFill>
                            <a:latin typeface="+mn-lt"/>
                            <a:ea typeface="+mn-ea"/>
                            <a:cs typeface="+mn-cs"/>
                          </a:endParaRPr>
                        </a:p>
                        <a:p>
                          <a:pPr algn="ctr"/>
                          <a:r>
                            <a:rPr lang="en-US" sz="1801" b="1" i="0" u="none" strike="noStrike" kern="1200" baseline="0" dirty="0">
                              <a:solidFill>
                                <a:schemeClr val="tx1"/>
                              </a:solidFill>
                              <a:latin typeface="+mn-lt"/>
                              <a:ea typeface="+mn-ea"/>
                              <a:cs typeface="+mn-cs"/>
                            </a:rPr>
                            <a:t>m </a:t>
                          </a:r>
                          <a:r>
                            <a:rPr lang="en-US" sz="1801" b="0" i="0" u="none" strike="noStrike" kern="1200" baseline="0" dirty="0">
                              <a:solidFill>
                                <a:schemeClr val="tx1"/>
                              </a:solidFill>
                              <a:latin typeface="+mn-lt"/>
                              <a:ea typeface="+mn-ea"/>
                              <a:cs typeface="+mn-cs"/>
                            </a:rPr>
                            <a:t>	</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396703" t="-2083" r="-601099" b="-153333"/>
                          </a:stretch>
                        </a:blipFill>
                      </a:tcPr>
                    </a:tc>
                    <a:tc>
                      <a:txBody>
                        <a:bodyPr/>
                        <a:lstStyle/>
                        <a:p>
                          <a:pPr algn="ctr"/>
                          <a:r>
                            <a:rPr lang="en-US" sz="1801" b="1" i="0" u="none" strike="noStrike" kern="1200" baseline="0" dirty="0">
                              <a:solidFill>
                                <a:schemeClr val="tx1"/>
                              </a:solidFill>
                              <a:latin typeface="+mn-lt"/>
                              <a:ea typeface="+mn-ea"/>
                              <a:cs typeface="+mn-cs"/>
                            </a:rPr>
                            <a:t>y </a:t>
                          </a:r>
                          <a:endParaRPr lang="en-US" sz="1801" b="0" i="0" u="none" strike="noStrike" kern="1200" baseline="0" dirty="0">
                            <a:solidFill>
                              <a:schemeClr val="tx1"/>
                            </a:solidFill>
                            <a:latin typeface="+mn-lt"/>
                            <a:ea typeface="+mn-ea"/>
                            <a:cs typeface="+mn-cs"/>
                          </a:endParaRPr>
                        </a:p>
                        <a:p>
                          <a:pPr algn="ctr"/>
                          <a:r>
                            <a:rPr lang="en-US" sz="1801" b="1" i="0" u="none" strike="noStrike" kern="1200" baseline="0" dirty="0">
                              <a:solidFill>
                                <a:schemeClr val="tx1"/>
                              </a:solidFill>
                              <a:latin typeface="+mn-lt"/>
                              <a:ea typeface="+mn-ea"/>
                              <a:cs typeface="+mn-cs"/>
                            </a:rPr>
                            <a:t>m </a:t>
                          </a:r>
                          <a:r>
                            <a:rPr lang="en-US" sz="1801" b="0" i="0" u="none" strike="noStrike" kern="1200" baseline="0" dirty="0">
                              <a:solidFill>
                                <a:schemeClr val="tx1"/>
                              </a:solidFill>
                              <a:latin typeface="+mn-lt"/>
                              <a:ea typeface="+mn-ea"/>
                              <a:cs typeface="+mn-cs"/>
                            </a:rPr>
                            <a:t>	</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1" b="1" i="0" u="none" strike="noStrike" kern="1200" baseline="0" dirty="0">
                              <a:solidFill>
                                <a:schemeClr val="tx1"/>
                              </a:solidFill>
                              <a:latin typeface="+mn-lt"/>
                              <a:ea typeface="+mn-ea"/>
                              <a:cs typeface="+mn-cs"/>
                            </a:rPr>
                            <a:t>b </a:t>
                          </a:r>
                          <a:endParaRPr lang="en-US" sz="1801" b="0" i="0" u="none" strike="noStrike" kern="1200" baseline="0" dirty="0">
                            <a:solidFill>
                              <a:schemeClr val="tx1"/>
                            </a:solidFill>
                            <a:latin typeface="+mn-lt"/>
                            <a:ea typeface="+mn-ea"/>
                            <a:cs typeface="+mn-cs"/>
                          </a:endParaRPr>
                        </a:p>
                        <a:p>
                          <a:pPr algn="ctr"/>
                          <a:r>
                            <a:rPr lang="en-US" sz="1801" b="1" i="0" u="none" strike="noStrike" kern="1200" baseline="0" dirty="0">
                              <a:solidFill>
                                <a:schemeClr val="tx1"/>
                              </a:solidFill>
                              <a:latin typeface="+mn-lt"/>
                              <a:ea typeface="+mn-ea"/>
                              <a:cs typeface="+mn-cs"/>
                            </a:rPr>
                            <a:t>m </a:t>
                          </a:r>
                          <a:r>
                            <a:rPr lang="en-US" sz="1801" b="0" i="0" u="none" strike="noStrike" kern="1200" baseline="0" dirty="0">
                              <a:solidFill>
                                <a:schemeClr val="tx1"/>
                              </a:solidFill>
                              <a:latin typeface="+mn-lt"/>
                              <a:ea typeface="+mn-ea"/>
                              <a:cs typeface="+mn-cs"/>
                            </a:rPr>
                            <a:t>	</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1" b="1" i="0" u="none" strike="noStrike" kern="1200" baseline="0" dirty="0">
                              <a:solidFill>
                                <a:schemeClr val="tx1"/>
                              </a:solidFill>
                              <a:latin typeface="+mn-lt"/>
                              <a:ea typeface="+mn-ea"/>
                              <a:cs typeface="+mn-cs"/>
                            </a:rPr>
                            <a:t>F. B. </a:t>
                          </a:r>
                          <a:endParaRPr lang="en-US" sz="1801" b="0" i="0" u="none" strike="noStrike" kern="1200" baseline="0" dirty="0">
                            <a:solidFill>
                              <a:schemeClr val="tx1"/>
                            </a:solidFill>
                            <a:latin typeface="+mn-lt"/>
                            <a:ea typeface="+mn-ea"/>
                            <a:cs typeface="+mn-cs"/>
                          </a:endParaRPr>
                        </a:p>
                        <a:p>
                          <a:pPr algn="ctr"/>
                          <a:r>
                            <a:rPr lang="en-US" sz="1801" b="1" i="0" u="none" strike="noStrike" kern="1200" baseline="0" dirty="0">
                              <a:solidFill>
                                <a:schemeClr val="tx1"/>
                              </a:solidFill>
                              <a:latin typeface="+mn-lt"/>
                              <a:ea typeface="+mn-ea"/>
                              <a:cs typeface="+mn-cs"/>
                            </a:rPr>
                            <a:t>m </a:t>
                          </a:r>
                          <a:r>
                            <a:rPr lang="en-US" sz="1801" b="0" i="0" u="none" strike="noStrike" kern="1200" baseline="0" dirty="0">
                              <a:solidFill>
                                <a:schemeClr val="tx1"/>
                              </a:solidFill>
                              <a:latin typeface="+mn-lt"/>
                              <a:ea typeface="+mn-ea"/>
                              <a:cs typeface="+mn-cs"/>
                            </a:rPr>
                            <a:t>	</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801" b="1" i="0" u="none" strike="noStrike" kern="1200" baseline="0" dirty="0">
                              <a:solidFill>
                                <a:schemeClr val="tx1"/>
                              </a:solidFill>
                              <a:latin typeface="+mn-lt"/>
                              <a:ea typeface="+mn-ea"/>
                              <a:cs typeface="+mn-cs"/>
                            </a:rPr>
                            <a:t>S </a:t>
                          </a:r>
                          <a:endParaRPr lang="en-US" sz="1801" b="0"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2874414"/>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1251114"/>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8226369"/>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6199404"/>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394001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853806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6562716"/>
                      </a:ext>
                    </a:extLst>
                  </a:tr>
                </a:tbl>
              </a:graphicData>
            </a:graphic>
          </p:graphicFrame>
        </mc:Fallback>
      </mc:AlternateContent>
    </p:spTree>
    <p:extLst>
      <p:ext uri="{BB962C8B-B14F-4D97-AF65-F5344CB8AC3E}">
        <p14:creationId xmlns:p14="http://schemas.microsoft.com/office/powerpoint/2010/main" val="26038525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F56C86-5DB5-4AC9-B176-3417A2B483EF}"/>
              </a:ext>
            </a:extLst>
          </p:cNvPr>
          <p:cNvSpPr/>
          <p:nvPr/>
        </p:nvSpPr>
        <p:spPr>
          <a:xfrm>
            <a:off x="3930650" y="355600"/>
            <a:ext cx="4330700" cy="6146800"/>
          </a:xfrm>
          <a:prstGeom prst="rect">
            <a:avLst/>
          </a:prstGeom>
          <a:noFill/>
          <a:ln w="730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C07E921-803B-4048-9780-EFC22A9F9D62}"/>
              </a:ext>
            </a:extLst>
          </p:cNvPr>
          <p:cNvSpPr txBox="1"/>
          <p:nvPr/>
        </p:nvSpPr>
        <p:spPr>
          <a:xfrm>
            <a:off x="2044700" y="2463800"/>
            <a:ext cx="877163" cy="7448193"/>
          </a:xfrm>
          <a:prstGeom prst="rect">
            <a:avLst/>
          </a:prstGeom>
          <a:noFill/>
        </p:spPr>
        <p:txBody>
          <a:bodyPr wrap="none" rtlCol="0">
            <a:spAutoFit/>
          </a:bodyPr>
          <a:lstStyle/>
          <a:p>
            <a:endParaRPr lang="en-US" sz="23900" dirty="0"/>
          </a:p>
          <a:p>
            <a:r>
              <a:rPr lang="en-US" sz="23900" dirty="0"/>
              <a:t> </a:t>
            </a:r>
          </a:p>
        </p:txBody>
      </p:sp>
      <p:sp>
        <p:nvSpPr>
          <p:cNvPr id="4" name="TextBox 3">
            <a:extLst>
              <a:ext uri="{FF2B5EF4-FFF2-40B4-BE49-F238E27FC236}">
                <a16:creationId xmlns:a16="http://schemas.microsoft.com/office/drawing/2014/main" id="{4BEE7706-F0F1-4546-A545-B7E4572457E2}"/>
              </a:ext>
            </a:extLst>
          </p:cNvPr>
          <p:cNvSpPr txBox="1"/>
          <p:nvPr/>
        </p:nvSpPr>
        <p:spPr>
          <a:xfrm>
            <a:off x="2409269" y="355600"/>
            <a:ext cx="7468711" cy="6217087"/>
          </a:xfrm>
          <a:prstGeom prst="rect">
            <a:avLst/>
          </a:prstGeom>
          <a:noFill/>
        </p:spPr>
        <p:txBody>
          <a:bodyPr wrap="none" rtlCol="0">
            <a:spAutoFit/>
          </a:bodyPr>
          <a:lstStyle/>
          <a:p>
            <a:pPr algn="ctr"/>
            <a:r>
              <a:rPr lang="en-US" sz="19900" dirty="0">
                <a:solidFill>
                  <a:schemeClr val="bg1"/>
                </a:solidFill>
              </a:rPr>
              <a:t>THANK</a:t>
            </a:r>
          </a:p>
          <a:p>
            <a:pPr algn="ctr"/>
            <a:r>
              <a:rPr lang="en-US" sz="19900" dirty="0">
                <a:solidFill>
                  <a:schemeClr val="bg1"/>
                </a:solidFill>
              </a:rPr>
              <a:t>YOU</a:t>
            </a:r>
          </a:p>
        </p:txBody>
      </p:sp>
    </p:spTree>
    <p:extLst>
      <p:ext uri="{BB962C8B-B14F-4D97-AF65-F5344CB8AC3E}">
        <p14:creationId xmlns:p14="http://schemas.microsoft.com/office/powerpoint/2010/main" val="1657222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90F5B-049D-4632-8CC4-52EF89D2133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FE46FBE-F910-4843-B5E8-F484651798D3}"/>
              </a:ext>
            </a:extLst>
          </p:cNvPr>
          <p:cNvSpPr>
            <a:spLocks noGrp="1"/>
          </p:cNvSpPr>
          <p:nvPr>
            <p:ph idx="1"/>
          </p:nvPr>
        </p:nvSpPr>
        <p:spPr/>
        <p:txBody>
          <a:bodyPr/>
          <a:lstStyle/>
          <a:p>
            <a:endParaRPr lang="en-US"/>
          </a:p>
        </p:txBody>
      </p:sp>
      <p:grpSp>
        <p:nvGrpSpPr>
          <p:cNvPr id="7" name="Group 6">
            <a:extLst>
              <a:ext uri="{FF2B5EF4-FFF2-40B4-BE49-F238E27FC236}">
                <a16:creationId xmlns:a16="http://schemas.microsoft.com/office/drawing/2014/main" id="{50F2A24E-BF51-49FE-8DEF-2FD7488C0351}"/>
              </a:ext>
            </a:extLst>
          </p:cNvPr>
          <p:cNvGrpSpPr/>
          <p:nvPr/>
        </p:nvGrpSpPr>
        <p:grpSpPr>
          <a:xfrm>
            <a:off x="-3698821" y="-1319822"/>
            <a:ext cx="18566995" cy="9578064"/>
            <a:chOff x="-3698821" y="-1319822"/>
            <a:chExt cx="18566995" cy="9578064"/>
          </a:xfrm>
        </p:grpSpPr>
        <p:sp>
          <p:nvSpPr>
            <p:cNvPr id="8" name="Freeform 2">
              <a:extLst>
                <a:ext uri="{FF2B5EF4-FFF2-40B4-BE49-F238E27FC236}">
                  <a16:creationId xmlns:a16="http://schemas.microsoft.com/office/drawing/2014/main" id="{286DBA6D-883A-49E1-B45D-861764F2AED0}"/>
                </a:ext>
              </a:extLst>
            </p:cNvPr>
            <p:cNvSpPr/>
            <p:nvPr/>
          </p:nvSpPr>
          <p:spPr>
            <a:xfrm>
              <a:off x="18"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gradFill>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endParaRPr lang="en-US" sz="1801" b="1" dirty="0"/>
            </a:p>
          </p:txBody>
        </p:sp>
        <p:grpSp>
          <p:nvGrpSpPr>
            <p:cNvPr id="9" name="Group 8">
              <a:extLst>
                <a:ext uri="{FF2B5EF4-FFF2-40B4-BE49-F238E27FC236}">
                  <a16:creationId xmlns:a16="http://schemas.microsoft.com/office/drawing/2014/main" id="{3F6AB75D-AFAA-4F8E-94E1-7A02280191C8}"/>
                </a:ext>
              </a:extLst>
            </p:cNvPr>
            <p:cNvGrpSpPr/>
            <p:nvPr/>
          </p:nvGrpSpPr>
          <p:grpSpPr>
            <a:xfrm>
              <a:off x="-3698821" y="4651960"/>
              <a:ext cx="6423171" cy="3606282"/>
              <a:chOff x="-3984571" y="4480510"/>
              <a:chExt cx="6423171" cy="3606282"/>
            </a:xfrm>
            <a:blipFill>
              <a:blip r:embed="rId2">
                <a:alphaModFix amt="40000"/>
              </a:blip>
              <a:stretch>
                <a:fillRect l="-1187" t="-577" r="-1187"/>
              </a:stretch>
            </a:blipFill>
          </p:grpSpPr>
          <p:sp>
            <p:nvSpPr>
              <p:cNvPr id="14" name="Rectangle: Rounded Corners 13">
                <a:extLst>
                  <a:ext uri="{FF2B5EF4-FFF2-40B4-BE49-F238E27FC236}">
                    <a16:creationId xmlns:a16="http://schemas.microsoft.com/office/drawing/2014/main" id="{C22BA3AA-5782-432F-9ECC-B90857A8739A}"/>
                  </a:ext>
                </a:extLst>
              </p:cNvPr>
              <p:cNvSpPr/>
              <p:nvPr/>
            </p:nvSpPr>
            <p:spPr>
              <a:xfrm rot="19096706">
                <a:off x="-2913473" y="5036039"/>
                <a:ext cx="5181600" cy="92399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dirty="0"/>
              </a:p>
            </p:txBody>
          </p:sp>
          <p:sp>
            <p:nvSpPr>
              <p:cNvPr id="15" name="Rectangle: Rounded Corners 14">
                <a:extLst>
                  <a:ext uri="{FF2B5EF4-FFF2-40B4-BE49-F238E27FC236}">
                    <a16:creationId xmlns:a16="http://schemas.microsoft.com/office/drawing/2014/main" id="{0DA97CCD-1185-4483-AEB4-E62F4241BD69}"/>
                  </a:ext>
                </a:extLst>
              </p:cNvPr>
              <p:cNvSpPr/>
              <p:nvPr/>
            </p:nvSpPr>
            <p:spPr>
              <a:xfrm rot="19096706">
                <a:off x="-3133982" y="6569432"/>
                <a:ext cx="5181600" cy="5771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6" name="Rectangle: Rounded Corners 15">
                <a:extLst>
                  <a:ext uri="{FF2B5EF4-FFF2-40B4-BE49-F238E27FC236}">
                    <a16:creationId xmlns:a16="http://schemas.microsoft.com/office/drawing/2014/main" id="{F86F3788-A3BB-4194-88A0-6A50816F225E}"/>
                  </a:ext>
                </a:extLst>
              </p:cNvPr>
              <p:cNvSpPr/>
              <p:nvPr/>
            </p:nvSpPr>
            <p:spPr>
              <a:xfrm rot="19106373">
                <a:off x="1312367" y="4480510"/>
                <a:ext cx="1018585" cy="5771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7" name="Rectangle: Rounded Corners 16">
                <a:extLst>
                  <a:ext uri="{FF2B5EF4-FFF2-40B4-BE49-F238E27FC236}">
                    <a16:creationId xmlns:a16="http://schemas.microsoft.com/office/drawing/2014/main" id="{DE2DAA36-626F-4E8A-8EC1-70E74B136873}"/>
                  </a:ext>
                </a:extLst>
              </p:cNvPr>
              <p:cNvSpPr/>
              <p:nvPr/>
            </p:nvSpPr>
            <p:spPr>
              <a:xfrm rot="19096706">
                <a:off x="-3984571" y="5164860"/>
                <a:ext cx="5181600" cy="41922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8" name="Rectangle: Rounded Corners 17">
                <a:extLst>
                  <a:ext uri="{FF2B5EF4-FFF2-40B4-BE49-F238E27FC236}">
                    <a16:creationId xmlns:a16="http://schemas.microsoft.com/office/drawing/2014/main" id="{196E4760-DE26-4BBE-9183-4090E41B6E9D}"/>
                  </a:ext>
                </a:extLst>
              </p:cNvPr>
              <p:cNvSpPr/>
              <p:nvPr/>
            </p:nvSpPr>
            <p:spPr>
              <a:xfrm rot="19096706">
                <a:off x="-2743000" y="7359283"/>
                <a:ext cx="5181600" cy="7275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grpSp>
        <p:grpSp>
          <p:nvGrpSpPr>
            <p:cNvPr id="10" name="Group 9">
              <a:extLst>
                <a:ext uri="{FF2B5EF4-FFF2-40B4-BE49-F238E27FC236}">
                  <a16:creationId xmlns:a16="http://schemas.microsoft.com/office/drawing/2014/main" id="{80874818-2439-4341-BE5B-5347EF789216}"/>
                </a:ext>
              </a:extLst>
            </p:cNvPr>
            <p:cNvGrpSpPr/>
            <p:nvPr/>
          </p:nvGrpSpPr>
          <p:grpSpPr>
            <a:xfrm>
              <a:off x="7546698" y="-1319822"/>
              <a:ext cx="7321476" cy="2992543"/>
              <a:chOff x="7546698" y="-1319822"/>
              <a:chExt cx="7321476" cy="2992543"/>
            </a:xfrm>
          </p:grpSpPr>
          <p:sp>
            <p:nvSpPr>
              <p:cNvPr id="11" name="Flowchart: Stored Data 10">
                <a:extLst>
                  <a:ext uri="{FF2B5EF4-FFF2-40B4-BE49-F238E27FC236}">
                    <a16:creationId xmlns:a16="http://schemas.microsoft.com/office/drawing/2014/main" id="{98365489-CF9E-4EB5-8F8D-69DE6689DB44}"/>
                  </a:ext>
                </a:extLst>
              </p:cNvPr>
              <p:cNvSpPr/>
              <p:nvPr/>
            </p:nvSpPr>
            <p:spPr>
              <a:xfrm rot="19366670">
                <a:off x="8689916" y="-11198"/>
                <a:ext cx="6178258" cy="1683919"/>
              </a:xfrm>
              <a:prstGeom prst="flowChartOnlineStorage">
                <a:avLst/>
              </a:prstGeom>
              <a:gradFill flip="none" rotWithShape="0">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2" name="Flowchart: Stored Data 11">
                <a:extLst>
                  <a:ext uri="{FF2B5EF4-FFF2-40B4-BE49-F238E27FC236}">
                    <a16:creationId xmlns:a16="http://schemas.microsoft.com/office/drawing/2014/main" id="{20F87068-444B-4C4C-A9A3-147CD28D8936}"/>
                  </a:ext>
                </a:extLst>
              </p:cNvPr>
              <p:cNvSpPr/>
              <p:nvPr/>
            </p:nvSpPr>
            <p:spPr>
              <a:xfrm rot="19366670">
                <a:off x="7690650" y="-1319822"/>
                <a:ext cx="6178258" cy="1683919"/>
              </a:xfrm>
              <a:prstGeom prst="flowChartOnlineStorage">
                <a:avLst/>
              </a:prstGeom>
              <a:gradFill flip="none" rotWithShape="0">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3" name="Flowchart: Stored Data 12">
                <a:extLst>
                  <a:ext uri="{FF2B5EF4-FFF2-40B4-BE49-F238E27FC236}">
                    <a16:creationId xmlns:a16="http://schemas.microsoft.com/office/drawing/2014/main" id="{29E3DEB2-3489-4D7B-9781-66DEEAFC6E0F}"/>
                  </a:ext>
                </a:extLst>
              </p:cNvPr>
              <p:cNvSpPr/>
              <p:nvPr/>
            </p:nvSpPr>
            <p:spPr>
              <a:xfrm rot="19366670">
                <a:off x="7546698" y="-208042"/>
                <a:ext cx="6178258" cy="1683919"/>
              </a:xfrm>
              <a:prstGeom prst="flowChartOnlineStorage">
                <a:avLst/>
              </a:prstGeom>
              <a:gradFill flip="none" rotWithShape="0">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dirty="0"/>
              </a:p>
            </p:txBody>
          </p:sp>
        </p:grpSp>
      </p:grpSp>
      <p:sp>
        <p:nvSpPr>
          <p:cNvPr id="19" name="Rectangle 1">
            <a:extLst>
              <a:ext uri="{FF2B5EF4-FFF2-40B4-BE49-F238E27FC236}">
                <a16:creationId xmlns:a16="http://schemas.microsoft.com/office/drawing/2014/main" id="{E2CA3B5C-7B43-40EA-A945-0B90497D6323}"/>
              </a:ext>
            </a:extLst>
          </p:cNvPr>
          <p:cNvSpPr>
            <a:spLocks noChangeArrowheads="1"/>
          </p:cNvSpPr>
          <p:nvPr/>
        </p:nvSpPr>
        <p:spPr bwMode="auto">
          <a:xfrm>
            <a:off x="3959977" y="2471828"/>
            <a:ext cx="4364537" cy="1292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1" rIns="91440" bIns="45721" numCol="1" anchor="ctr" anchorCtr="0" compatLnSpc="1">
            <a:prstTxWarp prst="textNoShape">
              <a:avLst/>
            </a:prstTxWarp>
            <a:spAutoFit/>
          </a:bodyPr>
          <a:lstStyle/>
          <a:p>
            <a:pPr algn="ctr" eaLnBrk="0" fontAlgn="base" hangingPunct="0">
              <a:spcBef>
                <a:spcPct val="0"/>
              </a:spcBef>
              <a:spcAft>
                <a:spcPct val="0"/>
              </a:spcAft>
            </a:pPr>
            <a:r>
              <a:rPr lang="en-US" sz="6000" b="1" dirty="0">
                <a:solidFill>
                  <a:srgbClr val="000000"/>
                </a:solidFill>
                <a:latin typeface="Times New Roman" pitchFamily="18" charset="0"/>
                <a:ea typeface="Times New Roman" pitchFamily="18" charset="0"/>
                <a:cs typeface="Times New Roman" pitchFamily="18" charset="0"/>
              </a:rPr>
              <a:t>Week 1-2</a:t>
            </a:r>
            <a:endParaRPr lang="en-US" sz="2800" dirty="0">
              <a:solidFill>
                <a:srgbClr val="000000"/>
              </a:solidFill>
              <a:latin typeface="Times New Roman" pitchFamily="18" charset="0"/>
              <a:cs typeface="Times New Roman" pitchFamily="18" charset="0"/>
            </a:endParaRPr>
          </a:p>
          <a:p>
            <a:pPr eaLnBrk="0" fontAlgn="base" hangingPunct="0">
              <a:spcBef>
                <a:spcPct val="0"/>
              </a:spcBef>
              <a:spcAft>
                <a:spcPct val="0"/>
              </a:spcAft>
            </a:pPr>
            <a:endParaRPr lang="en-US" sz="1801" dirty="0">
              <a:solidFill>
                <a:srgbClr val="000000"/>
              </a:solidFill>
              <a:latin typeface="Arial" panose="020B0604020202020204" pitchFamily="34" charset="0"/>
            </a:endParaRPr>
          </a:p>
        </p:txBody>
      </p:sp>
      <p:sp>
        <p:nvSpPr>
          <p:cNvPr id="20" name="Slide Number Placeholder 1">
            <a:extLst>
              <a:ext uri="{FF2B5EF4-FFF2-40B4-BE49-F238E27FC236}">
                <a16:creationId xmlns:a16="http://schemas.microsoft.com/office/drawing/2014/main" id="{82BA1077-EB3F-4174-8FE4-9DBB977F4608}"/>
              </a:ext>
            </a:extLst>
          </p:cNvPr>
          <p:cNvSpPr>
            <a:spLocks noGrp="1"/>
          </p:cNvSpPr>
          <p:nvPr>
            <p:ph type="sldNum" sz="quarter" idx="12"/>
          </p:nvPr>
        </p:nvSpPr>
        <p:spPr>
          <a:xfrm>
            <a:off x="11201385" y="6170823"/>
            <a:ext cx="670560" cy="502921"/>
          </a:xfrm>
        </p:spPr>
        <p:txBody>
          <a:bodyPr/>
          <a:lstStyle/>
          <a:p>
            <a:fld id="{34216374-E7D6-4C74-ADA3-2C9987A1DEB2}" type="slidenum">
              <a:rPr lang="en-US" smtClean="0"/>
              <a:pPr/>
              <a:t>7</a:t>
            </a:fld>
            <a:endParaRPr lang="en-US"/>
          </a:p>
        </p:txBody>
      </p:sp>
      <p:sp>
        <p:nvSpPr>
          <p:cNvPr id="22" name="TextBox 21">
            <a:extLst>
              <a:ext uri="{FF2B5EF4-FFF2-40B4-BE49-F238E27FC236}">
                <a16:creationId xmlns:a16="http://schemas.microsoft.com/office/drawing/2014/main" id="{4B2C2FDB-262C-4EB9-A0E9-A85C71868880}"/>
              </a:ext>
            </a:extLst>
          </p:cNvPr>
          <p:cNvSpPr txBox="1"/>
          <p:nvPr/>
        </p:nvSpPr>
        <p:spPr>
          <a:xfrm>
            <a:off x="2641600" y="914402"/>
            <a:ext cx="6578599" cy="519053"/>
          </a:xfrm>
          <a:prstGeom prst="rect">
            <a:avLst/>
          </a:prstGeom>
          <a:noFill/>
        </p:spPr>
        <p:txBody>
          <a:bodyPr wrap="square" rtlCol="0">
            <a:spAutoFit/>
          </a:bodyPr>
          <a:lstStyle/>
          <a:p>
            <a:pPr lvl="0" algn="ctr">
              <a:lnSpc>
                <a:spcPct val="106000"/>
              </a:lnSpc>
            </a:pPr>
            <a:r>
              <a:rPr lang="en-US" sz="28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Experiment No 01</a:t>
            </a:r>
          </a:p>
        </p:txBody>
      </p:sp>
    </p:spTree>
    <p:extLst>
      <p:ext uri="{BB962C8B-B14F-4D97-AF65-F5344CB8AC3E}">
        <p14:creationId xmlns:p14="http://schemas.microsoft.com/office/powerpoint/2010/main" val="2904550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F20901BD-B9EB-4774-802C-8478426A8F07}"/>
              </a:ext>
            </a:extLst>
          </p:cNvPr>
          <p:cNvSpPr/>
          <p:nvPr/>
        </p:nvSpPr>
        <p:spPr>
          <a:xfrm>
            <a:off x="18" y="2"/>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gradFill>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endParaRPr lang="en-US" sz="1801" b="1" dirty="0"/>
          </a:p>
        </p:txBody>
      </p:sp>
      <p:sp>
        <p:nvSpPr>
          <p:cNvPr id="5" name="Title 1">
            <a:extLst>
              <a:ext uri="{FF2B5EF4-FFF2-40B4-BE49-F238E27FC236}">
                <a16:creationId xmlns:a16="http://schemas.microsoft.com/office/drawing/2014/main" id="{53598943-7227-4C2E-9A5D-DE3182B901E9}"/>
              </a:ext>
            </a:extLst>
          </p:cNvPr>
          <p:cNvSpPr>
            <a:spLocks noGrp="1"/>
          </p:cNvSpPr>
          <p:nvPr>
            <p:ph type="title"/>
          </p:nvPr>
        </p:nvSpPr>
        <p:spPr>
          <a:xfrm>
            <a:off x="838202" y="365127"/>
            <a:ext cx="10515600" cy="1325563"/>
          </a:xfrm>
        </p:spPr>
        <p:txBody>
          <a:bodyPr/>
          <a:lstStyle/>
          <a:p>
            <a:endParaRPr lang="en-US"/>
          </a:p>
        </p:txBody>
      </p:sp>
      <p:pic>
        <p:nvPicPr>
          <p:cNvPr id="24" name="Content Placeholder 23">
            <a:extLst>
              <a:ext uri="{FF2B5EF4-FFF2-40B4-BE49-F238E27FC236}">
                <a16:creationId xmlns:a16="http://schemas.microsoft.com/office/drawing/2014/main" id="{42029C7C-B51A-4E07-8C9D-53C89E5187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2131" y="1825624"/>
            <a:ext cx="7787742" cy="4351339"/>
          </a:xfrm>
        </p:spPr>
      </p:pic>
      <p:grpSp>
        <p:nvGrpSpPr>
          <p:cNvPr id="7" name="Group 6">
            <a:extLst>
              <a:ext uri="{FF2B5EF4-FFF2-40B4-BE49-F238E27FC236}">
                <a16:creationId xmlns:a16="http://schemas.microsoft.com/office/drawing/2014/main" id="{59D26EA2-161B-4B5B-B370-B953CF7495AA}"/>
              </a:ext>
            </a:extLst>
          </p:cNvPr>
          <p:cNvGrpSpPr/>
          <p:nvPr/>
        </p:nvGrpSpPr>
        <p:grpSpPr>
          <a:xfrm>
            <a:off x="-3698821" y="-1319822"/>
            <a:ext cx="18566995" cy="9578064"/>
            <a:chOff x="-3698821" y="-1319822"/>
            <a:chExt cx="18566995" cy="9578064"/>
          </a:xfrm>
        </p:grpSpPr>
        <p:sp>
          <p:nvSpPr>
            <p:cNvPr id="8" name="Freeform 2">
              <a:extLst>
                <a:ext uri="{FF2B5EF4-FFF2-40B4-BE49-F238E27FC236}">
                  <a16:creationId xmlns:a16="http://schemas.microsoft.com/office/drawing/2014/main" id="{3293A2EC-0D3B-4232-B607-F88754460F1E}"/>
                </a:ext>
              </a:extLst>
            </p:cNvPr>
            <p:cNvSpPr/>
            <p:nvPr/>
          </p:nvSpPr>
          <p:spPr>
            <a:xfrm>
              <a:off x="18"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gradFill>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sz="1801" dirty="0">
                  <a:solidFill>
                    <a:srgbClr val="000000"/>
                  </a:solidFill>
                  <a:latin typeface="Times New Roman" panose="02020603050405020304" pitchFamily="18" charset="0"/>
                </a:rPr>
                <a:t>	</a:t>
              </a:r>
            </a:p>
            <a:p>
              <a:endParaRPr lang="en-US" sz="1801" b="1" dirty="0"/>
            </a:p>
          </p:txBody>
        </p:sp>
        <p:grpSp>
          <p:nvGrpSpPr>
            <p:cNvPr id="9" name="Group 8">
              <a:extLst>
                <a:ext uri="{FF2B5EF4-FFF2-40B4-BE49-F238E27FC236}">
                  <a16:creationId xmlns:a16="http://schemas.microsoft.com/office/drawing/2014/main" id="{59B08468-721C-498D-A329-5797D8828C47}"/>
                </a:ext>
              </a:extLst>
            </p:cNvPr>
            <p:cNvGrpSpPr/>
            <p:nvPr/>
          </p:nvGrpSpPr>
          <p:grpSpPr>
            <a:xfrm>
              <a:off x="-3698821" y="4651960"/>
              <a:ext cx="6423171" cy="3606282"/>
              <a:chOff x="-3984571" y="4480510"/>
              <a:chExt cx="6423171" cy="3606282"/>
            </a:xfrm>
            <a:blipFill>
              <a:blip r:embed="rId3">
                <a:alphaModFix amt="40000"/>
              </a:blip>
              <a:stretch>
                <a:fillRect l="-1187" t="-577" r="-1187"/>
              </a:stretch>
            </a:blipFill>
          </p:grpSpPr>
          <p:sp>
            <p:nvSpPr>
              <p:cNvPr id="14" name="Rectangle: Rounded Corners 13">
                <a:extLst>
                  <a:ext uri="{FF2B5EF4-FFF2-40B4-BE49-F238E27FC236}">
                    <a16:creationId xmlns:a16="http://schemas.microsoft.com/office/drawing/2014/main" id="{3FC08B21-1124-4436-8A62-F7FF04F4EAE4}"/>
                  </a:ext>
                </a:extLst>
              </p:cNvPr>
              <p:cNvSpPr/>
              <p:nvPr/>
            </p:nvSpPr>
            <p:spPr>
              <a:xfrm rot="19096706">
                <a:off x="-2913473" y="5036039"/>
                <a:ext cx="5181600" cy="92399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dirty="0"/>
              </a:p>
            </p:txBody>
          </p:sp>
          <p:sp>
            <p:nvSpPr>
              <p:cNvPr id="15" name="Rectangle: Rounded Corners 14">
                <a:extLst>
                  <a:ext uri="{FF2B5EF4-FFF2-40B4-BE49-F238E27FC236}">
                    <a16:creationId xmlns:a16="http://schemas.microsoft.com/office/drawing/2014/main" id="{987AB5CF-2050-4A07-8A67-45F428AFEF49}"/>
                  </a:ext>
                </a:extLst>
              </p:cNvPr>
              <p:cNvSpPr/>
              <p:nvPr/>
            </p:nvSpPr>
            <p:spPr>
              <a:xfrm rot="19096706">
                <a:off x="-3133982" y="6569432"/>
                <a:ext cx="5181600" cy="5771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6" name="Rectangle: Rounded Corners 15">
                <a:extLst>
                  <a:ext uri="{FF2B5EF4-FFF2-40B4-BE49-F238E27FC236}">
                    <a16:creationId xmlns:a16="http://schemas.microsoft.com/office/drawing/2014/main" id="{FA923401-5CD4-40C0-B562-CDEE7F413774}"/>
                  </a:ext>
                </a:extLst>
              </p:cNvPr>
              <p:cNvSpPr/>
              <p:nvPr/>
            </p:nvSpPr>
            <p:spPr>
              <a:xfrm rot="19106373">
                <a:off x="1312367" y="4480510"/>
                <a:ext cx="1018585" cy="5771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7" name="Rectangle: Rounded Corners 16">
                <a:extLst>
                  <a:ext uri="{FF2B5EF4-FFF2-40B4-BE49-F238E27FC236}">
                    <a16:creationId xmlns:a16="http://schemas.microsoft.com/office/drawing/2014/main" id="{C78AFD37-D2AC-4E48-9522-C9C4DF83BDE3}"/>
                  </a:ext>
                </a:extLst>
              </p:cNvPr>
              <p:cNvSpPr/>
              <p:nvPr/>
            </p:nvSpPr>
            <p:spPr>
              <a:xfrm rot="19096706">
                <a:off x="-3984571" y="5164860"/>
                <a:ext cx="5181600" cy="41922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8" name="Rectangle: Rounded Corners 17">
                <a:extLst>
                  <a:ext uri="{FF2B5EF4-FFF2-40B4-BE49-F238E27FC236}">
                    <a16:creationId xmlns:a16="http://schemas.microsoft.com/office/drawing/2014/main" id="{F7DFAC12-5C17-467B-B8F7-E1FB84647631}"/>
                  </a:ext>
                </a:extLst>
              </p:cNvPr>
              <p:cNvSpPr/>
              <p:nvPr/>
            </p:nvSpPr>
            <p:spPr>
              <a:xfrm rot="19096706">
                <a:off x="-2743000" y="7359283"/>
                <a:ext cx="5181600" cy="7275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grpSp>
        <p:grpSp>
          <p:nvGrpSpPr>
            <p:cNvPr id="10" name="Group 9">
              <a:extLst>
                <a:ext uri="{FF2B5EF4-FFF2-40B4-BE49-F238E27FC236}">
                  <a16:creationId xmlns:a16="http://schemas.microsoft.com/office/drawing/2014/main" id="{9029BD56-9C94-4426-B40A-A7C3AE0058FB}"/>
                </a:ext>
              </a:extLst>
            </p:cNvPr>
            <p:cNvGrpSpPr/>
            <p:nvPr/>
          </p:nvGrpSpPr>
          <p:grpSpPr>
            <a:xfrm>
              <a:off x="7546698" y="-1319822"/>
              <a:ext cx="7321476" cy="2992543"/>
              <a:chOff x="7546698" y="-1319822"/>
              <a:chExt cx="7321476" cy="2992543"/>
            </a:xfrm>
          </p:grpSpPr>
          <p:sp>
            <p:nvSpPr>
              <p:cNvPr id="11" name="Flowchart: Stored Data 10">
                <a:extLst>
                  <a:ext uri="{FF2B5EF4-FFF2-40B4-BE49-F238E27FC236}">
                    <a16:creationId xmlns:a16="http://schemas.microsoft.com/office/drawing/2014/main" id="{2ACDD23C-B2AE-4B23-8BEE-E57E7873AEAB}"/>
                  </a:ext>
                </a:extLst>
              </p:cNvPr>
              <p:cNvSpPr/>
              <p:nvPr/>
            </p:nvSpPr>
            <p:spPr>
              <a:xfrm rot="19366670">
                <a:off x="8689916" y="-11198"/>
                <a:ext cx="6178258" cy="1683919"/>
              </a:xfrm>
              <a:prstGeom prst="flowChartOnlineStorage">
                <a:avLst/>
              </a:prstGeom>
              <a:gradFill flip="none" rotWithShape="0">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2" name="Flowchart: Stored Data 11">
                <a:extLst>
                  <a:ext uri="{FF2B5EF4-FFF2-40B4-BE49-F238E27FC236}">
                    <a16:creationId xmlns:a16="http://schemas.microsoft.com/office/drawing/2014/main" id="{03170C29-5EF6-4154-81FA-327AD229FA5E}"/>
                  </a:ext>
                </a:extLst>
              </p:cNvPr>
              <p:cNvSpPr/>
              <p:nvPr/>
            </p:nvSpPr>
            <p:spPr>
              <a:xfrm rot="19366670">
                <a:off x="7690650" y="-1319822"/>
                <a:ext cx="6178258" cy="1683919"/>
              </a:xfrm>
              <a:prstGeom prst="flowChartOnlineStorage">
                <a:avLst/>
              </a:prstGeom>
              <a:gradFill flip="none" rotWithShape="0">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sp>
            <p:nvSpPr>
              <p:cNvPr id="13" name="Flowchart: Stored Data 12">
                <a:extLst>
                  <a:ext uri="{FF2B5EF4-FFF2-40B4-BE49-F238E27FC236}">
                    <a16:creationId xmlns:a16="http://schemas.microsoft.com/office/drawing/2014/main" id="{4E11D0A3-E2A8-424F-939A-CC6EEFB2C6E4}"/>
                  </a:ext>
                </a:extLst>
              </p:cNvPr>
              <p:cNvSpPr/>
              <p:nvPr/>
            </p:nvSpPr>
            <p:spPr>
              <a:xfrm rot="19366670">
                <a:off x="7546698" y="-208042"/>
                <a:ext cx="6178258" cy="1683919"/>
              </a:xfrm>
              <a:prstGeom prst="flowChartOnlineStorage">
                <a:avLst/>
              </a:prstGeom>
              <a:gradFill flip="none" rotWithShape="0">
                <a:gsLst>
                  <a:gs pos="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dirty="0"/>
              </a:p>
            </p:txBody>
          </p:sp>
        </p:grpSp>
      </p:grpSp>
      <p:sp>
        <p:nvSpPr>
          <p:cNvPr id="20" name="Slide Number Placeholder 1">
            <a:extLst>
              <a:ext uri="{FF2B5EF4-FFF2-40B4-BE49-F238E27FC236}">
                <a16:creationId xmlns:a16="http://schemas.microsoft.com/office/drawing/2014/main" id="{3021D16F-9D75-4CDF-8BAA-E92AA66290E7}"/>
              </a:ext>
            </a:extLst>
          </p:cNvPr>
          <p:cNvSpPr>
            <a:spLocks noGrp="1"/>
          </p:cNvSpPr>
          <p:nvPr>
            <p:ph type="sldNum" sz="quarter" idx="12"/>
          </p:nvPr>
        </p:nvSpPr>
        <p:spPr>
          <a:xfrm>
            <a:off x="11201385" y="6170823"/>
            <a:ext cx="670560" cy="502921"/>
          </a:xfrm>
        </p:spPr>
        <p:txBody>
          <a:bodyPr/>
          <a:lstStyle/>
          <a:p>
            <a:fld id="{34216374-E7D6-4C74-ADA3-2C9987A1DEB2}" type="slidenum">
              <a:rPr lang="en-US" smtClean="0"/>
              <a:pPr/>
              <a:t>8</a:t>
            </a:fld>
            <a:endParaRPr lang="en-US" dirty="0"/>
          </a:p>
        </p:txBody>
      </p:sp>
      <p:sp>
        <p:nvSpPr>
          <p:cNvPr id="22" name="TextBox 21">
            <a:extLst>
              <a:ext uri="{FF2B5EF4-FFF2-40B4-BE49-F238E27FC236}">
                <a16:creationId xmlns:a16="http://schemas.microsoft.com/office/drawing/2014/main" id="{30D34B37-171E-46B5-9A98-F5235ADB01D1}"/>
              </a:ext>
            </a:extLst>
          </p:cNvPr>
          <p:cNvSpPr txBox="1"/>
          <p:nvPr/>
        </p:nvSpPr>
        <p:spPr>
          <a:xfrm>
            <a:off x="133550" y="893754"/>
            <a:ext cx="8128000" cy="1323439"/>
          </a:xfrm>
          <a:prstGeom prst="rect">
            <a:avLst/>
          </a:prstGeom>
          <a:noFill/>
        </p:spPr>
        <p:txBody>
          <a:bodyPr wrap="square" rtlCol="0">
            <a:spAutoFit/>
          </a:bodyPr>
          <a:lstStyle/>
          <a:p>
            <a:pPr algn="ctr"/>
            <a:r>
              <a:rPr lang="en-US" sz="4000" dirty="0">
                <a:ln w="0"/>
                <a:solidFill>
                  <a:schemeClr val="accent6"/>
                </a:solidFill>
                <a:effectLst>
                  <a:outerShdw blurRad="38100" dist="25400" dir="5400000" algn="ctr" rotWithShape="0">
                    <a:srgbClr val="6E747A">
                      <a:alpha val="43000"/>
                    </a:srgbClr>
                  </a:outerShdw>
                </a:effectLst>
                <a:latin typeface="Times New Roman" panose="02020603050405020304" pitchFamily="18" charset="0"/>
              </a:rPr>
              <a:t>Determination of Soil Bulk Density by Field Method</a:t>
            </a:r>
            <a:endParaRPr lang="en-US" sz="4000" dirty="0">
              <a:ln w="0"/>
              <a:solidFill>
                <a:schemeClr val="accent6"/>
              </a:solidFill>
              <a:effectLst>
                <a:outerShdw blurRad="38100" dist="25400" dir="5400000" algn="ctr" rotWithShape="0">
                  <a:srgbClr val="6E747A">
                    <a:alpha val="43000"/>
                  </a:srgbClr>
                </a:outerShdw>
              </a:effectLst>
            </a:endParaRPr>
          </a:p>
        </p:txBody>
      </p:sp>
      <p:pic>
        <p:nvPicPr>
          <p:cNvPr id="28" name="Picture 27">
            <a:extLst>
              <a:ext uri="{FF2B5EF4-FFF2-40B4-BE49-F238E27FC236}">
                <a16:creationId xmlns:a16="http://schemas.microsoft.com/office/drawing/2014/main" id="{B6CAD159-A7E8-4C9E-B881-54ECB9BAC4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9722" y="3529169"/>
            <a:ext cx="4507060" cy="2641653"/>
          </a:xfrm>
          <a:prstGeom prst="rect">
            <a:avLst/>
          </a:prstGeom>
          <a:ln>
            <a:noFill/>
          </a:ln>
          <a:effectLst>
            <a:softEdge rad="112500"/>
          </a:effectLst>
        </p:spPr>
      </p:pic>
    </p:spTree>
    <p:extLst>
      <p:ext uri="{BB962C8B-B14F-4D97-AF65-F5344CB8AC3E}">
        <p14:creationId xmlns:p14="http://schemas.microsoft.com/office/powerpoint/2010/main" val="3330382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784A1BA-20EA-4C43-B948-6FDB18168E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500" y="-1"/>
            <a:ext cx="4232275" cy="6858000"/>
          </a:xfrm>
          <a:prstGeom prst="rect">
            <a:avLst/>
          </a:prstGeom>
          <a:ln>
            <a:noFill/>
          </a:ln>
          <a:effectLst>
            <a:outerShdw blurRad="292100" dist="139700" dir="2700000" algn="tl" rotWithShape="0">
              <a:srgbClr val="333333">
                <a:alpha val="65000"/>
              </a:srgbClr>
            </a:outerShdw>
          </a:effectLst>
        </p:spPr>
      </p:pic>
      <p:sp>
        <p:nvSpPr>
          <p:cNvPr id="12" name="Freeform: Shape 11">
            <a:extLst>
              <a:ext uri="{FF2B5EF4-FFF2-40B4-BE49-F238E27FC236}">
                <a16:creationId xmlns:a16="http://schemas.microsoft.com/office/drawing/2014/main" id="{C8C6F163-D858-4A41-9A5F-567C7459F179}"/>
              </a:ext>
            </a:extLst>
          </p:cNvPr>
          <p:cNvSpPr/>
          <p:nvPr/>
        </p:nvSpPr>
        <p:spPr>
          <a:xfrm rot="5400000">
            <a:off x="-1371600" y="1371600"/>
            <a:ext cx="6858000" cy="4114800"/>
          </a:xfrm>
          <a:custGeom>
            <a:avLst/>
            <a:gdLst>
              <a:gd name="connsiteX0" fmla="*/ 0 w 6858000"/>
              <a:gd name="connsiteY0" fmla="*/ 4114800 h 4114800"/>
              <a:gd name="connsiteX1" fmla="*/ 0 w 6858000"/>
              <a:gd name="connsiteY1" fmla="*/ 1651000 h 4114800"/>
              <a:gd name="connsiteX2" fmla="*/ 3429000 w 6858000"/>
              <a:gd name="connsiteY2" fmla="*/ 0 h 4114800"/>
              <a:gd name="connsiteX3" fmla="*/ 6858000 w 6858000"/>
              <a:gd name="connsiteY3" fmla="*/ 1651000 h 4114800"/>
              <a:gd name="connsiteX4" fmla="*/ 6858000 w 6858000"/>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4114800">
                <a:moveTo>
                  <a:pt x="0" y="4114800"/>
                </a:moveTo>
                <a:lnTo>
                  <a:pt x="0" y="1651000"/>
                </a:lnTo>
                <a:lnTo>
                  <a:pt x="3429000" y="0"/>
                </a:lnTo>
                <a:lnTo>
                  <a:pt x="6858000" y="1651000"/>
                </a:lnTo>
                <a:lnTo>
                  <a:pt x="6858000" y="4114800"/>
                </a:lnTo>
                <a:close/>
              </a:path>
            </a:pathLst>
          </a:cu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TextBox 14">
            <a:extLst>
              <a:ext uri="{FF2B5EF4-FFF2-40B4-BE49-F238E27FC236}">
                <a16:creationId xmlns:a16="http://schemas.microsoft.com/office/drawing/2014/main" id="{56B4CD79-C91A-4E26-AE45-F6F9A1B674F5}"/>
              </a:ext>
            </a:extLst>
          </p:cNvPr>
          <p:cNvSpPr txBox="1"/>
          <p:nvPr/>
        </p:nvSpPr>
        <p:spPr>
          <a:xfrm>
            <a:off x="495300" y="2921167"/>
            <a:ext cx="3441700" cy="1015663"/>
          </a:xfrm>
          <a:prstGeom prst="rect">
            <a:avLst/>
          </a:prstGeom>
          <a:noFill/>
        </p:spPr>
        <p:txBody>
          <a:bodyPr wrap="square" rtlCol="0">
            <a:spAutoFit/>
          </a:bodyPr>
          <a:lstStyle/>
          <a:p>
            <a:r>
              <a:rPr lang="en-US" sz="3600" b="1" i="0" u="none" strike="noStrike" baseline="0" dirty="0">
                <a:solidFill>
                  <a:srgbClr val="000000"/>
                </a:solidFill>
                <a:latin typeface="Times New Roman" panose="02020603050405020304" pitchFamily="18" charset="0"/>
              </a:rPr>
              <a:t> </a:t>
            </a:r>
            <a:r>
              <a:rPr lang="en-US" sz="6000" b="1" i="0" u="none" strike="noStrike" baseline="0" dirty="0">
                <a:solidFill>
                  <a:schemeClr val="accent5">
                    <a:lumMod val="20000"/>
                    <a:lumOff val="80000"/>
                  </a:schemeClr>
                </a:solidFill>
                <a:latin typeface="Times New Roman" panose="02020603050405020304" pitchFamily="18" charset="0"/>
              </a:rPr>
              <a:t>General</a:t>
            </a:r>
            <a:r>
              <a:rPr lang="en-US" sz="3600" b="1" i="0" u="none" strike="noStrike" baseline="0" dirty="0">
                <a:solidFill>
                  <a:srgbClr val="000000"/>
                </a:solidFill>
                <a:latin typeface="Times New Roman" panose="02020603050405020304" pitchFamily="18" charset="0"/>
              </a:rPr>
              <a:t> </a:t>
            </a:r>
          </a:p>
        </p:txBody>
      </p:sp>
      <p:sp>
        <p:nvSpPr>
          <p:cNvPr id="17" name="TextBox 16">
            <a:extLst>
              <a:ext uri="{FF2B5EF4-FFF2-40B4-BE49-F238E27FC236}">
                <a16:creationId xmlns:a16="http://schemas.microsoft.com/office/drawing/2014/main" id="{40E2C7CC-703E-40B2-9E4F-81D0449894DA}"/>
              </a:ext>
            </a:extLst>
          </p:cNvPr>
          <p:cNvSpPr txBox="1"/>
          <p:nvPr/>
        </p:nvSpPr>
        <p:spPr>
          <a:xfrm>
            <a:off x="7242175" y="558800"/>
            <a:ext cx="4670425" cy="5262979"/>
          </a:xfrm>
          <a:prstGeom prst="rect">
            <a:avLst/>
          </a:prstGeom>
          <a:noFill/>
        </p:spPr>
        <p:txBody>
          <a:bodyPr wrap="square">
            <a:spAutoFit/>
          </a:bodyPr>
          <a:lstStyle/>
          <a:p>
            <a:r>
              <a:rPr lang="en-US" sz="2400" b="0" i="0" u="none" strike="noStrike" baseline="0" dirty="0">
                <a:solidFill>
                  <a:srgbClr val="000000"/>
                </a:solidFill>
                <a:latin typeface="Swis721 LtEx BT" panose="020B0505020202020204" pitchFamily="34" charset="0"/>
              </a:rPr>
              <a:t>Knowledge of soil and water relationship is valuable to improve irrigation practices and to make the best use of water. Soil bulk density is an important parameter, which influences the soil-water relationship. It is very useful in irrigated regions as it influences the capacities of well drained soils in the field to retain water available for plants, and the flow, or movement of water in soils. </a:t>
            </a:r>
            <a:endParaRPr lang="en-US" sz="2400" dirty="0">
              <a:latin typeface="Swis721 LtEx BT" panose="020B0505020202020204" pitchFamily="34" charset="0"/>
            </a:endParaRPr>
          </a:p>
        </p:txBody>
      </p:sp>
    </p:spTree>
    <p:extLst>
      <p:ext uri="{BB962C8B-B14F-4D97-AF65-F5344CB8AC3E}">
        <p14:creationId xmlns:p14="http://schemas.microsoft.com/office/powerpoint/2010/main" val="42077643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467</TotalTime>
  <Words>6373</Words>
  <Application>Microsoft Office PowerPoint</Application>
  <PresentationFormat>Widescreen</PresentationFormat>
  <Paragraphs>765</Paragraphs>
  <Slides>64</Slides>
  <Notes>0</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64</vt:i4>
      </vt:variant>
    </vt:vector>
  </HeadingPairs>
  <TitlesOfParts>
    <vt:vector size="85" baseType="lpstr">
      <vt:lpstr>Yu Gothic UI</vt:lpstr>
      <vt:lpstr>Akaash</vt:lpstr>
      <vt:lpstr>Arial</vt:lpstr>
      <vt:lpstr>Bahnschrift Light</vt:lpstr>
      <vt:lpstr>Calibri</vt:lpstr>
      <vt:lpstr>Calibri Light</vt:lpstr>
      <vt:lpstr>Cambria Math</vt:lpstr>
      <vt:lpstr>Candara Light</vt:lpstr>
      <vt:lpstr>Montserrat Bold</vt:lpstr>
      <vt:lpstr>Public Sans Bold</vt:lpstr>
      <vt:lpstr>Russo One</vt:lpstr>
      <vt:lpstr>Segoe UI Semilight</vt:lpstr>
      <vt:lpstr>Swis721 BT</vt:lpstr>
      <vt:lpstr>Swis721 Cn BT</vt:lpstr>
      <vt:lpstr>Swis721 LtCn BT</vt:lpstr>
      <vt:lpstr>Swis721 LtEx BT</vt:lpstr>
      <vt:lpstr>Symbol</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Kishor Roy</dc:creator>
  <cp:lastModifiedBy>Kishor Roy</cp:lastModifiedBy>
  <cp:revision>7</cp:revision>
  <dcterms:created xsi:type="dcterms:W3CDTF">2025-01-06T13:28:48Z</dcterms:created>
  <dcterms:modified xsi:type="dcterms:W3CDTF">2025-01-15T13:39:09Z</dcterms:modified>
</cp:coreProperties>
</file>