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4" r:id="rId2"/>
    <p:sldId id="393" r:id="rId3"/>
    <p:sldId id="257" r:id="rId4"/>
    <p:sldId id="258" r:id="rId5"/>
    <p:sldId id="677" r:id="rId6"/>
    <p:sldId id="273" r:id="rId7"/>
    <p:sldId id="275" r:id="rId8"/>
    <p:sldId id="276" r:id="rId9"/>
    <p:sldId id="277" r:id="rId10"/>
    <p:sldId id="278" r:id="rId11"/>
    <p:sldId id="279" r:id="rId12"/>
    <p:sldId id="280" r:id="rId13"/>
    <p:sldId id="281" r:id="rId14"/>
    <p:sldId id="282" r:id="rId15"/>
    <p:sldId id="283" r:id="rId16"/>
    <p:sldId id="284"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272" r:id="rId39"/>
    <p:sldId id="271" r:id="rId40"/>
    <p:sldId id="270" r:id="rId41"/>
    <p:sldId id="269" r:id="rId42"/>
    <p:sldId id="268" r:id="rId43"/>
    <p:sldId id="267" r:id="rId44"/>
    <p:sldId id="266" r:id="rId45"/>
    <p:sldId id="265" r:id="rId46"/>
    <p:sldId id="264" r:id="rId47"/>
    <p:sldId id="263" r:id="rId48"/>
    <p:sldId id="262" r:id="rId49"/>
    <p:sldId id="261" r:id="rId50"/>
    <p:sldId id="260" r:id="rId51"/>
    <p:sldId id="259" r:id="rId52"/>
    <p:sldId id="296" r:id="rId53"/>
    <p:sldId id="295" r:id="rId54"/>
    <p:sldId id="294" r:id="rId55"/>
    <p:sldId id="330" r:id="rId56"/>
    <p:sldId id="256" r:id="rId57"/>
    <p:sldId id="331" r:id="rId58"/>
    <p:sldId id="332" r:id="rId59"/>
    <p:sldId id="333" r:id="rId60"/>
    <p:sldId id="334" r:id="rId61"/>
    <p:sldId id="335" r:id="rId62"/>
    <p:sldId id="336" r:id="rId63"/>
    <p:sldId id="337"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92" r:id="rId97"/>
    <p:sldId id="373" r:id="rId98"/>
    <p:sldId id="374" r:id="rId99"/>
    <p:sldId id="375" r:id="rId100"/>
    <p:sldId id="376" r:id="rId101"/>
    <p:sldId id="377" r:id="rId102"/>
    <p:sldId id="378" r:id="rId103"/>
    <p:sldId id="379" r:id="rId104"/>
    <p:sldId id="380" r:id="rId105"/>
    <p:sldId id="381" r:id="rId106"/>
    <p:sldId id="274" r:id="rId107"/>
    <p:sldId id="382" r:id="rId108"/>
    <p:sldId id="383" r:id="rId109"/>
    <p:sldId id="384" r:id="rId110"/>
    <p:sldId id="385" r:id="rId111"/>
    <p:sldId id="386" r:id="rId112"/>
    <p:sldId id="387" r:id="rId113"/>
    <p:sldId id="388" r:id="rId114"/>
    <p:sldId id="389" r:id="rId115"/>
    <p:sldId id="390" r:id="rId116"/>
    <p:sldId id="391" r:id="rId117"/>
    <p:sldId id="355"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65" autoAdjust="0"/>
  </p:normalViewPr>
  <p:slideViewPr>
    <p:cSldViewPr snapToGrid="0">
      <p:cViewPr>
        <p:scale>
          <a:sx n="90" d="100"/>
          <a:sy n="90" d="100"/>
        </p:scale>
        <p:origin x="39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A521-072E-44FE-B234-1B116831CF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2FD256-BEC5-448C-8DAE-C4B5C45387AE}"/>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1E62FE-7AAF-4052-8DCC-B05D80930EFE}"/>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5" name="Footer Placeholder 4">
            <a:extLst>
              <a:ext uri="{FF2B5EF4-FFF2-40B4-BE49-F238E27FC236}">
                <a16:creationId xmlns:a16="http://schemas.microsoft.com/office/drawing/2014/main" id="{3E6F1958-4D4C-4C8C-ABFC-DE03259A4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3A2AE-6920-4C3A-A640-8D58FC14D46E}"/>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287814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30699-A5CC-47AC-8818-0A41B90805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60239E-B73F-4CAA-BB96-97A68FCC6D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01203-19B4-46FC-9B49-5751D902C99A}"/>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5" name="Footer Placeholder 4">
            <a:extLst>
              <a:ext uri="{FF2B5EF4-FFF2-40B4-BE49-F238E27FC236}">
                <a16:creationId xmlns:a16="http://schemas.microsoft.com/office/drawing/2014/main" id="{E7EC6FAD-5B55-44BE-AF90-D71912BD7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1920D-533C-4825-8CF4-6ADB04E0C01B}"/>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273830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C89E5-EC05-415D-8A54-C1DB7052790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2BA7AB-D30F-440E-AE38-AF32A7358F2D}"/>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BB05D-57BF-4A9B-8512-1CF0338B78A9}"/>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5" name="Footer Placeholder 4">
            <a:extLst>
              <a:ext uri="{FF2B5EF4-FFF2-40B4-BE49-F238E27FC236}">
                <a16:creationId xmlns:a16="http://schemas.microsoft.com/office/drawing/2014/main" id="{67C5A404-A719-4C41-BF24-95DC6237A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39897-16CA-4563-97E7-DA202E75B2C9}"/>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21326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A5FF-260C-44DD-AD96-96C169F1E2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C5BD4-2E59-4A72-82ED-09E45601A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92563-90B2-4E45-B375-EF67D1970F03}"/>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5" name="Footer Placeholder 4">
            <a:extLst>
              <a:ext uri="{FF2B5EF4-FFF2-40B4-BE49-F238E27FC236}">
                <a16:creationId xmlns:a16="http://schemas.microsoft.com/office/drawing/2014/main" id="{BC594111-1039-4F8E-B511-0911EE59F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5D811-EABA-4103-A7D8-9A784D8703E8}"/>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286424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9E7B-6F38-4730-98F4-3B963450BC6E}"/>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958C76-7C16-4FE5-9ACA-93C1C3ABA3FF}"/>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491DB-1E09-45E7-B56F-8BB60FE54C31}"/>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5" name="Footer Placeholder 4">
            <a:extLst>
              <a:ext uri="{FF2B5EF4-FFF2-40B4-BE49-F238E27FC236}">
                <a16:creationId xmlns:a16="http://schemas.microsoft.com/office/drawing/2014/main" id="{16C5C9A2-9651-4D0D-B0F0-FAA0B943E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F0CA1-46D7-4242-910D-41913443864D}"/>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105700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8924-EEB5-4AF2-A211-8ECCA93A5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05442-C885-4138-B603-6086429B05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CB4EF9-C811-4A7B-8FAA-DD476C545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1155A4-D640-4771-ABBC-2485927B9C87}"/>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6" name="Footer Placeholder 5">
            <a:extLst>
              <a:ext uri="{FF2B5EF4-FFF2-40B4-BE49-F238E27FC236}">
                <a16:creationId xmlns:a16="http://schemas.microsoft.com/office/drawing/2014/main" id="{B448B39F-B1E9-451C-8F3E-F820EB5BD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411D9-3FC3-4CDB-8A47-844E80668FAD}"/>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3168323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4FC4-FF8E-49F2-8C08-F437D97FCC8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97653A-E8D5-46C3-A33D-87E44385E8DC}"/>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4761C-5B8D-4688-A2DB-2D6F0A938B6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08C592-50F6-44FC-BAFE-E11F7146B92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9C9066-255F-4B88-BC8B-C2075BC44633}"/>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839D48-6442-433B-9438-F97258DD3762}"/>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8" name="Footer Placeholder 7">
            <a:extLst>
              <a:ext uri="{FF2B5EF4-FFF2-40B4-BE49-F238E27FC236}">
                <a16:creationId xmlns:a16="http://schemas.microsoft.com/office/drawing/2014/main" id="{6305CC9E-7F4B-4CFC-AF4F-10AADBA4F8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8A6C18-F1E8-48E3-B4A9-D935A072CE96}"/>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214758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4E59-8C2C-4FBE-9D13-C150CBAF88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870BFA-414C-4276-8B44-358C2D1690DE}"/>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4" name="Footer Placeholder 3">
            <a:extLst>
              <a:ext uri="{FF2B5EF4-FFF2-40B4-BE49-F238E27FC236}">
                <a16:creationId xmlns:a16="http://schemas.microsoft.com/office/drawing/2014/main" id="{2D25BBCE-D20F-4FEB-B5BD-69B54FB0F4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B4A5F-E7E5-4E9C-AF9E-CC57C427EED6}"/>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31554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70E00-566C-46C4-8053-BCBE7123B630}"/>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3" name="Footer Placeholder 2">
            <a:extLst>
              <a:ext uri="{FF2B5EF4-FFF2-40B4-BE49-F238E27FC236}">
                <a16:creationId xmlns:a16="http://schemas.microsoft.com/office/drawing/2014/main" id="{58B7F902-43DA-4A94-BF1C-BE11919001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64BA36-3CC7-4FA7-B38D-FF10C732D835}"/>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2397766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2633-D078-4AF2-AAE5-C656D1018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982D11-974E-404E-AAE6-42A47477EBF8}"/>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43360-6BED-448C-993E-B2A2B3F68858}"/>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4B0C8-A14B-45D8-B4BB-2E530EDB9BF3}"/>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6" name="Footer Placeholder 5">
            <a:extLst>
              <a:ext uri="{FF2B5EF4-FFF2-40B4-BE49-F238E27FC236}">
                <a16:creationId xmlns:a16="http://schemas.microsoft.com/office/drawing/2014/main" id="{F47EDD0F-3911-4251-898C-2DE8351DB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262C1-ECCB-4555-B2E4-816FF1AFEC06}"/>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1949866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4119-D3C3-4A06-8AB7-C3DAC0259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9172DD-3308-470E-974C-9C71B1B05A28}"/>
              </a:ext>
            </a:extLst>
          </p:cNvPr>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F07AAF9A-BBB8-4EAF-BDC3-D2B2AEEA319E}"/>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7A1B0-5A2F-4CEA-9AE7-19B6808A6F87}"/>
              </a:ext>
            </a:extLst>
          </p:cNvPr>
          <p:cNvSpPr>
            <a:spLocks noGrp="1"/>
          </p:cNvSpPr>
          <p:nvPr>
            <p:ph type="dt" sz="half" idx="10"/>
          </p:nvPr>
        </p:nvSpPr>
        <p:spPr/>
        <p:txBody>
          <a:bodyPr/>
          <a:lstStyle/>
          <a:p>
            <a:fld id="{409E24F4-C70E-44E7-9A8A-476592A6E387}" type="datetimeFigureOut">
              <a:rPr lang="en-US" smtClean="0"/>
              <a:t>1/18/2025</a:t>
            </a:fld>
            <a:endParaRPr lang="en-US"/>
          </a:p>
        </p:txBody>
      </p:sp>
      <p:sp>
        <p:nvSpPr>
          <p:cNvPr id="6" name="Footer Placeholder 5">
            <a:extLst>
              <a:ext uri="{FF2B5EF4-FFF2-40B4-BE49-F238E27FC236}">
                <a16:creationId xmlns:a16="http://schemas.microsoft.com/office/drawing/2014/main" id="{948F4065-3AD3-47C7-B86C-ABDE2022B9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BFA7B-5841-4235-871D-1CA2D804A195}"/>
              </a:ext>
            </a:extLst>
          </p:cNvPr>
          <p:cNvSpPr>
            <a:spLocks noGrp="1"/>
          </p:cNvSpPr>
          <p:nvPr>
            <p:ph type="sldNum" sz="quarter" idx="12"/>
          </p:nvPr>
        </p:nvSpPr>
        <p:spPr/>
        <p:txBody>
          <a:bodyPr/>
          <a:lstStyle/>
          <a:p>
            <a:fld id="{D2A54963-A157-45D3-8CAA-0C8668AC2974}" type="slidenum">
              <a:rPr lang="en-US" smtClean="0"/>
              <a:t>‹#›</a:t>
            </a:fld>
            <a:endParaRPr lang="en-US"/>
          </a:p>
        </p:txBody>
      </p:sp>
    </p:spTree>
    <p:extLst>
      <p:ext uri="{BB962C8B-B14F-4D97-AF65-F5344CB8AC3E}">
        <p14:creationId xmlns:p14="http://schemas.microsoft.com/office/powerpoint/2010/main" val="65479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FF77F2-CCEA-442C-A34F-D0150D40A28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B49D6E-B802-47D5-9B37-FEB1691DC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1445-FB0A-4276-A654-77E2500A8319}"/>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E24F4-C70E-44E7-9A8A-476592A6E387}" type="datetimeFigureOut">
              <a:rPr lang="en-US" smtClean="0"/>
              <a:t>1/18/2025</a:t>
            </a:fld>
            <a:endParaRPr lang="en-US"/>
          </a:p>
        </p:txBody>
      </p:sp>
      <p:sp>
        <p:nvSpPr>
          <p:cNvPr id="5" name="Footer Placeholder 4">
            <a:extLst>
              <a:ext uri="{FF2B5EF4-FFF2-40B4-BE49-F238E27FC236}">
                <a16:creationId xmlns:a16="http://schemas.microsoft.com/office/drawing/2014/main" id="{73BBC222-4349-465A-8F9A-B47DA28FFA91}"/>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D67A11-D925-4D0C-BAB8-F952C6D5FE7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54963-A157-45D3-8CAA-0C8668AC2974}" type="slidenum">
              <a:rPr lang="en-US" smtClean="0"/>
              <a:t>‹#›</a:t>
            </a:fld>
            <a:endParaRPr lang="en-US"/>
          </a:p>
        </p:txBody>
      </p:sp>
    </p:spTree>
    <p:extLst>
      <p:ext uri="{BB962C8B-B14F-4D97-AF65-F5344CB8AC3E}">
        <p14:creationId xmlns:p14="http://schemas.microsoft.com/office/powerpoint/2010/main" val="1588895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A983-0571-4FA0-B792-6D107D192921}"/>
              </a:ext>
            </a:extLst>
          </p:cNvPr>
          <p:cNvSpPr>
            <a:spLocks noGrp="1"/>
          </p:cNvSpPr>
          <p:nvPr>
            <p:ph type="ctrTitle"/>
          </p:nvPr>
        </p:nvSpPr>
        <p:spPr>
          <a:xfrm>
            <a:off x="1438276" y="66678"/>
            <a:ext cx="9896475" cy="1414183"/>
          </a:xfrm>
          <a:noFill/>
        </p:spPr>
        <p:txBody>
          <a:bodyPr>
            <a:normAutofit fontScale="90000"/>
          </a:bodyPr>
          <a:lstStyle/>
          <a:p>
            <a:r>
              <a:rPr lang="en-US" sz="4400" b="1" dirty="0">
                <a:solidFill>
                  <a:schemeClr val="accent1">
                    <a:lumMod val="50000"/>
                  </a:schemeClr>
                </a:solidFill>
                <a:latin typeface="Aharoni" panose="02010803020104030203" pitchFamily="2" charset="-79"/>
                <a:ea typeface="Calibri" panose="020F0502020204030204" pitchFamily="34" charset="0"/>
                <a:cs typeface="Aharoni" panose="02010803020104030203" pitchFamily="2" charset="-79"/>
              </a:rPr>
              <a:t>Details of Construction and Estimation</a:t>
            </a:r>
            <a:br>
              <a:rPr lang="en-US" dirty="0">
                <a:latin typeface="Times New Roman" panose="02020603050405020304" pitchFamily="18" charset="0"/>
                <a:ea typeface="Calibri" panose="020F0502020204030204" pitchFamily="34" charset="0"/>
                <a:cs typeface="Times New Roman" panose="02020603050405020304" pitchFamily="18" charset="0"/>
              </a:rPr>
            </a:br>
            <a:r>
              <a:rPr lang="en-US" sz="440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t>CE</a:t>
            </a:r>
            <a:r>
              <a:rPr lang="en-US" sz="490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t> </a:t>
            </a:r>
            <a:r>
              <a:rPr lang="en-US" dirty="0">
                <a:solidFill>
                  <a:schemeClr val="accent1">
                    <a:lumMod val="50000"/>
                  </a:schemeClr>
                </a:solidFill>
                <a:effectLst/>
                <a:latin typeface="Aharoni" panose="02010803020104030203" pitchFamily="2" charset="-79"/>
                <a:ea typeface="Times New Roman" panose="02020603050405020304" pitchFamily="18" charset="0"/>
                <a:cs typeface="Aharoni" panose="02010803020104030203" pitchFamily="2" charset="-79"/>
              </a:rPr>
              <a:t>0732-1203</a:t>
            </a:r>
            <a:endParaRPr lang="en-US" dirty="0">
              <a:solidFill>
                <a:schemeClr val="accent1">
                  <a:lumMod val="50000"/>
                </a:schemeClr>
              </a:solidFill>
              <a:latin typeface="Aharoni" panose="02010803020104030203" pitchFamily="2" charset="-79"/>
              <a:cs typeface="Aharoni" panose="02010803020104030203" pitchFamily="2" charset="-79"/>
            </a:endParaRPr>
          </a:p>
        </p:txBody>
      </p:sp>
      <p:sp>
        <p:nvSpPr>
          <p:cNvPr id="3" name="Subtitle 2">
            <a:extLst>
              <a:ext uri="{FF2B5EF4-FFF2-40B4-BE49-F238E27FC236}">
                <a16:creationId xmlns:a16="http://schemas.microsoft.com/office/drawing/2014/main" id="{9EFA5AE7-764D-48A3-A9AB-E53514D23826}"/>
              </a:ext>
            </a:extLst>
          </p:cNvPr>
          <p:cNvSpPr>
            <a:spLocks noGrp="1"/>
          </p:cNvSpPr>
          <p:nvPr>
            <p:ph type="subTitle" idx="1"/>
          </p:nvPr>
        </p:nvSpPr>
        <p:spPr>
          <a:xfrm>
            <a:off x="2294967" y="4914903"/>
            <a:ext cx="8238565" cy="1414183"/>
          </a:xfrm>
        </p:spPr>
        <p:txBody>
          <a:bodyPr>
            <a:normAutofit fontScale="25000" lnSpcReduction="20000"/>
          </a:bodyPr>
          <a:lstStyle/>
          <a:p>
            <a:pPr>
              <a:spcBef>
                <a:spcPts val="75"/>
              </a:spcBef>
              <a:spcAft>
                <a:spcPts val="600"/>
              </a:spcAft>
            </a:pPr>
            <a:r>
              <a:rPr lang="en-US" sz="8000" b="1" dirty="0">
                <a:latin typeface="Times New Roman"/>
                <a:cs typeface="Times New Roman"/>
              </a:rPr>
              <a:t>Prepared By-</a:t>
            </a:r>
          </a:p>
          <a:p>
            <a:pPr>
              <a:spcBef>
                <a:spcPts val="75"/>
              </a:spcBef>
              <a:spcAft>
                <a:spcPts val="600"/>
              </a:spcAft>
            </a:pPr>
            <a:r>
              <a:rPr lang="en-US" sz="8000" dirty="0" err="1">
                <a:latin typeface="Times New Roman"/>
                <a:cs typeface="Times New Roman"/>
              </a:rPr>
              <a:t>Oaisul</a:t>
            </a:r>
            <a:r>
              <a:rPr lang="en-US" sz="8000" dirty="0">
                <a:latin typeface="Times New Roman"/>
                <a:cs typeface="Times New Roman"/>
              </a:rPr>
              <a:t> Mostofa Karim</a:t>
            </a:r>
          </a:p>
          <a:p>
            <a:pPr>
              <a:spcAft>
                <a:spcPts val="600"/>
              </a:spcAft>
            </a:pPr>
            <a:r>
              <a:rPr lang="en-US" sz="8000" spc="-4" dirty="0">
                <a:latin typeface="Times New Roman"/>
                <a:cs typeface="Times New Roman"/>
              </a:rPr>
              <a:t>Lecturer</a:t>
            </a:r>
            <a:endParaRPr lang="en-US" sz="8000" dirty="0">
              <a:latin typeface="Times New Roman"/>
              <a:cs typeface="Times New Roman"/>
            </a:endParaRPr>
          </a:p>
          <a:p>
            <a:pPr>
              <a:spcAft>
                <a:spcPts val="600"/>
              </a:spcAft>
            </a:pPr>
            <a:r>
              <a:rPr lang="en-US" sz="8000" dirty="0">
                <a:latin typeface="Times New Roman"/>
                <a:cs typeface="Times New Roman"/>
              </a:rPr>
              <a:t>Dept.</a:t>
            </a:r>
            <a:r>
              <a:rPr lang="en-US" sz="8000" spc="-27" dirty="0">
                <a:latin typeface="Times New Roman"/>
                <a:cs typeface="Times New Roman"/>
              </a:rPr>
              <a:t> </a:t>
            </a:r>
            <a:r>
              <a:rPr lang="en-US" sz="8000" dirty="0">
                <a:latin typeface="Times New Roman"/>
                <a:cs typeface="Times New Roman"/>
              </a:rPr>
              <a:t>of</a:t>
            </a:r>
            <a:r>
              <a:rPr lang="en-US" sz="8000" spc="-23" dirty="0">
                <a:latin typeface="Times New Roman"/>
                <a:cs typeface="Times New Roman"/>
              </a:rPr>
              <a:t> </a:t>
            </a:r>
            <a:r>
              <a:rPr lang="en-US" sz="8000" dirty="0">
                <a:latin typeface="Times New Roman"/>
                <a:cs typeface="Times New Roman"/>
              </a:rPr>
              <a:t>Civil</a:t>
            </a:r>
            <a:r>
              <a:rPr lang="en-US" sz="8000" spc="-23" dirty="0">
                <a:latin typeface="Times New Roman"/>
                <a:cs typeface="Times New Roman"/>
              </a:rPr>
              <a:t> </a:t>
            </a:r>
            <a:r>
              <a:rPr lang="en-US" sz="8000" dirty="0">
                <a:latin typeface="Times New Roman"/>
                <a:cs typeface="Times New Roman"/>
              </a:rPr>
              <a:t>Engineering</a:t>
            </a:r>
          </a:p>
          <a:p>
            <a:pPr>
              <a:spcAft>
                <a:spcPts val="600"/>
              </a:spcAft>
            </a:pPr>
            <a:r>
              <a:rPr lang="en-US" sz="8000" dirty="0">
                <a:latin typeface="Times New Roman"/>
                <a:cs typeface="Times New Roman"/>
              </a:rPr>
              <a:t>University</a:t>
            </a:r>
            <a:r>
              <a:rPr lang="en-US" sz="8000" spc="-35" dirty="0">
                <a:latin typeface="Times New Roman"/>
                <a:cs typeface="Times New Roman"/>
              </a:rPr>
              <a:t> </a:t>
            </a:r>
            <a:r>
              <a:rPr lang="en-US" sz="8000" dirty="0">
                <a:latin typeface="Times New Roman"/>
                <a:cs typeface="Times New Roman"/>
              </a:rPr>
              <a:t>of</a:t>
            </a:r>
            <a:r>
              <a:rPr lang="en-US" sz="8000" spc="-15" dirty="0">
                <a:latin typeface="Times New Roman"/>
                <a:cs typeface="Times New Roman"/>
              </a:rPr>
              <a:t> </a:t>
            </a:r>
            <a:r>
              <a:rPr lang="en-US" sz="8000" dirty="0">
                <a:latin typeface="Times New Roman"/>
                <a:cs typeface="Times New Roman"/>
              </a:rPr>
              <a:t>Global</a:t>
            </a:r>
            <a:r>
              <a:rPr lang="en-US" sz="8000" spc="-60" dirty="0">
                <a:latin typeface="Times New Roman"/>
                <a:cs typeface="Times New Roman"/>
              </a:rPr>
              <a:t> </a:t>
            </a:r>
            <a:r>
              <a:rPr lang="en-US" sz="8000" spc="-8" dirty="0">
                <a:latin typeface="Times New Roman"/>
                <a:cs typeface="Times New Roman"/>
              </a:rPr>
              <a:t>Village</a:t>
            </a:r>
            <a:r>
              <a:rPr lang="en-US" sz="8000" spc="-19" dirty="0">
                <a:latin typeface="Times New Roman"/>
                <a:cs typeface="Times New Roman"/>
              </a:rPr>
              <a:t> </a:t>
            </a:r>
            <a:r>
              <a:rPr lang="en-US" sz="8000" dirty="0">
                <a:latin typeface="Times New Roman"/>
                <a:cs typeface="Times New Roman"/>
              </a:rPr>
              <a:t>(UGV),</a:t>
            </a:r>
            <a:r>
              <a:rPr lang="en-US" sz="8000" spc="-23" dirty="0">
                <a:latin typeface="Times New Roman"/>
                <a:cs typeface="Times New Roman"/>
              </a:rPr>
              <a:t> </a:t>
            </a:r>
            <a:r>
              <a:rPr lang="en-US" sz="8000" dirty="0" err="1">
                <a:latin typeface="Times New Roman"/>
                <a:cs typeface="Times New Roman"/>
              </a:rPr>
              <a:t>Barishal</a:t>
            </a:r>
            <a:endParaRPr lang="en-US" sz="8000" dirty="0">
              <a:latin typeface="Times New Roman"/>
              <a:cs typeface="Times New Roman"/>
            </a:endParaRPr>
          </a:p>
          <a:p>
            <a:endParaRPr lang="en-US" dirty="0"/>
          </a:p>
        </p:txBody>
      </p:sp>
      <p:pic>
        <p:nvPicPr>
          <p:cNvPr id="4" name="Picture 3">
            <a:extLst>
              <a:ext uri="{FF2B5EF4-FFF2-40B4-BE49-F238E27FC236}">
                <a16:creationId xmlns:a16="http://schemas.microsoft.com/office/drawing/2014/main" id="{F38E7596-9E1F-4A36-957B-AA6812B633FA}"/>
              </a:ext>
            </a:extLst>
          </p:cNvPr>
          <p:cNvPicPr>
            <a:picLocks noChangeAspect="1"/>
          </p:cNvPicPr>
          <p:nvPr/>
        </p:nvPicPr>
        <p:blipFill>
          <a:blip r:embed="rId3"/>
          <a:stretch>
            <a:fillRect/>
          </a:stretch>
        </p:blipFill>
        <p:spPr>
          <a:xfrm>
            <a:off x="214070" y="66678"/>
            <a:ext cx="1286367" cy="1554615"/>
          </a:xfrm>
          <a:prstGeom prst="rect">
            <a:avLst/>
          </a:prstGeom>
        </p:spPr>
      </p:pic>
    </p:spTree>
    <p:extLst>
      <p:ext uri="{BB962C8B-B14F-4D97-AF65-F5344CB8AC3E}">
        <p14:creationId xmlns:p14="http://schemas.microsoft.com/office/powerpoint/2010/main" val="421402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00E0A-6FDB-40AE-B78B-D2492575F508}"/>
              </a:ext>
            </a:extLst>
          </p:cNvPr>
          <p:cNvPicPr>
            <a:picLocks noChangeAspect="1"/>
          </p:cNvPicPr>
          <p:nvPr/>
        </p:nvPicPr>
        <p:blipFill>
          <a:blip r:embed="rId2"/>
          <a:stretch>
            <a:fillRect/>
          </a:stretch>
        </p:blipFill>
        <p:spPr>
          <a:xfrm>
            <a:off x="1503827" y="408375"/>
            <a:ext cx="9164175" cy="5797119"/>
          </a:xfrm>
          <a:prstGeom prst="rect">
            <a:avLst/>
          </a:prstGeom>
        </p:spPr>
      </p:pic>
    </p:spTree>
    <p:extLst>
      <p:ext uri="{BB962C8B-B14F-4D97-AF65-F5344CB8AC3E}">
        <p14:creationId xmlns:p14="http://schemas.microsoft.com/office/powerpoint/2010/main" val="27395054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6930-A170-4E7E-A09C-FFC8823B2F30}"/>
              </a:ext>
            </a:extLst>
          </p:cNvPr>
          <p:cNvPicPr>
            <a:picLocks noChangeAspect="1"/>
          </p:cNvPicPr>
          <p:nvPr/>
        </p:nvPicPr>
        <p:blipFill>
          <a:blip r:embed="rId2"/>
          <a:stretch>
            <a:fillRect/>
          </a:stretch>
        </p:blipFill>
        <p:spPr>
          <a:xfrm>
            <a:off x="833156" y="189100"/>
            <a:ext cx="7554869" cy="2446525"/>
          </a:xfrm>
          <a:prstGeom prst="rect">
            <a:avLst/>
          </a:prstGeom>
        </p:spPr>
      </p:pic>
      <p:pic>
        <p:nvPicPr>
          <p:cNvPr id="3" name="Picture 2">
            <a:extLst>
              <a:ext uri="{FF2B5EF4-FFF2-40B4-BE49-F238E27FC236}">
                <a16:creationId xmlns:a16="http://schemas.microsoft.com/office/drawing/2014/main" id="{290428F5-AF20-44AA-AB9B-5883AD7F4EAD}"/>
              </a:ext>
            </a:extLst>
          </p:cNvPr>
          <p:cNvPicPr>
            <a:picLocks noChangeAspect="1"/>
          </p:cNvPicPr>
          <p:nvPr/>
        </p:nvPicPr>
        <p:blipFill>
          <a:blip r:embed="rId3"/>
          <a:stretch>
            <a:fillRect/>
          </a:stretch>
        </p:blipFill>
        <p:spPr>
          <a:xfrm>
            <a:off x="833158" y="2635623"/>
            <a:ext cx="8186671" cy="4159624"/>
          </a:xfrm>
          <a:prstGeom prst="rect">
            <a:avLst/>
          </a:prstGeom>
        </p:spPr>
      </p:pic>
    </p:spTree>
    <p:extLst>
      <p:ext uri="{BB962C8B-B14F-4D97-AF65-F5344CB8AC3E}">
        <p14:creationId xmlns:p14="http://schemas.microsoft.com/office/powerpoint/2010/main" val="2683834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D261B-C462-42AC-862C-0074E2996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367" y="295838"/>
            <a:ext cx="6212541" cy="806825"/>
          </a:xfrm>
          <a:prstGeom prst="rect">
            <a:avLst/>
          </a:prstGeom>
        </p:spPr>
      </p:pic>
      <p:pic>
        <p:nvPicPr>
          <p:cNvPr id="5" name="Picture 4">
            <a:extLst>
              <a:ext uri="{FF2B5EF4-FFF2-40B4-BE49-F238E27FC236}">
                <a16:creationId xmlns:a16="http://schemas.microsoft.com/office/drawing/2014/main" id="{10BC6296-E4E9-436C-ABA6-39D24B0D6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11" y="966444"/>
            <a:ext cx="10450383" cy="4925112"/>
          </a:xfrm>
          <a:prstGeom prst="rect">
            <a:avLst/>
          </a:prstGeom>
        </p:spPr>
      </p:pic>
    </p:spTree>
    <p:extLst>
      <p:ext uri="{BB962C8B-B14F-4D97-AF65-F5344CB8AC3E}">
        <p14:creationId xmlns:p14="http://schemas.microsoft.com/office/powerpoint/2010/main" val="25504553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82337-62D3-46EC-AC16-12216263F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731" y="420101"/>
            <a:ext cx="10326541" cy="1714739"/>
          </a:xfrm>
          <a:prstGeom prst="rect">
            <a:avLst/>
          </a:prstGeom>
        </p:spPr>
      </p:pic>
      <p:pic>
        <p:nvPicPr>
          <p:cNvPr id="5" name="Picture 4">
            <a:extLst>
              <a:ext uri="{FF2B5EF4-FFF2-40B4-BE49-F238E27FC236}">
                <a16:creationId xmlns:a16="http://schemas.microsoft.com/office/drawing/2014/main" id="{6296C269-E384-41C2-B42A-42DF607D1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078" y="1993768"/>
            <a:ext cx="9554908" cy="4591691"/>
          </a:xfrm>
          <a:prstGeom prst="rect">
            <a:avLst/>
          </a:prstGeom>
        </p:spPr>
      </p:pic>
    </p:spTree>
    <p:extLst>
      <p:ext uri="{BB962C8B-B14F-4D97-AF65-F5344CB8AC3E}">
        <p14:creationId xmlns:p14="http://schemas.microsoft.com/office/powerpoint/2010/main" val="21582515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9FC25-C009-4AE8-9B1D-38E28DA45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152" y="1227132"/>
            <a:ext cx="10383699" cy="2772163"/>
          </a:xfrm>
          <a:prstGeom prst="rect">
            <a:avLst/>
          </a:prstGeom>
        </p:spPr>
      </p:pic>
    </p:spTree>
    <p:extLst>
      <p:ext uri="{BB962C8B-B14F-4D97-AF65-F5344CB8AC3E}">
        <p14:creationId xmlns:p14="http://schemas.microsoft.com/office/powerpoint/2010/main" val="32718660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559791-EE4B-4313-B68C-857F72263605}"/>
              </a:ext>
            </a:extLst>
          </p:cNvPr>
          <p:cNvPicPr>
            <a:picLocks noChangeAspect="1"/>
          </p:cNvPicPr>
          <p:nvPr/>
        </p:nvPicPr>
        <p:blipFill>
          <a:blip r:embed="rId2"/>
          <a:stretch>
            <a:fillRect/>
          </a:stretch>
        </p:blipFill>
        <p:spPr>
          <a:xfrm>
            <a:off x="1151687" y="626971"/>
            <a:ext cx="7642692" cy="3474629"/>
          </a:xfrm>
          <a:prstGeom prst="rect">
            <a:avLst/>
          </a:prstGeom>
        </p:spPr>
      </p:pic>
      <p:pic>
        <p:nvPicPr>
          <p:cNvPr id="3" name="Picture 2">
            <a:extLst>
              <a:ext uri="{FF2B5EF4-FFF2-40B4-BE49-F238E27FC236}">
                <a16:creationId xmlns:a16="http://schemas.microsoft.com/office/drawing/2014/main" id="{384F3D3C-5000-4731-ACC8-E6335A5B6269}"/>
              </a:ext>
            </a:extLst>
          </p:cNvPr>
          <p:cNvPicPr>
            <a:picLocks noChangeAspect="1"/>
          </p:cNvPicPr>
          <p:nvPr/>
        </p:nvPicPr>
        <p:blipFill>
          <a:blip r:embed="rId3"/>
          <a:stretch>
            <a:fillRect/>
          </a:stretch>
        </p:blipFill>
        <p:spPr>
          <a:xfrm>
            <a:off x="1318373" y="3754533"/>
            <a:ext cx="8820151" cy="2647951"/>
          </a:xfrm>
          <a:prstGeom prst="rect">
            <a:avLst/>
          </a:prstGeom>
        </p:spPr>
      </p:pic>
    </p:spTree>
    <p:extLst>
      <p:ext uri="{BB962C8B-B14F-4D97-AF65-F5344CB8AC3E}">
        <p14:creationId xmlns:p14="http://schemas.microsoft.com/office/powerpoint/2010/main" val="20234371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9C8A1-289E-4E92-A119-9132D2BF7957}"/>
              </a:ext>
            </a:extLst>
          </p:cNvPr>
          <p:cNvPicPr>
            <a:picLocks noChangeAspect="1"/>
          </p:cNvPicPr>
          <p:nvPr/>
        </p:nvPicPr>
        <p:blipFill>
          <a:blip r:embed="rId2"/>
          <a:stretch>
            <a:fillRect/>
          </a:stretch>
        </p:blipFill>
        <p:spPr>
          <a:xfrm>
            <a:off x="1443321" y="171027"/>
            <a:ext cx="8045543" cy="2736900"/>
          </a:xfrm>
          <a:prstGeom prst="rect">
            <a:avLst/>
          </a:prstGeom>
        </p:spPr>
      </p:pic>
      <p:pic>
        <p:nvPicPr>
          <p:cNvPr id="3" name="Picture 2">
            <a:extLst>
              <a:ext uri="{FF2B5EF4-FFF2-40B4-BE49-F238E27FC236}">
                <a16:creationId xmlns:a16="http://schemas.microsoft.com/office/drawing/2014/main" id="{22DA79D9-A733-496D-A150-DB184E5CD659}"/>
              </a:ext>
            </a:extLst>
          </p:cNvPr>
          <p:cNvPicPr>
            <a:picLocks noChangeAspect="1"/>
          </p:cNvPicPr>
          <p:nvPr/>
        </p:nvPicPr>
        <p:blipFill>
          <a:blip r:embed="rId3"/>
          <a:stretch>
            <a:fillRect/>
          </a:stretch>
        </p:blipFill>
        <p:spPr>
          <a:xfrm>
            <a:off x="1443319" y="2969334"/>
            <a:ext cx="8882623" cy="3513089"/>
          </a:xfrm>
          <a:prstGeom prst="rect">
            <a:avLst/>
          </a:prstGeom>
        </p:spPr>
      </p:pic>
    </p:spTree>
    <p:extLst>
      <p:ext uri="{BB962C8B-B14F-4D97-AF65-F5344CB8AC3E}">
        <p14:creationId xmlns:p14="http://schemas.microsoft.com/office/powerpoint/2010/main" val="2822380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89F6E1-2F6D-48D2-900E-0806AB7D13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2337" y="1084731"/>
            <a:ext cx="6928715" cy="3901480"/>
          </a:xfrm>
        </p:spPr>
      </p:pic>
    </p:spTree>
    <p:extLst>
      <p:ext uri="{BB962C8B-B14F-4D97-AF65-F5344CB8AC3E}">
        <p14:creationId xmlns:p14="http://schemas.microsoft.com/office/powerpoint/2010/main" val="28654090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3E7F22-0E75-4DFC-9469-DCC53215D700}"/>
              </a:ext>
            </a:extLst>
          </p:cNvPr>
          <p:cNvPicPr>
            <a:picLocks noChangeAspect="1"/>
          </p:cNvPicPr>
          <p:nvPr/>
        </p:nvPicPr>
        <p:blipFill>
          <a:blip r:embed="rId2"/>
          <a:stretch>
            <a:fillRect/>
          </a:stretch>
        </p:blipFill>
        <p:spPr>
          <a:xfrm>
            <a:off x="1530947" y="528920"/>
            <a:ext cx="10573656" cy="963979"/>
          </a:xfrm>
          <a:prstGeom prst="rect">
            <a:avLst/>
          </a:prstGeom>
        </p:spPr>
      </p:pic>
      <p:pic>
        <p:nvPicPr>
          <p:cNvPr id="3" name="Picture 2">
            <a:extLst>
              <a:ext uri="{FF2B5EF4-FFF2-40B4-BE49-F238E27FC236}">
                <a16:creationId xmlns:a16="http://schemas.microsoft.com/office/drawing/2014/main" id="{4982882D-54C6-44C5-8BBF-13CFAA804530}"/>
              </a:ext>
            </a:extLst>
          </p:cNvPr>
          <p:cNvPicPr>
            <a:picLocks noChangeAspect="1"/>
          </p:cNvPicPr>
          <p:nvPr/>
        </p:nvPicPr>
        <p:blipFill>
          <a:blip r:embed="rId3"/>
          <a:stretch>
            <a:fillRect/>
          </a:stretch>
        </p:blipFill>
        <p:spPr>
          <a:xfrm>
            <a:off x="1115796" y="2521648"/>
            <a:ext cx="10631445" cy="2482673"/>
          </a:xfrm>
          <a:prstGeom prst="rect">
            <a:avLst/>
          </a:prstGeom>
        </p:spPr>
      </p:pic>
    </p:spTree>
    <p:extLst>
      <p:ext uri="{BB962C8B-B14F-4D97-AF65-F5344CB8AC3E}">
        <p14:creationId xmlns:p14="http://schemas.microsoft.com/office/powerpoint/2010/main" val="33969882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123AE-CE4F-4DDB-91C1-A4A47741EE75}"/>
              </a:ext>
            </a:extLst>
          </p:cNvPr>
          <p:cNvPicPr>
            <a:picLocks noChangeAspect="1"/>
          </p:cNvPicPr>
          <p:nvPr/>
        </p:nvPicPr>
        <p:blipFill>
          <a:blip r:embed="rId2"/>
          <a:stretch>
            <a:fillRect/>
          </a:stretch>
        </p:blipFill>
        <p:spPr>
          <a:xfrm>
            <a:off x="952500" y="1300164"/>
            <a:ext cx="10287000" cy="4257675"/>
          </a:xfrm>
          <a:prstGeom prst="rect">
            <a:avLst/>
          </a:prstGeom>
        </p:spPr>
      </p:pic>
    </p:spTree>
    <p:extLst>
      <p:ext uri="{BB962C8B-B14F-4D97-AF65-F5344CB8AC3E}">
        <p14:creationId xmlns:p14="http://schemas.microsoft.com/office/powerpoint/2010/main" val="12634310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7B324-5A2C-4638-A0AE-EC883CD2802B}"/>
              </a:ext>
            </a:extLst>
          </p:cNvPr>
          <p:cNvPicPr>
            <a:picLocks noChangeAspect="1"/>
          </p:cNvPicPr>
          <p:nvPr/>
        </p:nvPicPr>
        <p:blipFill>
          <a:blip r:embed="rId2"/>
          <a:stretch>
            <a:fillRect/>
          </a:stretch>
        </p:blipFill>
        <p:spPr>
          <a:xfrm>
            <a:off x="890590" y="887788"/>
            <a:ext cx="10410825" cy="4562475"/>
          </a:xfrm>
          <a:prstGeom prst="rect">
            <a:avLst/>
          </a:prstGeom>
        </p:spPr>
      </p:pic>
    </p:spTree>
    <p:extLst>
      <p:ext uri="{BB962C8B-B14F-4D97-AF65-F5344CB8AC3E}">
        <p14:creationId xmlns:p14="http://schemas.microsoft.com/office/powerpoint/2010/main" val="27684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DBF06D-1FB1-4354-AC02-E0F4B97FF023}"/>
              </a:ext>
            </a:extLst>
          </p:cNvPr>
          <p:cNvPicPr>
            <a:picLocks noChangeAspect="1"/>
          </p:cNvPicPr>
          <p:nvPr/>
        </p:nvPicPr>
        <p:blipFill>
          <a:blip r:embed="rId2"/>
          <a:stretch>
            <a:fillRect/>
          </a:stretch>
        </p:blipFill>
        <p:spPr>
          <a:xfrm>
            <a:off x="1524000" y="612915"/>
            <a:ext cx="9144000" cy="5632175"/>
          </a:xfrm>
          <a:prstGeom prst="rect">
            <a:avLst/>
          </a:prstGeom>
        </p:spPr>
      </p:pic>
    </p:spTree>
    <p:extLst>
      <p:ext uri="{BB962C8B-B14F-4D97-AF65-F5344CB8AC3E}">
        <p14:creationId xmlns:p14="http://schemas.microsoft.com/office/powerpoint/2010/main" val="29830490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6CE4B-DD9B-41B0-B3E8-F38D5DC0AA79}"/>
              </a:ext>
            </a:extLst>
          </p:cNvPr>
          <p:cNvPicPr>
            <a:picLocks noChangeAspect="1"/>
          </p:cNvPicPr>
          <p:nvPr/>
        </p:nvPicPr>
        <p:blipFill>
          <a:blip r:embed="rId2"/>
          <a:stretch>
            <a:fillRect/>
          </a:stretch>
        </p:blipFill>
        <p:spPr>
          <a:xfrm>
            <a:off x="1845331" y="269223"/>
            <a:ext cx="8060671" cy="2148015"/>
          </a:xfrm>
          <a:prstGeom prst="rect">
            <a:avLst/>
          </a:prstGeom>
        </p:spPr>
      </p:pic>
      <p:pic>
        <p:nvPicPr>
          <p:cNvPr id="3" name="Picture 2">
            <a:extLst>
              <a:ext uri="{FF2B5EF4-FFF2-40B4-BE49-F238E27FC236}">
                <a16:creationId xmlns:a16="http://schemas.microsoft.com/office/drawing/2014/main" id="{5FE67696-21F4-4E99-81EC-62313170D0F8}"/>
              </a:ext>
            </a:extLst>
          </p:cNvPr>
          <p:cNvPicPr>
            <a:picLocks noChangeAspect="1"/>
          </p:cNvPicPr>
          <p:nvPr/>
        </p:nvPicPr>
        <p:blipFill>
          <a:blip r:embed="rId3"/>
          <a:stretch>
            <a:fillRect/>
          </a:stretch>
        </p:blipFill>
        <p:spPr>
          <a:xfrm>
            <a:off x="2566709" y="1845765"/>
            <a:ext cx="7779963" cy="4743017"/>
          </a:xfrm>
          <a:prstGeom prst="rect">
            <a:avLst/>
          </a:prstGeom>
        </p:spPr>
      </p:pic>
    </p:spTree>
    <p:extLst>
      <p:ext uri="{BB962C8B-B14F-4D97-AF65-F5344CB8AC3E}">
        <p14:creationId xmlns:p14="http://schemas.microsoft.com/office/powerpoint/2010/main" val="33184775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1A974-7746-4326-AAC6-EB67029A093A}"/>
              </a:ext>
            </a:extLst>
          </p:cNvPr>
          <p:cNvPicPr>
            <a:picLocks noChangeAspect="1"/>
          </p:cNvPicPr>
          <p:nvPr/>
        </p:nvPicPr>
        <p:blipFill>
          <a:blip r:embed="rId2"/>
          <a:stretch>
            <a:fillRect/>
          </a:stretch>
        </p:blipFill>
        <p:spPr>
          <a:xfrm>
            <a:off x="1190627" y="966790"/>
            <a:ext cx="9810751" cy="4924425"/>
          </a:xfrm>
          <a:prstGeom prst="rect">
            <a:avLst/>
          </a:prstGeom>
        </p:spPr>
      </p:pic>
    </p:spTree>
    <p:extLst>
      <p:ext uri="{BB962C8B-B14F-4D97-AF65-F5344CB8AC3E}">
        <p14:creationId xmlns:p14="http://schemas.microsoft.com/office/powerpoint/2010/main" val="3978763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5B89F5-5DC3-4B54-9599-90FADCB1E4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8048" y="810927"/>
            <a:ext cx="6001115" cy="5366039"/>
          </a:xfrm>
        </p:spPr>
      </p:pic>
    </p:spTree>
    <p:extLst>
      <p:ext uri="{BB962C8B-B14F-4D97-AF65-F5344CB8AC3E}">
        <p14:creationId xmlns:p14="http://schemas.microsoft.com/office/powerpoint/2010/main" val="42638021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6A06A-E8D0-470B-872E-A8BB431B4D56}"/>
              </a:ext>
            </a:extLst>
          </p:cNvPr>
          <p:cNvPicPr>
            <a:picLocks noChangeAspect="1"/>
          </p:cNvPicPr>
          <p:nvPr/>
        </p:nvPicPr>
        <p:blipFill>
          <a:blip r:embed="rId2"/>
          <a:stretch>
            <a:fillRect/>
          </a:stretch>
        </p:blipFill>
        <p:spPr>
          <a:xfrm>
            <a:off x="1252539" y="523876"/>
            <a:ext cx="9686925" cy="5810251"/>
          </a:xfrm>
          <a:prstGeom prst="rect">
            <a:avLst/>
          </a:prstGeom>
        </p:spPr>
      </p:pic>
    </p:spTree>
    <p:extLst>
      <p:ext uri="{BB962C8B-B14F-4D97-AF65-F5344CB8AC3E}">
        <p14:creationId xmlns:p14="http://schemas.microsoft.com/office/powerpoint/2010/main" val="4873627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8CBD80-7E42-450F-908D-28391ACE7A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5919" y="1298947"/>
            <a:ext cx="8884032" cy="4260111"/>
          </a:xfrm>
        </p:spPr>
      </p:pic>
    </p:spTree>
    <p:extLst>
      <p:ext uri="{BB962C8B-B14F-4D97-AF65-F5344CB8AC3E}">
        <p14:creationId xmlns:p14="http://schemas.microsoft.com/office/powerpoint/2010/main" val="32549655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E14353-B433-4A0D-A563-EAA18EB8B803}"/>
              </a:ext>
            </a:extLst>
          </p:cNvPr>
          <p:cNvGraphicFramePr>
            <a:graphicFrameLocks noGrp="1"/>
          </p:cNvGraphicFramePr>
          <p:nvPr>
            <p:ph idx="1"/>
          </p:nvPr>
        </p:nvGraphicFramePr>
        <p:xfrm>
          <a:off x="1757083" y="708214"/>
          <a:ext cx="7754472" cy="5603361"/>
        </p:xfrm>
        <a:graphic>
          <a:graphicData uri="http://schemas.openxmlformats.org/drawingml/2006/table">
            <a:tbl>
              <a:tblPr>
                <a:tableStyleId>{775DCB02-9BB8-47FD-8907-85C794F793BA}</a:tableStyleId>
              </a:tblPr>
              <a:tblGrid>
                <a:gridCol w="2584824">
                  <a:extLst>
                    <a:ext uri="{9D8B030D-6E8A-4147-A177-3AD203B41FA5}">
                      <a16:colId xmlns:a16="http://schemas.microsoft.com/office/drawing/2014/main" val="4288172895"/>
                    </a:ext>
                  </a:extLst>
                </a:gridCol>
                <a:gridCol w="2584824">
                  <a:extLst>
                    <a:ext uri="{9D8B030D-6E8A-4147-A177-3AD203B41FA5}">
                      <a16:colId xmlns:a16="http://schemas.microsoft.com/office/drawing/2014/main" val="2327314293"/>
                    </a:ext>
                  </a:extLst>
                </a:gridCol>
                <a:gridCol w="2584824">
                  <a:extLst>
                    <a:ext uri="{9D8B030D-6E8A-4147-A177-3AD203B41FA5}">
                      <a16:colId xmlns:a16="http://schemas.microsoft.com/office/drawing/2014/main" val="300334607"/>
                    </a:ext>
                  </a:extLst>
                </a:gridCol>
              </a:tblGrid>
              <a:tr h="342423">
                <a:tc>
                  <a:txBody>
                    <a:bodyPr/>
                    <a:lstStyle/>
                    <a:p>
                      <a:pPr fontAlgn="b"/>
                      <a:r>
                        <a:rPr lang="en-US" sz="1500" b="1">
                          <a:effectLst/>
                          <a:latin typeface="Times New Roman" panose="02020603050405020304" pitchFamily="18" charset="0"/>
                          <a:cs typeface="Times New Roman" panose="02020603050405020304" pitchFamily="18" charset="0"/>
                        </a:rPr>
                        <a:t>Feature</a:t>
                      </a:r>
                    </a:p>
                  </a:txBody>
                  <a:tcPr marL="38171" marR="38171" marT="19085" marB="19085" anchor="b"/>
                </a:tc>
                <a:tc>
                  <a:txBody>
                    <a:bodyPr/>
                    <a:lstStyle/>
                    <a:p>
                      <a:pPr fontAlgn="b"/>
                      <a:r>
                        <a:rPr lang="en-US" sz="1500" b="1">
                          <a:effectLst/>
                          <a:latin typeface="Times New Roman" panose="02020603050405020304" pitchFamily="18" charset="0"/>
                          <a:cs typeface="Times New Roman" panose="02020603050405020304" pitchFamily="18" charset="0"/>
                        </a:rPr>
                        <a:t>Shallow Foundation</a:t>
                      </a:r>
                    </a:p>
                  </a:txBody>
                  <a:tcPr marL="38171" marR="38171" marT="19085" marB="19085" anchor="b"/>
                </a:tc>
                <a:tc>
                  <a:txBody>
                    <a:bodyPr/>
                    <a:lstStyle/>
                    <a:p>
                      <a:pPr fontAlgn="b"/>
                      <a:r>
                        <a:rPr lang="en-US" sz="1500" b="1">
                          <a:effectLst/>
                          <a:latin typeface="Times New Roman" panose="02020603050405020304" pitchFamily="18" charset="0"/>
                          <a:cs typeface="Times New Roman" panose="02020603050405020304" pitchFamily="18" charset="0"/>
                        </a:rPr>
                        <a:t>Deep Foundation</a:t>
                      </a:r>
                    </a:p>
                  </a:txBody>
                  <a:tcPr marL="38171" marR="38171" marT="19085" marB="19085" anchor="b"/>
                </a:tc>
                <a:extLst>
                  <a:ext uri="{0D108BD9-81ED-4DB2-BD59-A6C34878D82A}">
                    <a16:rowId xmlns:a16="http://schemas.microsoft.com/office/drawing/2014/main" val="1432549435"/>
                  </a:ext>
                </a:extLst>
              </a:tr>
              <a:tr h="638499">
                <a:tc>
                  <a:txBody>
                    <a:bodyPr/>
                    <a:lstStyle/>
                    <a:p>
                      <a:pPr fontAlgn="base"/>
                      <a:r>
                        <a:rPr lang="en-US" sz="1500" dirty="0">
                          <a:effectLst/>
                          <a:latin typeface="Times New Roman" panose="02020603050405020304" pitchFamily="18" charset="0"/>
                          <a:cs typeface="Times New Roman" panose="02020603050405020304" pitchFamily="18" charset="0"/>
                        </a:rPr>
                        <a:t>Depth</a:t>
                      </a:r>
                    </a:p>
                  </a:txBody>
                  <a:tcPr marL="38171" marR="38171" marT="19085" marB="19085" anchor="ctr"/>
                </a:tc>
                <a:tc>
                  <a:txBody>
                    <a:bodyPr/>
                    <a:lstStyle/>
                    <a:p>
                      <a:pPr fontAlgn="base"/>
                      <a:r>
                        <a:rPr lang="en-US" sz="1500" dirty="0">
                          <a:effectLst/>
                          <a:latin typeface="Times New Roman" panose="02020603050405020304" pitchFamily="18" charset="0"/>
                          <a:cs typeface="Times New Roman" panose="02020603050405020304" pitchFamily="18" charset="0"/>
                        </a:rPr>
                        <a:t>Relatively shallow, typically less than 3 meters</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Deep, extending several meters into the ground</a:t>
                      </a:r>
                    </a:p>
                  </a:txBody>
                  <a:tcPr marL="38171" marR="38171" marT="19085" marB="19085" anchor="ctr"/>
                </a:tc>
                <a:extLst>
                  <a:ext uri="{0D108BD9-81ED-4DB2-BD59-A6C34878D82A}">
                    <a16:rowId xmlns:a16="http://schemas.microsoft.com/office/drawing/2014/main" val="4173446551"/>
                  </a:ext>
                </a:extLst>
              </a:tr>
              <a:tr h="495371">
                <a:tc>
                  <a:txBody>
                    <a:bodyPr/>
                    <a:lstStyle/>
                    <a:p>
                      <a:pPr fontAlgn="base"/>
                      <a:r>
                        <a:rPr lang="en-US" sz="1500">
                          <a:effectLst/>
                          <a:latin typeface="Times New Roman" panose="02020603050405020304" pitchFamily="18" charset="0"/>
                          <a:cs typeface="Times New Roman" panose="02020603050405020304" pitchFamily="18" charset="0"/>
                        </a:rPr>
                        <a:t>Load Distribution</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Spreads load over a larger area of soil</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Transfers load to deeper, more stable soil layers</a:t>
                      </a:r>
                    </a:p>
                  </a:txBody>
                  <a:tcPr marL="38171" marR="38171" marT="19085" marB="19085" anchor="ctr"/>
                </a:tc>
                <a:extLst>
                  <a:ext uri="{0D108BD9-81ED-4DB2-BD59-A6C34878D82A}">
                    <a16:rowId xmlns:a16="http://schemas.microsoft.com/office/drawing/2014/main" val="1574832353"/>
                  </a:ext>
                </a:extLst>
              </a:tr>
              <a:tr h="638499">
                <a:tc>
                  <a:txBody>
                    <a:bodyPr/>
                    <a:lstStyle/>
                    <a:p>
                      <a:pPr fontAlgn="base"/>
                      <a:r>
                        <a:rPr lang="en-US" sz="1500">
                          <a:effectLst/>
                          <a:latin typeface="Times New Roman" panose="02020603050405020304" pitchFamily="18" charset="0"/>
                          <a:cs typeface="Times New Roman" panose="02020603050405020304" pitchFamily="18" charset="0"/>
                        </a:rPr>
                        <a:t>Types</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Spread footing, Mat (Raft) foundation</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Pile foundation, Pier foundation, Caisson foundation</a:t>
                      </a:r>
                    </a:p>
                  </a:txBody>
                  <a:tcPr marL="38171" marR="38171" marT="19085" marB="19085" anchor="ctr"/>
                </a:tc>
                <a:extLst>
                  <a:ext uri="{0D108BD9-81ED-4DB2-BD59-A6C34878D82A}">
                    <a16:rowId xmlns:a16="http://schemas.microsoft.com/office/drawing/2014/main" val="3592794784"/>
                  </a:ext>
                </a:extLst>
              </a:tr>
              <a:tr h="638499">
                <a:tc>
                  <a:txBody>
                    <a:bodyPr/>
                    <a:lstStyle/>
                    <a:p>
                      <a:pPr fontAlgn="base"/>
                      <a:r>
                        <a:rPr lang="en-US" sz="1500" dirty="0">
                          <a:effectLst/>
                          <a:latin typeface="Times New Roman" panose="02020603050405020304" pitchFamily="18" charset="0"/>
                          <a:cs typeface="Times New Roman" panose="02020603050405020304" pitchFamily="18" charset="0"/>
                        </a:rPr>
                        <a:t>Soil Conditions</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Suitable for stable soils with sufficient bearing capacity</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Used in areas with weak or compressible soils</a:t>
                      </a:r>
                    </a:p>
                  </a:txBody>
                  <a:tcPr marL="38171" marR="38171" marT="19085" marB="19085" anchor="ctr"/>
                </a:tc>
                <a:extLst>
                  <a:ext uri="{0D108BD9-81ED-4DB2-BD59-A6C34878D82A}">
                    <a16:rowId xmlns:a16="http://schemas.microsoft.com/office/drawing/2014/main" val="3118716696"/>
                  </a:ext>
                </a:extLst>
              </a:tr>
              <a:tr h="638499">
                <a:tc>
                  <a:txBody>
                    <a:bodyPr/>
                    <a:lstStyle/>
                    <a:p>
                      <a:pPr fontAlgn="base"/>
                      <a:r>
                        <a:rPr lang="en-US" sz="1500">
                          <a:effectLst/>
                          <a:latin typeface="Times New Roman" panose="02020603050405020304" pitchFamily="18" charset="0"/>
                          <a:cs typeface="Times New Roman" panose="02020603050405020304" pitchFamily="18" charset="0"/>
                        </a:rPr>
                        <a:t>Construction Method</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Generally simpler and less costly</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Often requires specialized equipment and techniques</a:t>
                      </a:r>
                    </a:p>
                  </a:txBody>
                  <a:tcPr marL="38171" marR="38171" marT="19085" marB="19085" anchor="ctr"/>
                </a:tc>
                <a:extLst>
                  <a:ext uri="{0D108BD9-81ED-4DB2-BD59-A6C34878D82A}">
                    <a16:rowId xmlns:a16="http://schemas.microsoft.com/office/drawing/2014/main" val="2288327348"/>
                  </a:ext>
                </a:extLst>
              </a:tr>
              <a:tr h="786536">
                <a:tc>
                  <a:txBody>
                    <a:bodyPr/>
                    <a:lstStyle/>
                    <a:p>
                      <a:pPr fontAlgn="base"/>
                      <a:r>
                        <a:rPr lang="en-US" sz="1500">
                          <a:effectLst/>
                          <a:latin typeface="Times New Roman" panose="02020603050405020304" pitchFamily="18" charset="0"/>
                          <a:cs typeface="Times New Roman" panose="02020603050405020304" pitchFamily="18" charset="0"/>
                        </a:rPr>
                        <a:t>Suitable for</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Small to medium-sized structures</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Large and heavy structures, or when soil near the surface is weak</a:t>
                      </a:r>
                    </a:p>
                  </a:txBody>
                  <a:tcPr marL="38171" marR="38171" marT="19085" marB="19085" anchor="ctr"/>
                </a:tc>
                <a:extLst>
                  <a:ext uri="{0D108BD9-81ED-4DB2-BD59-A6C34878D82A}">
                    <a16:rowId xmlns:a16="http://schemas.microsoft.com/office/drawing/2014/main" val="3491277911"/>
                  </a:ext>
                </a:extLst>
              </a:tr>
              <a:tr h="638499">
                <a:tc>
                  <a:txBody>
                    <a:bodyPr/>
                    <a:lstStyle/>
                    <a:p>
                      <a:pPr fontAlgn="base"/>
                      <a:r>
                        <a:rPr lang="en-US" sz="1500">
                          <a:effectLst/>
                          <a:latin typeface="Times New Roman" panose="02020603050405020304" pitchFamily="18" charset="0"/>
                          <a:cs typeface="Times New Roman" panose="02020603050405020304" pitchFamily="18" charset="0"/>
                        </a:rPr>
                        <a:t>Settlement Tolerance</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Generally less tolerant of settlement</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More tolerant of settlement due to deeper embedment</a:t>
                      </a:r>
                    </a:p>
                  </a:txBody>
                  <a:tcPr marL="38171" marR="38171" marT="19085" marB="19085" anchor="ctr"/>
                </a:tc>
                <a:extLst>
                  <a:ext uri="{0D108BD9-81ED-4DB2-BD59-A6C34878D82A}">
                    <a16:rowId xmlns:a16="http://schemas.microsoft.com/office/drawing/2014/main" val="1375066510"/>
                  </a:ext>
                </a:extLst>
              </a:tr>
              <a:tr h="786536">
                <a:tc>
                  <a:txBody>
                    <a:bodyPr/>
                    <a:lstStyle/>
                    <a:p>
                      <a:pPr fontAlgn="base"/>
                      <a:r>
                        <a:rPr lang="en-US" sz="1500">
                          <a:effectLst/>
                          <a:latin typeface="Times New Roman" panose="02020603050405020304" pitchFamily="18" charset="0"/>
                          <a:cs typeface="Times New Roman" panose="02020603050405020304" pitchFamily="18" charset="0"/>
                        </a:rPr>
                        <a:t>Examples</a:t>
                      </a:r>
                    </a:p>
                  </a:txBody>
                  <a:tcPr marL="38171" marR="38171" marT="19085" marB="19085" anchor="ctr"/>
                </a:tc>
                <a:tc>
                  <a:txBody>
                    <a:bodyPr/>
                    <a:lstStyle/>
                    <a:p>
                      <a:pPr fontAlgn="base"/>
                      <a:r>
                        <a:rPr lang="en-US" sz="1500">
                          <a:effectLst/>
                          <a:latin typeface="Times New Roman" panose="02020603050405020304" pitchFamily="18" charset="0"/>
                          <a:cs typeface="Times New Roman" panose="02020603050405020304" pitchFamily="18" charset="0"/>
                        </a:rPr>
                        <a:t>Residential buildings, small commercial structures</a:t>
                      </a:r>
                    </a:p>
                  </a:txBody>
                  <a:tcPr marL="38171" marR="38171" marT="19085" marB="19085" anchor="ctr"/>
                </a:tc>
                <a:tc>
                  <a:txBody>
                    <a:bodyPr/>
                    <a:lstStyle/>
                    <a:p>
                      <a:pPr fontAlgn="base"/>
                      <a:r>
                        <a:rPr lang="en-US" sz="1500" dirty="0">
                          <a:effectLst/>
                          <a:latin typeface="Times New Roman" panose="02020603050405020304" pitchFamily="18" charset="0"/>
                          <a:cs typeface="Times New Roman" panose="02020603050405020304" pitchFamily="18" charset="0"/>
                        </a:rPr>
                        <a:t>High-rise buildings, bridges, heavy industrial structures</a:t>
                      </a:r>
                    </a:p>
                  </a:txBody>
                  <a:tcPr marL="38171" marR="38171" marT="19085" marB="19085" anchor="ctr"/>
                </a:tc>
                <a:extLst>
                  <a:ext uri="{0D108BD9-81ED-4DB2-BD59-A6C34878D82A}">
                    <a16:rowId xmlns:a16="http://schemas.microsoft.com/office/drawing/2014/main" val="2784392463"/>
                  </a:ext>
                </a:extLst>
              </a:tr>
            </a:tbl>
          </a:graphicData>
        </a:graphic>
      </p:graphicFrame>
    </p:spTree>
    <p:extLst>
      <p:ext uri="{BB962C8B-B14F-4D97-AF65-F5344CB8AC3E}">
        <p14:creationId xmlns:p14="http://schemas.microsoft.com/office/powerpoint/2010/main" val="13401689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2FBB43E-4A9D-4ACE-BFC2-C215F23FE3EB}"/>
              </a:ext>
            </a:extLst>
          </p:cNvPr>
          <p:cNvGraphicFramePr>
            <a:graphicFrameLocks noGrp="1"/>
          </p:cNvGraphicFramePr>
          <p:nvPr>
            <p:ph idx="1"/>
          </p:nvPr>
        </p:nvGraphicFramePr>
        <p:xfrm>
          <a:off x="1721224" y="609602"/>
          <a:ext cx="8534400" cy="5595308"/>
        </p:xfrm>
        <a:graphic>
          <a:graphicData uri="http://schemas.openxmlformats.org/drawingml/2006/table">
            <a:tbl>
              <a:tblPr/>
              <a:tblGrid>
                <a:gridCol w="2133600">
                  <a:extLst>
                    <a:ext uri="{9D8B030D-6E8A-4147-A177-3AD203B41FA5}">
                      <a16:colId xmlns:a16="http://schemas.microsoft.com/office/drawing/2014/main" val="2251016323"/>
                    </a:ext>
                  </a:extLst>
                </a:gridCol>
                <a:gridCol w="2133600">
                  <a:extLst>
                    <a:ext uri="{9D8B030D-6E8A-4147-A177-3AD203B41FA5}">
                      <a16:colId xmlns:a16="http://schemas.microsoft.com/office/drawing/2014/main" val="3127710796"/>
                    </a:ext>
                  </a:extLst>
                </a:gridCol>
                <a:gridCol w="2133600">
                  <a:extLst>
                    <a:ext uri="{9D8B030D-6E8A-4147-A177-3AD203B41FA5}">
                      <a16:colId xmlns:a16="http://schemas.microsoft.com/office/drawing/2014/main" val="391969175"/>
                    </a:ext>
                  </a:extLst>
                </a:gridCol>
                <a:gridCol w="2133600">
                  <a:extLst>
                    <a:ext uri="{9D8B030D-6E8A-4147-A177-3AD203B41FA5}">
                      <a16:colId xmlns:a16="http://schemas.microsoft.com/office/drawing/2014/main" val="1111402492"/>
                    </a:ext>
                  </a:extLst>
                </a:gridCol>
              </a:tblGrid>
              <a:tr h="203600">
                <a:tc>
                  <a:txBody>
                    <a:bodyPr/>
                    <a:lstStyle/>
                    <a:p>
                      <a:pPr fontAlgn="b"/>
                      <a:r>
                        <a:rPr lang="en-US" sz="1200" b="1">
                          <a:effectLst/>
                          <a:latin typeface="Times New Roman" panose="02020603050405020304" pitchFamily="18" charset="0"/>
                          <a:cs typeface="Times New Roman" panose="02020603050405020304" pitchFamily="18" charset="0"/>
                        </a:rPr>
                        <a:t>Feature</a:t>
                      </a:r>
                    </a:p>
                  </a:txBody>
                  <a:tcPr marL="20721" marR="20721" marT="10360" marB="10360" anchor="b">
                    <a:lnL w="7620" cap="flat" cmpd="sng" algn="ctr">
                      <a:solidFill>
                        <a:srgbClr val="20CAFE"/>
                      </a:solidFill>
                      <a:prstDash val="solid"/>
                      <a:round/>
                      <a:headEnd type="none" w="med" len="med"/>
                      <a:tailEnd type="none" w="med" len="med"/>
                    </a:lnL>
                    <a:lnR w="7620" cap="flat" cmpd="sng" algn="ctr">
                      <a:solidFill>
                        <a:srgbClr val="70C8FE"/>
                      </a:solidFill>
                      <a:prstDash val="solid"/>
                      <a:round/>
                      <a:headEnd type="none" w="med" len="med"/>
                      <a:tailEnd type="none" w="med" len="med"/>
                    </a:lnR>
                    <a:lnT w="7620" cap="flat" cmpd="sng" algn="ctr">
                      <a:solidFill>
                        <a:srgbClr val="20CAFE"/>
                      </a:solidFill>
                      <a:prstDash val="solid"/>
                      <a:round/>
                      <a:headEnd type="none" w="med" len="med"/>
                      <a:tailEnd type="none" w="med" len="med"/>
                    </a:lnT>
                    <a:lnB w="12700" cap="flat" cmpd="sng" algn="ctr">
                      <a:solidFill>
                        <a:srgbClr val="E0C7FE"/>
                      </a:solidFill>
                      <a:prstDash val="solid"/>
                      <a:round/>
                      <a:headEnd type="none" w="med" len="med"/>
                      <a:tailEnd type="none" w="med" len="med"/>
                    </a:lnB>
                    <a:solidFill>
                      <a:schemeClr val="accent1">
                        <a:lumMod val="60000"/>
                        <a:lumOff val="40000"/>
                      </a:schemeClr>
                    </a:solidFill>
                  </a:tcPr>
                </a:tc>
                <a:tc>
                  <a:txBody>
                    <a:bodyPr/>
                    <a:lstStyle/>
                    <a:p>
                      <a:pPr fontAlgn="b"/>
                      <a:r>
                        <a:rPr lang="en-US" sz="1200" b="1">
                          <a:effectLst/>
                          <a:latin typeface="Times New Roman" panose="02020603050405020304" pitchFamily="18" charset="0"/>
                          <a:cs typeface="Times New Roman" panose="02020603050405020304" pitchFamily="18" charset="0"/>
                        </a:rPr>
                        <a:t>Pier Foundation</a:t>
                      </a:r>
                    </a:p>
                  </a:txBody>
                  <a:tcPr marL="20721" marR="20721" marT="10360" marB="10360" anchor="b">
                    <a:lnL w="7620" cap="flat" cmpd="sng" algn="ctr">
                      <a:solidFill>
                        <a:srgbClr val="70C8FE"/>
                      </a:solidFill>
                      <a:prstDash val="solid"/>
                      <a:round/>
                      <a:headEnd type="none" w="med" len="med"/>
                      <a:tailEnd type="none" w="med" len="med"/>
                    </a:lnL>
                    <a:lnR w="7620" cap="flat" cmpd="sng" algn="ctr">
                      <a:solidFill>
                        <a:srgbClr val="80D0FE"/>
                      </a:solidFill>
                      <a:prstDash val="solid"/>
                      <a:round/>
                      <a:headEnd type="none" w="med" len="med"/>
                      <a:tailEnd type="none" w="med" len="med"/>
                    </a:lnR>
                    <a:lnT w="7620" cap="flat" cmpd="sng" algn="ctr">
                      <a:solidFill>
                        <a:srgbClr val="70C8FE"/>
                      </a:solidFill>
                      <a:prstDash val="solid"/>
                      <a:round/>
                      <a:headEnd type="none" w="med" len="med"/>
                      <a:tailEnd type="none" w="med" len="med"/>
                    </a:lnT>
                    <a:lnB w="12700" cap="flat" cmpd="sng" algn="ctr">
                      <a:solidFill>
                        <a:srgbClr val="80E8FE"/>
                      </a:solidFill>
                      <a:prstDash val="solid"/>
                      <a:round/>
                      <a:headEnd type="none" w="med" len="med"/>
                      <a:tailEnd type="none" w="med" len="med"/>
                    </a:lnB>
                    <a:solidFill>
                      <a:schemeClr val="accent1">
                        <a:lumMod val="60000"/>
                        <a:lumOff val="40000"/>
                      </a:schemeClr>
                    </a:solidFill>
                  </a:tcPr>
                </a:tc>
                <a:tc>
                  <a:txBody>
                    <a:bodyPr/>
                    <a:lstStyle/>
                    <a:p>
                      <a:pPr fontAlgn="b"/>
                      <a:r>
                        <a:rPr lang="en-US" sz="1200" b="1">
                          <a:effectLst/>
                          <a:latin typeface="Times New Roman" panose="02020603050405020304" pitchFamily="18" charset="0"/>
                          <a:cs typeface="Times New Roman" panose="02020603050405020304" pitchFamily="18" charset="0"/>
                        </a:rPr>
                        <a:t>Caisson Foundation</a:t>
                      </a:r>
                    </a:p>
                  </a:txBody>
                  <a:tcPr marL="20721" marR="20721" marT="10360" marB="10360" anchor="b">
                    <a:lnL w="7620" cap="flat" cmpd="sng" algn="ctr">
                      <a:solidFill>
                        <a:srgbClr val="80D0FE"/>
                      </a:solidFill>
                      <a:prstDash val="solid"/>
                      <a:round/>
                      <a:headEnd type="none" w="med" len="med"/>
                      <a:tailEnd type="none" w="med" len="med"/>
                    </a:lnL>
                    <a:lnR w="7620" cap="flat" cmpd="sng" algn="ctr">
                      <a:solidFill>
                        <a:srgbClr val="10D7FE"/>
                      </a:solidFill>
                      <a:prstDash val="solid"/>
                      <a:round/>
                      <a:headEnd type="none" w="med" len="med"/>
                      <a:tailEnd type="none" w="med" len="med"/>
                    </a:lnR>
                    <a:lnT w="7620" cap="flat" cmpd="sng" algn="ctr">
                      <a:solidFill>
                        <a:srgbClr val="80D0FE"/>
                      </a:solidFill>
                      <a:prstDash val="solid"/>
                      <a:round/>
                      <a:headEnd type="none" w="med" len="med"/>
                      <a:tailEnd type="none" w="med" len="med"/>
                    </a:lnT>
                    <a:lnB w="12700" cap="flat" cmpd="sng" algn="ctr">
                      <a:solidFill>
                        <a:srgbClr val="F0F0FE"/>
                      </a:solidFill>
                      <a:prstDash val="solid"/>
                      <a:round/>
                      <a:headEnd type="none" w="med" len="med"/>
                      <a:tailEnd type="none" w="med" len="med"/>
                    </a:lnB>
                    <a:solidFill>
                      <a:schemeClr val="accent1">
                        <a:lumMod val="60000"/>
                        <a:lumOff val="40000"/>
                      </a:schemeClr>
                    </a:solidFill>
                  </a:tcPr>
                </a:tc>
                <a:tc>
                  <a:txBody>
                    <a:bodyPr/>
                    <a:lstStyle/>
                    <a:p>
                      <a:pPr fontAlgn="b"/>
                      <a:r>
                        <a:rPr lang="en-US" sz="1200" b="1">
                          <a:effectLst/>
                          <a:latin typeface="Times New Roman" panose="02020603050405020304" pitchFamily="18" charset="0"/>
                          <a:cs typeface="Times New Roman" panose="02020603050405020304" pitchFamily="18" charset="0"/>
                        </a:rPr>
                        <a:t>Pile Foundation</a:t>
                      </a:r>
                    </a:p>
                  </a:txBody>
                  <a:tcPr marL="20721" marR="20721" marT="10360" marB="10360" anchor="b">
                    <a:lnL w="7620" cap="flat" cmpd="sng" algn="ctr">
                      <a:solidFill>
                        <a:srgbClr val="10D7FE"/>
                      </a:solidFill>
                      <a:prstDash val="solid"/>
                      <a:round/>
                      <a:headEnd type="none" w="med" len="med"/>
                      <a:tailEnd type="none" w="med" len="med"/>
                    </a:lnL>
                    <a:lnR w="7620" cap="flat" cmpd="sng" algn="ctr">
                      <a:solidFill>
                        <a:srgbClr val="10D7FE"/>
                      </a:solidFill>
                      <a:prstDash val="solid"/>
                      <a:round/>
                      <a:headEnd type="none" w="med" len="med"/>
                      <a:tailEnd type="none" w="med" len="med"/>
                    </a:lnR>
                    <a:lnT w="7620" cap="flat" cmpd="sng" algn="ctr">
                      <a:solidFill>
                        <a:srgbClr val="10D7FE"/>
                      </a:solidFill>
                      <a:prstDash val="solid"/>
                      <a:round/>
                      <a:headEnd type="none" w="med" len="med"/>
                      <a:tailEnd type="none" w="med" len="med"/>
                    </a:lnT>
                    <a:lnB w="12700" cap="flat" cmpd="sng" algn="ctr">
                      <a:solidFill>
                        <a:srgbClr val="E0F4FE"/>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830912677"/>
                  </a:ext>
                </a:extLst>
              </a:tr>
              <a:tr h="503713">
                <a:tc>
                  <a:txBody>
                    <a:bodyPr/>
                    <a:lstStyle/>
                    <a:p>
                      <a:pPr fontAlgn="base"/>
                      <a:r>
                        <a:rPr lang="en-US" sz="1200">
                          <a:effectLst/>
                          <a:latin typeface="Times New Roman" panose="02020603050405020304" pitchFamily="18" charset="0"/>
                          <a:cs typeface="Times New Roman" panose="02020603050405020304" pitchFamily="18" charset="0"/>
                        </a:rPr>
                        <a:t>Definition</a:t>
                      </a:r>
                    </a:p>
                  </a:txBody>
                  <a:tcPr marL="20721" marR="20721" marT="10360" marB="10360" anchor="ctr">
                    <a:lnL w="7620" cap="flat" cmpd="sng" algn="ctr">
                      <a:solidFill>
                        <a:srgbClr val="E0C7FE"/>
                      </a:solidFill>
                      <a:prstDash val="solid"/>
                      <a:round/>
                      <a:headEnd type="none" w="med" len="med"/>
                      <a:tailEnd type="none" w="med" len="med"/>
                    </a:lnL>
                    <a:lnR w="7620" cap="flat" cmpd="sng" algn="ctr">
                      <a:solidFill>
                        <a:srgbClr val="80E8FE"/>
                      </a:solidFill>
                      <a:prstDash val="solid"/>
                      <a:round/>
                      <a:headEnd type="none" w="med" len="med"/>
                      <a:tailEnd type="none" w="med" len="med"/>
                    </a:lnR>
                    <a:lnT w="12700" cap="flat" cmpd="sng" algn="ctr">
                      <a:solidFill>
                        <a:srgbClr val="E0C7FE"/>
                      </a:solidFill>
                      <a:prstDash val="solid"/>
                      <a:round/>
                      <a:headEnd type="none" w="med" len="med"/>
                      <a:tailEnd type="none" w="med" len="med"/>
                    </a:lnT>
                    <a:lnB w="12700" cap="flat" cmpd="sng" algn="ctr">
                      <a:solidFill>
                        <a:srgbClr val="C0E4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Vertical columns of large diameter supporting the structure</a:t>
                      </a:r>
                    </a:p>
                  </a:txBody>
                  <a:tcPr marL="20721" marR="20721" marT="10360" marB="10360" anchor="ctr">
                    <a:lnL w="7620" cap="flat" cmpd="sng" algn="ctr">
                      <a:solidFill>
                        <a:srgbClr val="80E8FE"/>
                      </a:solidFill>
                      <a:prstDash val="solid"/>
                      <a:round/>
                      <a:headEnd type="none" w="med" len="med"/>
                      <a:tailEnd type="none" w="med" len="med"/>
                    </a:lnL>
                    <a:lnR w="7620" cap="flat" cmpd="sng" algn="ctr">
                      <a:solidFill>
                        <a:srgbClr val="F0F0FE"/>
                      </a:solidFill>
                      <a:prstDash val="solid"/>
                      <a:round/>
                      <a:headEnd type="none" w="med" len="med"/>
                      <a:tailEnd type="none" w="med" len="med"/>
                    </a:lnR>
                    <a:lnT w="12700" cap="flat" cmpd="sng" algn="ctr">
                      <a:solidFill>
                        <a:srgbClr val="80E8FE"/>
                      </a:solidFill>
                      <a:prstDash val="solid"/>
                      <a:round/>
                      <a:headEnd type="none" w="med" len="med"/>
                      <a:tailEnd type="none" w="med" len="med"/>
                    </a:lnT>
                    <a:lnB w="12700" cap="flat" cmpd="sng" algn="ctr">
                      <a:solidFill>
                        <a:srgbClr val="50EE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Large-diameter cylindrical structures sunk into the ground</a:t>
                      </a:r>
                    </a:p>
                  </a:txBody>
                  <a:tcPr marL="20721" marR="20721" marT="10360" marB="10360" anchor="ctr">
                    <a:lnL w="7620" cap="flat" cmpd="sng" algn="ctr">
                      <a:solidFill>
                        <a:srgbClr val="F0F0FE"/>
                      </a:solidFill>
                      <a:prstDash val="solid"/>
                      <a:round/>
                      <a:headEnd type="none" w="med" len="med"/>
                      <a:tailEnd type="none" w="med" len="med"/>
                    </a:lnL>
                    <a:lnR w="7620" cap="flat" cmpd="sng" algn="ctr">
                      <a:solidFill>
                        <a:srgbClr val="E0F4FE"/>
                      </a:solidFill>
                      <a:prstDash val="solid"/>
                      <a:round/>
                      <a:headEnd type="none" w="med" len="med"/>
                      <a:tailEnd type="none" w="med" len="med"/>
                    </a:lnR>
                    <a:lnT w="12700" cap="flat" cmpd="sng" algn="ctr">
                      <a:solidFill>
                        <a:srgbClr val="F0F0FE"/>
                      </a:solidFill>
                      <a:prstDash val="solid"/>
                      <a:round/>
                      <a:headEnd type="none" w="med" len="med"/>
                      <a:tailEnd type="none" w="med" len="med"/>
                    </a:lnT>
                    <a:lnB w="12700" cap="flat" cmpd="sng" algn="ctr">
                      <a:solidFill>
                        <a:srgbClr val="90FF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Long, slender columns driven deep into the ground</a:t>
                      </a:r>
                    </a:p>
                  </a:txBody>
                  <a:tcPr marL="20721" marR="20721" marT="10360" marB="10360" anchor="ctr">
                    <a:lnL w="7620" cap="flat" cmpd="sng" algn="ctr">
                      <a:solidFill>
                        <a:srgbClr val="E0F4FE"/>
                      </a:solidFill>
                      <a:prstDash val="solid"/>
                      <a:round/>
                      <a:headEnd type="none" w="med" len="med"/>
                      <a:tailEnd type="none" w="med" len="med"/>
                    </a:lnL>
                    <a:lnR w="7620" cap="flat" cmpd="sng" algn="ctr">
                      <a:solidFill>
                        <a:srgbClr val="E0F4FE"/>
                      </a:solidFill>
                      <a:prstDash val="solid"/>
                      <a:round/>
                      <a:headEnd type="none" w="med" len="med"/>
                      <a:tailEnd type="none" w="med" len="med"/>
                    </a:lnR>
                    <a:lnT w="12700" cap="flat" cmpd="sng" algn="ctr">
                      <a:solidFill>
                        <a:srgbClr val="E0F4FE"/>
                      </a:solidFill>
                      <a:prstDash val="solid"/>
                      <a:round/>
                      <a:headEnd type="none" w="med" len="med"/>
                      <a:tailEnd type="none" w="med" len="med"/>
                    </a:lnT>
                    <a:lnB w="12700" cap="flat" cmpd="sng" algn="ctr">
                      <a:solidFill>
                        <a:srgbClr val="90F6FE"/>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7277122"/>
                  </a:ext>
                </a:extLst>
              </a:tr>
              <a:tr h="662781">
                <a:tc>
                  <a:txBody>
                    <a:bodyPr/>
                    <a:lstStyle/>
                    <a:p>
                      <a:pPr fontAlgn="base"/>
                      <a:r>
                        <a:rPr lang="en-US" sz="1200" dirty="0">
                          <a:effectLst/>
                          <a:latin typeface="Times New Roman" panose="02020603050405020304" pitchFamily="18" charset="0"/>
                          <a:cs typeface="Times New Roman" panose="02020603050405020304" pitchFamily="18" charset="0"/>
                        </a:rPr>
                        <a:t>Load Distribution</a:t>
                      </a:r>
                    </a:p>
                  </a:txBody>
                  <a:tcPr marL="20721" marR="20721" marT="10360" marB="10360" anchor="ctr">
                    <a:lnL w="7620" cap="flat" cmpd="sng" algn="ctr">
                      <a:solidFill>
                        <a:srgbClr val="C0E4FE"/>
                      </a:solidFill>
                      <a:prstDash val="solid"/>
                      <a:round/>
                      <a:headEnd type="none" w="med" len="med"/>
                      <a:tailEnd type="none" w="med" len="med"/>
                    </a:lnL>
                    <a:lnR w="7620" cap="flat" cmpd="sng" algn="ctr">
                      <a:solidFill>
                        <a:srgbClr val="50EEFE"/>
                      </a:solidFill>
                      <a:prstDash val="solid"/>
                      <a:round/>
                      <a:headEnd type="none" w="med" len="med"/>
                      <a:tailEnd type="none" w="med" len="med"/>
                    </a:lnR>
                    <a:lnT w="12700" cap="flat" cmpd="sng" algn="ctr">
                      <a:solidFill>
                        <a:srgbClr val="C0E4FE"/>
                      </a:solidFill>
                      <a:prstDash val="solid"/>
                      <a:round/>
                      <a:headEnd type="none" w="med" len="med"/>
                      <a:tailEnd type="none" w="med" len="med"/>
                    </a:lnT>
                    <a:lnB w="12700" cap="flat" cmpd="sng" algn="ctr">
                      <a:solidFill>
                        <a:srgbClr val="60E4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Transfers load vertically through piers into deeper soil layers</a:t>
                      </a:r>
                    </a:p>
                  </a:txBody>
                  <a:tcPr marL="20721" marR="20721" marT="10360" marB="10360" anchor="ctr">
                    <a:lnL w="7620" cap="flat" cmpd="sng" algn="ctr">
                      <a:solidFill>
                        <a:srgbClr val="50EEFE"/>
                      </a:solidFill>
                      <a:prstDash val="solid"/>
                      <a:round/>
                      <a:headEnd type="none" w="med" len="med"/>
                      <a:tailEnd type="none" w="med" len="med"/>
                    </a:lnL>
                    <a:lnR w="7620" cap="flat" cmpd="sng" algn="ctr">
                      <a:solidFill>
                        <a:srgbClr val="90FFFE"/>
                      </a:solidFill>
                      <a:prstDash val="solid"/>
                      <a:round/>
                      <a:headEnd type="none" w="med" len="med"/>
                      <a:tailEnd type="none" w="med" len="med"/>
                    </a:lnR>
                    <a:lnT w="12700" cap="flat" cmpd="sng" algn="ctr">
                      <a:solidFill>
                        <a:srgbClr val="50EEFE"/>
                      </a:solidFill>
                      <a:prstDash val="solid"/>
                      <a:round/>
                      <a:headEnd type="none" w="med" len="med"/>
                      <a:tailEnd type="none" w="med" len="med"/>
                    </a:lnT>
                    <a:lnB w="12700" cap="flat" cmpd="sng" algn="ctr">
                      <a:solidFill>
                        <a:srgbClr val="F0FCFE"/>
                      </a:solidFill>
                      <a:prstDash val="solid"/>
                      <a:round/>
                      <a:headEnd type="none" w="med" len="med"/>
                      <a:tailEnd type="none" w="med" len="med"/>
                    </a:lnB>
                    <a:solidFill>
                      <a:schemeClr val="accent1">
                        <a:lumMod val="60000"/>
                        <a:lumOff val="40000"/>
                      </a:schemeClr>
                    </a:solidFill>
                  </a:tcPr>
                </a:tc>
                <a:tc>
                  <a:txBody>
                    <a:bodyPr/>
                    <a:lstStyle/>
                    <a:p>
                      <a:pPr fontAlgn="base"/>
                      <a:r>
                        <a:rPr lang="en-US" sz="1200" dirty="0">
                          <a:effectLst/>
                          <a:latin typeface="Times New Roman" panose="02020603050405020304" pitchFamily="18" charset="0"/>
                          <a:cs typeface="Times New Roman" panose="02020603050405020304" pitchFamily="18" charset="0"/>
                        </a:rPr>
                        <a:t>Transfers load vertically through the caisson into deeper soil layers</a:t>
                      </a:r>
                    </a:p>
                  </a:txBody>
                  <a:tcPr marL="20721" marR="20721" marT="10360" marB="10360" anchor="ctr">
                    <a:lnL w="7620" cap="flat" cmpd="sng" algn="ctr">
                      <a:solidFill>
                        <a:srgbClr val="90FFFE"/>
                      </a:solidFill>
                      <a:prstDash val="solid"/>
                      <a:round/>
                      <a:headEnd type="none" w="med" len="med"/>
                      <a:tailEnd type="none" w="med" len="med"/>
                    </a:lnL>
                    <a:lnR w="7620" cap="flat" cmpd="sng" algn="ctr">
                      <a:solidFill>
                        <a:srgbClr val="90F6FE"/>
                      </a:solidFill>
                      <a:prstDash val="solid"/>
                      <a:round/>
                      <a:headEnd type="none" w="med" len="med"/>
                      <a:tailEnd type="none" w="med" len="med"/>
                    </a:lnR>
                    <a:lnT w="12700" cap="flat" cmpd="sng" algn="ctr">
                      <a:solidFill>
                        <a:srgbClr val="90FFFE"/>
                      </a:solidFill>
                      <a:prstDash val="solid"/>
                      <a:round/>
                      <a:headEnd type="none" w="med" len="med"/>
                      <a:tailEnd type="none" w="med" len="med"/>
                    </a:lnT>
                    <a:lnB w="12700" cap="flat" cmpd="sng" algn="ctr">
                      <a:solidFill>
                        <a:srgbClr val="F005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Transfers load vertically through piles into deeper, more stable soil layers</a:t>
                      </a:r>
                    </a:p>
                  </a:txBody>
                  <a:tcPr marL="20721" marR="20721" marT="10360" marB="10360" anchor="ctr">
                    <a:lnL w="7620" cap="flat" cmpd="sng" algn="ctr">
                      <a:solidFill>
                        <a:srgbClr val="90F6FE"/>
                      </a:solidFill>
                      <a:prstDash val="solid"/>
                      <a:round/>
                      <a:headEnd type="none" w="med" len="med"/>
                      <a:tailEnd type="none" w="med" len="med"/>
                    </a:lnL>
                    <a:lnR w="7620" cap="flat" cmpd="sng" algn="ctr">
                      <a:solidFill>
                        <a:srgbClr val="90F6FE"/>
                      </a:solidFill>
                      <a:prstDash val="solid"/>
                      <a:round/>
                      <a:headEnd type="none" w="med" len="med"/>
                      <a:tailEnd type="none" w="med" len="med"/>
                    </a:lnR>
                    <a:lnT w="12700" cap="flat" cmpd="sng" algn="ctr">
                      <a:solidFill>
                        <a:srgbClr val="90F6FE"/>
                      </a:solidFill>
                      <a:prstDash val="solid"/>
                      <a:round/>
                      <a:headEnd type="none" w="med" len="med"/>
                      <a:tailEnd type="none" w="med" len="med"/>
                    </a:lnT>
                    <a:lnB w="12700" cap="flat" cmpd="sng" algn="ctr">
                      <a:solidFill>
                        <a:srgbClr val="F00BFF"/>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22079596"/>
                  </a:ext>
                </a:extLst>
              </a:tr>
              <a:tr h="503713">
                <a:tc>
                  <a:txBody>
                    <a:bodyPr/>
                    <a:lstStyle/>
                    <a:p>
                      <a:pPr fontAlgn="base"/>
                      <a:r>
                        <a:rPr lang="en-US" sz="1200">
                          <a:effectLst/>
                          <a:latin typeface="Times New Roman" panose="02020603050405020304" pitchFamily="18" charset="0"/>
                          <a:cs typeface="Times New Roman" panose="02020603050405020304" pitchFamily="18" charset="0"/>
                        </a:rPr>
                        <a:t>Types</a:t>
                      </a:r>
                    </a:p>
                  </a:txBody>
                  <a:tcPr marL="20721" marR="20721" marT="10360" marB="10360" anchor="ctr">
                    <a:lnL w="7620" cap="flat" cmpd="sng" algn="ctr">
                      <a:solidFill>
                        <a:srgbClr val="60E4FE"/>
                      </a:solidFill>
                      <a:prstDash val="solid"/>
                      <a:round/>
                      <a:headEnd type="none" w="med" len="med"/>
                      <a:tailEnd type="none" w="med" len="med"/>
                    </a:lnL>
                    <a:lnR w="7620" cap="flat" cmpd="sng" algn="ctr">
                      <a:solidFill>
                        <a:srgbClr val="F0FCFE"/>
                      </a:solidFill>
                      <a:prstDash val="solid"/>
                      <a:round/>
                      <a:headEnd type="none" w="med" len="med"/>
                      <a:tailEnd type="none" w="med" len="med"/>
                    </a:lnR>
                    <a:lnT w="12700" cap="flat" cmpd="sng" algn="ctr">
                      <a:solidFill>
                        <a:srgbClr val="60E4FE"/>
                      </a:solidFill>
                      <a:prstDash val="solid"/>
                      <a:round/>
                      <a:headEnd type="none" w="med" len="med"/>
                      <a:tailEnd type="none" w="med" len="med"/>
                    </a:lnT>
                    <a:lnB w="12700" cap="flat" cmpd="sng" algn="ctr">
                      <a:solidFill>
                        <a:srgbClr val="30F3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Typically used for bridge piers and elevated structures</a:t>
                      </a:r>
                    </a:p>
                  </a:txBody>
                  <a:tcPr marL="20721" marR="20721" marT="10360" marB="10360" anchor="ctr">
                    <a:lnL w="7620" cap="flat" cmpd="sng" algn="ctr">
                      <a:solidFill>
                        <a:srgbClr val="F0FCFE"/>
                      </a:solidFill>
                      <a:prstDash val="solid"/>
                      <a:round/>
                      <a:headEnd type="none" w="med" len="med"/>
                      <a:tailEnd type="none" w="med" len="med"/>
                    </a:lnL>
                    <a:lnR w="7620" cap="flat" cmpd="sng" algn="ctr">
                      <a:solidFill>
                        <a:srgbClr val="F005FF"/>
                      </a:solidFill>
                      <a:prstDash val="solid"/>
                      <a:round/>
                      <a:headEnd type="none" w="med" len="med"/>
                      <a:tailEnd type="none" w="med" len="med"/>
                    </a:lnR>
                    <a:lnT w="12700" cap="flat" cmpd="sng" algn="ctr">
                      <a:solidFill>
                        <a:srgbClr val="F0FCFE"/>
                      </a:solidFill>
                      <a:prstDash val="solid"/>
                      <a:round/>
                      <a:headEnd type="none" w="med" len="med"/>
                      <a:tailEnd type="none" w="med" len="med"/>
                    </a:lnT>
                    <a:lnB w="12700" cap="flat" cmpd="sng" algn="ctr">
                      <a:solidFill>
                        <a:srgbClr val="A0FE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Open caissons, pneumatic caissons, drilled caissons</a:t>
                      </a:r>
                    </a:p>
                  </a:txBody>
                  <a:tcPr marL="20721" marR="20721" marT="10360" marB="10360" anchor="ctr">
                    <a:lnL w="7620" cap="flat" cmpd="sng" algn="ctr">
                      <a:solidFill>
                        <a:srgbClr val="F005FF"/>
                      </a:solidFill>
                      <a:prstDash val="solid"/>
                      <a:round/>
                      <a:headEnd type="none" w="med" len="med"/>
                      <a:tailEnd type="none" w="med" len="med"/>
                    </a:lnL>
                    <a:lnR w="7620" cap="flat" cmpd="sng" algn="ctr">
                      <a:solidFill>
                        <a:srgbClr val="F00BFF"/>
                      </a:solidFill>
                      <a:prstDash val="solid"/>
                      <a:round/>
                      <a:headEnd type="none" w="med" len="med"/>
                      <a:tailEnd type="none" w="med" len="med"/>
                    </a:lnR>
                    <a:lnT w="12700" cap="flat" cmpd="sng" algn="ctr">
                      <a:solidFill>
                        <a:srgbClr val="F005FF"/>
                      </a:solidFill>
                      <a:prstDash val="solid"/>
                      <a:round/>
                      <a:headEnd type="none" w="med" len="med"/>
                      <a:tailEnd type="none" w="med" len="med"/>
                    </a:lnT>
                    <a:lnB w="12700" cap="flat" cmpd="sng" algn="ctr">
                      <a:solidFill>
                        <a:srgbClr val="7001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End-bearing piles, friction piles, combination piles</a:t>
                      </a:r>
                    </a:p>
                  </a:txBody>
                  <a:tcPr marL="20721" marR="20721" marT="10360" marB="10360" anchor="ctr">
                    <a:lnL w="7620" cap="flat" cmpd="sng" algn="ctr">
                      <a:solidFill>
                        <a:srgbClr val="F00BFF"/>
                      </a:solidFill>
                      <a:prstDash val="solid"/>
                      <a:round/>
                      <a:headEnd type="none" w="med" len="med"/>
                      <a:tailEnd type="none" w="med" len="med"/>
                    </a:lnL>
                    <a:lnR w="7620" cap="flat" cmpd="sng" algn="ctr">
                      <a:solidFill>
                        <a:srgbClr val="F00BFF"/>
                      </a:solidFill>
                      <a:prstDash val="solid"/>
                      <a:round/>
                      <a:headEnd type="none" w="med" len="med"/>
                      <a:tailEnd type="none" w="med" len="med"/>
                    </a:lnR>
                    <a:lnT w="12700" cap="flat" cmpd="sng" algn="ctr">
                      <a:solidFill>
                        <a:srgbClr val="F00BFF"/>
                      </a:solidFill>
                      <a:prstDash val="solid"/>
                      <a:round/>
                      <a:headEnd type="none" w="med" len="med"/>
                      <a:tailEnd type="none" w="med" len="med"/>
                    </a:lnT>
                    <a:lnB w="12700" cap="flat" cmpd="sng" algn="ctr">
                      <a:solidFill>
                        <a:srgbClr val="200CFF"/>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4955088"/>
                  </a:ext>
                </a:extLst>
              </a:tr>
              <a:tr h="583248">
                <a:tc>
                  <a:txBody>
                    <a:bodyPr/>
                    <a:lstStyle/>
                    <a:p>
                      <a:pPr fontAlgn="base"/>
                      <a:r>
                        <a:rPr lang="en-US" sz="1200">
                          <a:effectLst/>
                          <a:latin typeface="Times New Roman" panose="02020603050405020304" pitchFamily="18" charset="0"/>
                          <a:cs typeface="Times New Roman" panose="02020603050405020304" pitchFamily="18" charset="0"/>
                        </a:rPr>
                        <a:t>Construction Method</a:t>
                      </a:r>
                    </a:p>
                  </a:txBody>
                  <a:tcPr marL="20721" marR="20721" marT="10360" marB="10360" anchor="ctr">
                    <a:lnL w="7620" cap="flat" cmpd="sng" algn="ctr">
                      <a:solidFill>
                        <a:srgbClr val="30F3FE"/>
                      </a:solidFill>
                      <a:prstDash val="solid"/>
                      <a:round/>
                      <a:headEnd type="none" w="med" len="med"/>
                      <a:tailEnd type="none" w="med" len="med"/>
                    </a:lnL>
                    <a:lnR w="7620" cap="flat" cmpd="sng" algn="ctr">
                      <a:solidFill>
                        <a:srgbClr val="A0FEFE"/>
                      </a:solidFill>
                      <a:prstDash val="solid"/>
                      <a:round/>
                      <a:headEnd type="none" w="med" len="med"/>
                      <a:tailEnd type="none" w="med" len="med"/>
                    </a:lnR>
                    <a:lnT w="12700" cap="flat" cmpd="sng" algn="ctr">
                      <a:solidFill>
                        <a:srgbClr val="30F3FE"/>
                      </a:solidFill>
                      <a:prstDash val="solid"/>
                      <a:round/>
                      <a:headEnd type="none" w="med" len="med"/>
                      <a:tailEnd type="none" w="med" len="med"/>
                    </a:lnT>
                    <a:lnB w="12700" cap="flat" cmpd="sng" algn="ctr">
                      <a:solidFill>
                        <a:srgbClr val="B0F1FE"/>
                      </a:solidFill>
                      <a:prstDash val="solid"/>
                      <a:round/>
                      <a:headEnd type="none" w="med" len="med"/>
                      <a:tailEnd type="none" w="med" len="med"/>
                    </a:lnB>
                    <a:solidFill>
                      <a:schemeClr val="accent1">
                        <a:lumMod val="60000"/>
                        <a:lumOff val="40000"/>
                      </a:schemeClr>
                    </a:solidFill>
                  </a:tcPr>
                </a:tc>
                <a:tc>
                  <a:txBody>
                    <a:bodyPr/>
                    <a:lstStyle/>
                    <a:p>
                      <a:pPr fontAlgn="base"/>
                      <a:r>
                        <a:rPr lang="en-US" sz="1200" dirty="0">
                          <a:effectLst/>
                          <a:latin typeface="Times New Roman" panose="02020603050405020304" pitchFamily="18" charset="0"/>
                          <a:cs typeface="Times New Roman" panose="02020603050405020304" pitchFamily="18" charset="0"/>
                        </a:rPr>
                        <a:t>Constructed by pouring concrete into forms or casting on-site</a:t>
                      </a:r>
                    </a:p>
                  </a:txBody>
                  <a:tcPr marL="20721" marR="20721" marT="10360" marB="10360" anchor="ctr">
                    <a:lnL w="7620" cap="flat" cmpd="sng" algn="ctr">
                      <a:solidFill>
                        <a:srgbClr val="A0FEFE"/>
                      </a:solidFill>
                      <a:prstDash val="solid"/>
                      <a:round/>
                      <a:headEnd type="none" w="med" len="med"/>
                      <a:tailEnd type="none" w="med" len="med"/>
                    </a:lnL>
                    <a:lnR w="7620" cap="flat" cmpd="sng" algn="ctr">
                      <a:solidFill>
                        <a:srgbClr val="7001FF"/>
                      </a:solidFill>
                      <a:prstDash val="solid"/>
                      <a:round/>
                      <a:headEnd type="none" w="med" len="med"/>
                      <a:tailEnd type="none" w="med" len="med"/>
                    </a:lnR>
                    <a:lnT w="12700" cap="flat" cmpd="sng" algn="ctr">
                      <a:solidFill>
                        <a:srgbClr val="A0FEFE"/>
                      </a:solidFill>
                      <a:prstDash val="solid"/>
                      <a:round/>
                      <a:headEnd type="none" w="med" len="med"/>
                      <a:tailEnd type="none" w="med" len="med"/>
                    </a:lnT>
                    <a:lnB w="12700" cap="flat" cmpd="sng" algn="ctr">
                      <a:solidFill>
                        <a:srgbClr val="600B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Constructed by drilling or excavating a hole into the ground and filling it with concrete</a:t>
                      </a:r>
                    </a:p>
                  </a:txBody>
                  <a:tcPr marL="20721" marR="20721" marT="10360" marB="10360" anchor="ctr">
                    <a:lnL w="7620" cap="flat" cmpd="sng" algn="ctr">
                      <a:solidFill>
                        <a:srgbClr val="7001FF"/>
                      </a:solidFill>
                      <a:prstDash val="solid"/>
                      <a:round/>
                      <a:headEnd type="none" w="med" len="med"/>
                      <a:tailEnd type="none" w="med" len="med"/>
                    </a:lnL>
                    <a:lnR w="7620" cap="flat" cmpd="sng" algn="ctr">
                      <a:solidFill>
                        <a:srgbClr val="200CFF"/>
                      </a:solidFill>
                      <a:prstDash val="solid"/>
                      <a:round/>
                      <a:headEnd type="none" w="med" len="med"/>
                      <a:tailEnd type="none" w="med" len="med"/>
                    </a:lnR>
                    <a:lnT w="12700" cap="flat" cmpd="sng" algn="ctr">
                      <a:solidFill>
                        <a:srgbClr val="7001FF"/>
                      </a:solidFill>
                      <a:prstDash val="solid"/>
                      <a:round/>
                      <a:headEnd type="none" w="med" len="med"/>
                      <a:tailEnd type="none" w="med" len="med"/>
                    </a:lnT>
                    <a:lnB w="12700" cap="flat" cmpd="sng" algn="ctr">
                      <a:solidFill>
                        <a:srgbClr val="6014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Driven into the ground using impact hammers or vibratory methods</a:t>
                      </a:r>
                    </a:p>
                  </a:txBody>
                  <a:tcPr marL="20721" marR="20721" marT="10360" marB="10360" anchor="ctr">
                    <a:lnL w="7620" cap="flat" cmpd="sng" algn="ctr">
                      <a:solidFill>
                        <a:srgbClr val="200CFF"/>
                      </a:solidFill>
                      <a:prstDash val="solid"/>
                      <a:round/>
                      <a:headEnd type="none" w="med" len="med"/>
                      <a:tailEnd type="none" w="med" len="med"/>
                    </a:lnL>
                    <a:lnR w="7620" cap="flat" cmpd="sng" algn="ctr">
                      <a:solidFill>
                        <a:srgbClr val="200CFF"/>
                      </a:solidFill>
                      <a:prstDash val="solid"/>
                      <a:round/>
                      <a:headEnd type="none" w="med" len="med"/>
                      <a:tailEnd type="none" w="med" len="med"/>
                    </a:lnR>
                    <a:lnT w="12700" cap="flat" cmpd="sng" algn="ctr">
                      <a:solidFill>
                        <a:srgbClr val="200CFF"/>
                      </a:solidFill>
                      <a:prstDash val="solid"/>
                      <a:round/>
                      <a:headEnd type="none" w="med" len="med"/>
                      <a:tailEnd type="none" w="med" len="med"/>
                    </a:lnT>
                    <a:lnB w="12700" cap="flat" cmpd="sng" algn="ctr">
                      <a:solidFill>
                        <a:srgbClr val="3020FF"/>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449109104"/>
                  </a:ext>
                </a:extLst>
              </a:tr>
              <a:tr h="901383">
                <a:tc>
                  <a:txBody>
                    <a:bodyPr/>
                    <a:lstStyle/>
                    <a:p>
                      <a:pPr fontAlgn="base"/>
                      <a:r>
                        <a:rPr lang="en-US" sz="1200">
                          <a:effectLst/>
                          <a:latin typeface="Times New Roman" panose="02020603050405020304" pitchFamily="18" charset="0"/>
                          <a:cs typeface="Times New Roman" panose="02020603050405020304" pitchFamily="18" charset="0"/>
                        </a:rPr>
                        <a:t>Suitability</a:t>
                      </a:r>
                    </a:p>
                  </a:txBody>
                  <a:tcPr marL="20721" marR="20721" marT="10360" marB="10360" anchor="ctr">
                    <a:lnL w="7620" cap="flat" cmpd="sng" algn="ctr">
                      <a:solidFill>
                        <a:srgbClr val="B0F1FE"/>
                      </a:solidFill>
                      <a:prstDash val="solid"/>
                      <a:round/>
                      <a:headEnd type="none" w="med" len="med"/>
                      <a:tailEnd type="none" w="med" len="med"/>
                    </a:lnL>
                    <a:lnR w="7620" cap="flat" cmpd="sng" algn="ctr">
                      <a:solidFill>
                        <a:srgbClr val="600BFF"/>
                      </a:solidFill>
                      <a:prstDash val="solid"/>
                      <a:round/>
                      <a:headEnd type="none" w="med" len="med"/>
                      <a:tailEnd type="none" w="med" len="med"/>
                    </a:lnR>
                    <a:lnT w="12700" cap="flat" cmpd="sng" algn="ctr">
                      <a:solidFill>
                        <a:srgbClr val="B0F1FE"/>
                      </a:solidFill>
                      <a:prstDash val="solid"/>
                      <a:round/>
                      <a:headEnd type="none" w="med" len="med"/>
                      <a:tailEnd type="none" w="med" len="med"/>
                    </a:lnT>
                    <a:lnB w="12700" cap="flat" cmpd="sng" algn="ctr">
                      <a:solidFill>
                        <a:srgbClr val="90F9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Suitable for areas with high lateral loads and uneven settlement</a:t>
                      </a:r>
                    </a:p>
                  </a:txBody>
                  <a:tcPr marL="20721" marR="20721" marT="10360" marB="10360" anchor="ctr">
                    <a:lnL w="7620" cap="flat" cmpd="sng" algn="ctr">
                      <a:solidFill>
                        <a:srgbClr val="600BFF"/>
                      </a:solidFill>
                      <a:prstDash val="solid"/>
                      <a:round/>
                      <a:headEnd type="none" w="med" len="med"/>
                      <a:tailEnd type="none" w="med" len="med"/>
                    </a:lnL>
                    <a:lnR w="7620" cap="flat" cmpd="sng" algn="ctr">
                      <a:solidFill>
                        <a:srgbClr val="6014FF"/>
                      </a:solidFill>
                      <a:prstDash val="solid"/>
                      <a:round/>
                      <a:headEnd type="none" w="med" len="med"/>
                      <a:tailEnd type="none" w="med" len="med"/>
                    </a:lnR>
                    <a:lnT w="12700" cap="flat" cmpd="sng" algn="ctr">
                      <a:solidFill>
                        <a:srgbClr val="600BFF"/>
                      </a:solidFill>
                      <a:prstDash val="solid"/>
                      <a:round/>
                      <a:headEnd type="none" w="med" len="med"/>
                      <a:tailEnd type="none" w="med" len="med"/>
                    </a:lnT>
                    <a:lnB w="12700" cap="flat" cmpd="sng" algn="ctr">
                      <a:solidFill>
                        <a:srgbClr val="2015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Suitable for structures requiring deep embedment and in areas with weak or compressible soils</a:t>
                      </a:r>
                    </a:p>
                  </a:txBody>
                  <a:tcPr marL="20721" marR="20721" marT="10360" marB="10360" anchor="ctr">
                    <a:lnL w="7620" cap="flat" cmpd="sng" algn="ctr">
                      <a:solidFill>
                        <a:srgbClr val="6014FF"/>
                      </a:solidFill>
                      <a:prstDash val="solid"/>
                      <a:round/>
                      <a:headEnd type="none" w="med" len="med"/>
                      <a:tailEnd type="none" w="med" len="med"/>
                    </a:lnL>
                    <a:lnR w="7620" cap="flat" cmpd="sng" algn="ctr">
                      <a:solidFill>
                        <a:srgbClr val="3020FF"/>
                      </a:solidFill>
                      <a:prstDash val="solid"/>
                      <a:round/>
                      <a:headEnd type="none" w="med" len="med"/>
                      <a:tailEnd type="none" w="med" len="med"/>
                    </a:lnR>
                    <a:lnT w="12700" cap="flat" cmpd="sng" algn="ctr">
                      <a:solidFill>
                        <a:srgbClr val="6014FF"/>
                      </a:solidFill>
                      <a:prstDash val="solid"/>
                      <a:round/>
                      <a:headEnd type="none" w="med" len="med"/>
                      <a:tailEnd type="none" w="med" len="med"/>
                    </a:lnT>
                    <a:lnB w="12700" cap="flat" cmpd="sng" algn="ctr">
                      <a:solidFill>
                        <a:srgbClr val="F099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Suitable for areas with weak or compressible soils, or when soil near the surface is unable to support the structure</a:t>
                      </a:r>
                    </a:p>
                  </a:txBody>
                  <a:tcPr marL="20721" marR="20721" marT="10360" marB="10360" anchor="ctr">
                    <a:lnL w="7620" cap="flat" cmpd="sng" algn="ctr">
                      <a:solidFill>
                        <a:srgbClr val="3020FF"/>
                      </a:solidFill>
                      <a:prstDash val="solid"/>
                      <a:round/>
                      <a:headEnd type="none" w="med" len="med"/>
                      <a:tailEnd type="none" w="med" len="med"/>
                    </a:lnL>
                    <a:lnR w="7620" cap="flat" cmpd="sng" algn="ctr">
                      <a:solidFill>
                        <a:srgbClr val="3020FF"/>
                      </a:solidFill>
                      <a:prstDash val="solid"/>
                      <a:round/>
                      <a:headEnd type="none" w="med" len="med"/>
                      <a:tailEnd type="none" w="med" len="med"/>
                    </a:lnR>
                    <a:lnT w="12700" cap="flat" cmpd="sng" algn="ctr">
                      <a:solidFill>
                        <a:srgbClr val="3020FF"/>
                      </a:solidFill>
                      <a:prstDash val="solid"/>
                      <a:round/>
                      <a:headEnd type="none" w="med" len="med"/>
                      <a:tailEnd type="none" w="med" len="med"/>
                    </a:lnT>
                    <a:lnB w="12700" cap="flat" cmpd="sng" algn="ctr">
                      <a:solidFill>
                        <a:srgbClr val="C0A8FE"/>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626147147"/>
                  </a:ext>
                </a:extLst>
              </a:tr>
              <a:tr h="752240">
                <a:tc>
                  <a:txBody>
                    <a:bodyPr/>
                    <a:lstStyle/>
                    <a:p>
                      <a:pPr fontAlgn="base"/>
                      <a:r>
                        <a:rPr lang="en-US" sz="1200">
                          <a:effectLst/>
                          <a:latin typeface="Times New Roman" panose="02020603050405020304" pitchFamily="18" charset="0"/>
                          <a:cs typeface="Times New Roman" panose="02020603050405020304" pitchFamily="18" charset="0"/>
                        </a:rPr>
                        <a:t>Application</a:t>
                      </a:r>
                    </a:p>
                  </a:txBody>
                  <a:tcPr marL="20721" marR="20721" marT="10360" marB="10360" anchor="ctr">
                    <a:lnL w="7620" cap="flat" cmpd="sng" algn="ctr">
                      <a:solidFill>
                        <a:srgbClr val="90F9FE"/>
                      </a:solidFill>
                      <a:prstDash val="solid"/>
                      <a:round/>
                      <a:headEnd type="none" w="med" len="med"/>
                      <a:tailEnd type="none" w="med" len="med"/>
                    </a:lnL>
                    <a:lnR w="7620" cap="flat" cmpd="sng" algn="ctr">
                      <a:solidFill>
                        <a:srgbClr val="2015FF"/>
                      </a:solidFill>
                      <a:prstDash val="solid"/>
                      <a:round/>
                      <a:headEnd type="none" w="med" len="med"/>
                      <a:tailEnd type="none" w="med" len="med"/>
                    </a:lnR>
                    <a:lnT w="12700" cap="flat" cmpd="sng" algn="ctr">
                      <a:solidFill>
                        <a:srgbClr val="90F9FE"/>
                      </a:solidFill>
                      <a:prstDash val="solid"/>
                      <a:round/>
                      <a:headEnd type="none" w="med" len="med"/>
                      <a:tailEnd type="none" w="med" len="med"/>
                    </a:lnT>
                    <a:lnB w="12700" cap="flat" cmpd="sng" algn="ctr">
                      <a:solidFill>
                        <a:srgbClr val="90F9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Commonly used in bridge construction and heavy industrial structures</a:t>
                      </a:r>
                    </a:p>
                  </a:txBody>
                  <a:tcPr marL="20721" marR="20721" marT="10360" marB="10360" anchor="ctr">
                    <a:lnL w="7620" cap="flat" cmpd="sng" algn="ctr">
                      <a:solidFill>
                        <a:srgbClr val="2015FF"/>
                      </a:solidFill>
                      <a:prstDash val="solid"/>
                      <a:round/>
                      <a:headEnd type="none" w="med" len="med"/>
                      <a:tailEnd type="none" w="med" len="med"/>
                    </a:lnL>
                    <a:lnR w="7620" cap="flat" cmpd="sng" algn="ctr">
                      <a:solidFill>
                        <a:srgbClr val="F099FE"/>
                      </a:solidFill>
                      <a:prstDash val="solid"/>
                      <a:round/>
                      <a:headEnd type="none" w="med" len="med"/>
                      <a:tailEnd type="none" w="med" len="med"/>
                    </a:lnR>
                    <a:lnT w="12700" cap="flat" cmpd="sng" algn="ctr">
                      <a:solidFill>
                        <a:srgbClr val="2015FF"/>
                      </a:solidFill>
                      <a:prstDash val="solid"/>
                      <a:round/>
                      <a:headEnd type="none" w="med" len="med"/>
                      <a:tailEnd type="none" w="med" len="med"/>
                    </a:lnT>
                    <a:lnB w="12700" cap="flat" cmpd="sng" algn="ctr">
                      <a:solidFill>
                        <a:srgbClr val="C023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Utilized in bridge piers, offshore structures, and tall buildings</a:t>
                      </a:r>
                    </a:p>
                  </a:txBody>
                  <a:tcPr marL="20721" marR="20721" marT="10360" marB="10360" anchor="ctr">
                    <a:lnL w="7620" cap="flat" cmpd="sng" algn="ctr">
                      <a:solidFill>
                        <a:srgbClr val="F099FE"/>
                      </a:solidFill>
                      <a:prstDash val="solid"/>
                      <a:round/>
                      <a:headEnd type="none" w="med" len="med"/>
                      <a:tailEnd type="none" w="med" len="med"/>
                    </a:lnL>
                    <a:lnR w="7620" cap="flat" cmpd="sng" algn="ctr">
                      <a:solidFill>
                        <a:srgbClr val="C0A8FE"/>
                      </a:solidFill>
                      <a:prstDash val="solid"/>
                      <a:round/>
                      <a:headEnd type="none" w="med" len="med"/>
                      <a:tailEnd type="none" w="med" len="med"/>
                    </a:lnR>
                    <a:lnT w="12700" cap="flat" cmpd="sng" algn="ctr">
                      <a:solidFill>
                        <a:srgbClr val="F099FE"/>
                      </a:solidFill>
                      <a:prstDash val="solid"/>
                      <a:round/>
                      <a:headEnd type="none" w="med" len="med"/>
                      <a:tailEnd type="none" w="med" len="med"/>
                    </a:lnT>
                    <a:lnB w="12700" cap="flat" cmpd="sng" algn="ctr">
                      <a:solidFill>
                        <a:srgbClr val="80A3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Widely used in various construction projects including buildings, bridges, and retaining walls</a:t>
                      </a:r>
                    </a:p>
                  </a:txBody>
                  <a:tcPr marL="20721" marR="20721" marT="10360" marB="10360" anchor="ctr">
                    <a:lnL w="7620" cap="flat" cmpd="sng" algn="ctr">
                      <a:solidFill>
                        <a:srgbClr val="C0A8FE"/>
                      </a:solidFill>
                      <a:prstDash val="solid"/>
                      <a:round/>
                      <a:headEnd type="none" w="med" len="med"/>
                      <a:tailEnd type="none" w="med" len="med"/>
                    </a:lnL>
                    <a:lnR w="7620" cap="flat" cmpd="sng" algn="ctr">
                      <a:solidFill>
                        <a:srgbClr val="C0A8FE"/>
                      </a:solidFill>
                      <a:prstDash val="solid"/>
                      <a:round/>
                      <a:headEnd type="none" w="med" len="med"/>
                      <a:tailEnd type="none" w="med" len="med"/>
                    </a:lnR>
                    <a:lnT w="12700" cap="flat" cmpd="sng" algn="ctr">
                      <a:solidFill>
                        <a:srgbClr val="C0A8FE"/>
                      </a:solidFill>
                      <a:prstDash val="solid"/>
                      <a:round/>
                      <a:headEnd type="none" w="med" len="med"/>
                      <a:tailEnd type="none" w="med" len="med"/>
                    </a:lnT>
                    <a:lnB w="12700" cap="flat" cmpd="sng" algn="ctr">
                      <a:solidFill>
                        <a:srgbClr val="D0CBFE"/>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64177124"/>
                  </a:ext>
                </a:extLst>
              </a:tr>
              <a:tr h="821849">
                <a:tc>
                  <a:txBody>
                    <a:bodyPr/>
                    <a:lstStyle/>
                    <a:p>
                      <a:pPr fontAlgn="base"/>
                      <a:r>
                        <a:rPr lang="en-US" sz="1200">
                          <a:effectLst/>
                          <a:latin typeface="Times New Roman" panose="02020603050405020304" pitchFamily="18" charset="0"/>
                          <a:cs typeface="Times New Roman" panose="02020603050405020304" pitchFamily="18" charset="0"/>
                        </a:rPr>
                        <a:t>Advantages</a:t>
                      </a:r>
                    </a:p>
                  </a:txBody>
                  <a:tcPr marL="20721" marR="20721" marT="10360" marB="10360" anchor="ctr">
                    <a:lnL w="7620" cap="flat" cmpd="sng" algn="ctr">
                      <a:solidFill>
                        <a:srgbClr val="90F9FE"/>
                      </a:solidFill>
                      <a:prstDash val="solid"/>
                      <a:round/>
                      <a:headEnd type="none" w="med" len="med"/>
                      <a:tailEnd type="none" w="med" len="med"/>
                    </a:lnL>
                    <a:lnR w="7620" cap="flat" cmpd="sng" algn="ctr">
                      <a:solidFill>
                        <a:srgbClr val="C023FF"/>
                      </a:solidFill>
                      <a:prstDash val="solid"/>
                      <a:round/>
                      <a:headEnd type="none" w="med" len="med"/>
                      <a:tailEnd type="none" w="med" len="med"/>
                    </a:lnR>
                    <a:lnT w="12700" cap="flat" cmpd="sng" algn="ctr">
                      <a:solidFill>
                        <a:srgbClr val="90F9FE"/>
                      </a:solidFill>
                      <a:prstDash val="solid"/>
                      <a:round/>
                      <a:headEnd type="none" w="med" len="med"/>
                      <a:tailEnd type="none" w="med" len="med"/>
                    </a:lnT>
                    <a:lnB w="12700" cap="flat" cmpd="sng" algn="ctr">
                      <a:solidFill>
                        <a:srgbClr val="C00B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Offers resistance to lateral forces and settlement</a:t>
                      </a:r>
                    </a:p>
                  </a:txBody>
                  <a:tcPr marL="20721" marR="20721" marT="10360" marB="10360" anchor="ctr">
                    <a:lnL w="7620" cap="flat" cmpd="sng" algn="ctr">
                      <a:solidFill>
                        <a:srgbClr val="C023FF"/>
                      </a:solidFill>
                      <a:prstDash val="solid"/>
                      <a:round/>
                      <a:headEnd type="none" w="med" len="med"/>
                      <a:tailEnd type="none" w="med" len="med"/>
                    </a:lnL>
                    <a:lnR w="7620" cap="flat" cmpd="sng" algn="ctr">
                      <a:solidFill>
                        <a:srgbClr val="80A3FE"/>
                      </a:solidFill>
                      <a:prstDash val="solid"/>
                      <a:round/>
                      <a:headEnd type="none" w="med" len="med"/>
                      <a:tailEnd type="none" w="med" len="med"/>
                    </a:lnR>
                    <a:lnT w="12700" cap="flat" cmpd="sng" algn="ctr">
                      <a:solidFill>
                        <a:srgbClr val="C023FF"/>
                      </a:solidFill>
                      <a:prstDash val="solid"/>
                      <a:round/>
                      <a:headEnd type="none" w="med" len="med"/>
                      <a:tailEnd type="none" w="med" len="med"/>
                    </a:lnT>
                    <a:lnB w="12700" cap="flat" cmpd="sng" algn="ctr">
                      <a:solidFill>
                        <a:srgbClr val="50A3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Provides high load-bearing capacity and resistance to settlement</a:t>
                      </a:r>
                    </a:p>
                  </a:txBody>
                  <a:tcPr marL="20721" marR="20721" marT="10360" marB="10360" anchor="ctr">
                    <a:lnL w="7620" cap="flat" cmpd="sng" algn="ctr">
                      <a:solidFill>
                        <a:srgbClr val="80A3FE"/>
                      </a:solidFill>
                      <a:prstDash val="solid"/>
                      <a:round/>
                      <a:headEnd type="none" w="med" len="med"/>
                      <a:tailEnd type="none" w="med" len="med"/>
                    </a:lnL>
                    <a:lnR w="7620" cap="flat" cmpd="sng" algn="ctr">
                      <a:solidFill>
                        <a:srgbClr val="D0CBFE"/>
                      </a:solidFill>
                      <a:prstDash val="solid"/>
                      <a:round/>
                      <a:headEnd type="none" w="med" len="med"/>
                      <a:tailEnd type="none" w="med" len="med"/>
                    </a:lnR>
                    <a:lnT w="12700" cap="flat" cmpd="sng" algn="ctr">
                      <a:solidFill>
                        <a:srgbClr val="80A3FE"/>
                      </a:solidFill>
                      <a:prstDash val="solid"/>
                      <a:round/>
                      <a:headEnd type="none" w="med" len="med"/>
                      <a:tailEnd type="none" w="med" len="med"/>
                    </a:lnT>
                    <a:lnB w="12700" cap="flat" cmpd="sng" algn="ctr">
                      <a:solidFill>
                        <a:srgbClr val="B0D0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Can be installed in a variety of soil conditions and depths, offering flexibility in design and construction</a:t>
                      </a:r>
                    </a:p>
                  </a:txBody>
                  <a:tcPr marL="20721" marR="20721" marT="10360" marB="10360" anchor="ctr">
                    <a:lnL w="7620" cap="flat" cmpd="sng" algn="ctr">
                      <a:solidFill>
                        <a:srgbClr val="D0CBFE"/>
                      </a:solidFill>
                      <a:prstDash val="solid"/>
                      <a:round/>
                      <a:headEnd type="none" w="med" len="med"/>
                      <a:tailEnd type="none" w="med" len="med"/>
                    </a:lnL>
                    <a:lnR w="7620" cap="flat" cmpd="sng" algn="ctr">
                      <a:solidFill>
                        <a:srgbClr val="D0CBFE"/>
                      </a:solidFill>
                      <a:prstDash val="solid"/>
                      <a:round/>
                      <a:headEnd type="none" w="med" len="med"/>
                      <a:tailEnd type="none" w="med" len="med"/>
                    </a:lnR>
                    <a:lnT w="12700" cap="flat" cmpd="sng" algn="ctr">
                      <a:solidFill>
                        <a:srgbClr val="D0CBFE"/>
                      </a:solidFill>
                      <a:prstDash val="solid"/>
                      <a:round/>
                      <a:headEnd type="none" w="med" len="med"/>
                      <a:tailEnd type="none" w="med" len="med"/>
                    </a:lnT>
                    <a:lnB w="12700" cap="flat" cmpd="sng" algn="ctr">
                      <a:solidFill>
                        <a:srgbClr val="D0A1FE"/>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329453943"/>
                  </a:ext>
                </a:extLst>
              </a:tr>
              <a:tr h="662781">
                <a:tc>
                  <a:txBody>
                    <a:bodyPr/>
                    <a:lstStyle/>
                    <a:p>
                      <a:pPr fontAlgn="base"/>
                      <a:r>
                        <a:rPr lang="en-US" sz="1200">
                          <a:effectLst/>
                          <a:latin typeface="Times New Roman" panose="02020603050405020304" pitchFamily="18" charset="0"/>
                          <a:cs typeface="Times New Roman" panose="02020603050405020304" pitchFamily="18" charset="0"/>
                        </a:rPr>
                        <a:t>Disadvantages</a:t>
                      </a:r>
                    </a:p>
                  </a:txBody>
                  <a:tcPr marL="20721" marR="20721" marT="10360" marB="10360" anchor="ctr">
                    <a:lnL w="7620" cap="flat" cmpd="sng" algn="ctr">
                      <a:solidFill>
                        <a:srgbClr val="C00BFF"/>
                      </a:solidFill>
                      <a:prstDash val="solid"/>
                      <a:round/>
                      <a:headEnd type="none" w="med" len="med"/>
                      <a:tailEnd type="none" w="med" len="med"/>
                    </a:lnL>
                    <a:lnR w="7620" cap="flat" cmpd="sng" algn="ctr">
                      <a:solidFill>
                        <a:srgbClr val="50A3FE"/>
                      </a:solidFill>
                      <a:prstDash val="solid"/>
                      <a:round/>
                      <a:headEnd type="none" w="med" len="med"/>
                      <a:tailEnd type="none" w="med" len="med"/>
                    </a:lnR>
                    <a:lnT w="12700" cap="flat" cmpd="sng" algn="ctr">
                      <a:solidFill>
                        <a:srgbClr val="C00BFF"/>
                      </a:solidFill>
                      <a:prstDash val="solid"/>
                      <a:round/>
                      <a:headEnd type="none" w="med" len="med"/>
                      <a:tailEnd type="none" w="med" len="med"/>
                    </a:lnT>
                    <a:lnB w="7620" cap="flat" cmpd="sng" algn="ctr">
                      <a:solidFill>
                        <a:srgbClr val="C00BFF"/>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Requires deeper excavation and more material, potentially increasing costs</a:t>
                      </a:r>
                    </a:p>
                  </a:txBody>
                  <a:tcPr marL="20721" marR="20721" marT="10360" marB="10360" anchor="ctr">
                    <a:lnL w="7620" cap="flat" cmpd="sng" algn="ctr">
                      <a:solidFill>
                        <a:srgbClr val="50A3FE"/>
                      </a:solidFill>
                      <a:prstDash val="solid"/>
                      <a:round/>
                      <a:headEnd type="none" w="med" len="med"/>
                      <a:tailEnd type="none" w="med" len="med"/>
                    </a:lnL>
                    <a:lnR w="7620" cap="flat" cmpd="sng" algn="ctr">
                      <a:solidFill>
                        <a:srgbClr val="B0D0FE"/>
                      </a:solidFill>
                      <a:prstDash val="solid"/>
                      <a:round/>
                      <a:headEnd type="none" w="med" len="med"/>
                      <a:tailEnd type="none" w="med" len="med"/>
                    </a:lnR>
                    <a:lnT w="12700" cap="flat" cmpd="sng" algn="ctr">
                      <a:solidFill>
                        <a:srgbClr val="50A3FE"/>
                      </a:solidFill>
                      <a:prstDash val="solid"/>
                      <a:round/>
                      <a:headEnd type="none" w="med" len="med"/>
                      <a:tailEnd type="none" w="med" len="med"/>
                    </a:lnT>
                    <a:lnB w="7620" cap="flat" cmpd="sng" algn="ctr">
                      <a:solidFill>
                        <a:srgbClr val="50A3FE"/>
                      </a:solidFill>
                      <a:prstDash val="solid"/>
                      <a:round/>
                      <a:headEnd type="none" w="med" len="med"/>
                      <a:tailEnd type="none" w="med" len="med"/>
                    </a:lnB>
                    <a:solidFill>
                      <a:schemeClr val="accent1">
                        <a:lumMod val="60000"/>
                        <a:lumOff val="40000"/>
                      </a:schemeClr>
                    </a:solidFill>
                  </a:tcPr>
                </a:tc>
                <a:tc>
                  <a:txBody>
                    <a:bodyPr/>
                    <a:lstStyle/>
                    <a:p>
                      <a:pPr fontAlgn="base"/>
                      <a:r>
                        <a:rPr lang="en-US" sz="1200">
                          <a:effectLst/>
                          <a:latin typeface="Times New Roman" panose="02020603050405020304" pitchFamily="18" charset="0"/>
                          <a:cs typeface="Times New Roman" panose="02020603050405020304" pitchFamily="18" charset="0"/>
                        </a:rPr>
                        <a:t>May require specialized equipment and expertise for construction</a:t>
                      </a:r>
                    </a:p>
                  </a:txBody>
                  <a:tcPr marL="20721" marR="20721" marT="10360" marB="10360" anchor="ctr">
                    <a:lnL w="7620" cap="flat" cmpd="sng" algn="ctr">
                      <a:solidFill>
                        <a:srgbClr val="B0D0FE"/>
                      </a:solidFill>
                      <a:prstDash val="solid"/>
                      <a:round/>
                      <a:headEnd type="none" w="med" len="med"/>
                      <a:tailEnd type="none" w="med" len="med"/>
                    </a:lnL>
                    <a:lnR w="7620" cap="flat" cmpd="sng" algn="ctr">
                      <a:solidFill>
                        <a:srgbClr val="D0A1FE"/>
                      </a:solidFill>
                      <a:prstDash val="solid"/>
                      <a:round/>
                      <a:headEnd type="none" w="med" len="med"/>
                      <a:tailEnd type="none" w="med" len="med"/>
                    </a:lnR>
                    <a:lnT w="12700" cap="flat" cmpd="sng" algn="ctr">
                      <a:solidFill>
                        <a:srgbClr val="B0D0FE"/>
                      </a:solidFill>
                      <a:prstDash val="solid"/>
                      <a:round/>
                      <a:headEnd type="none" w="med" len="med"/>
                      <a:tailEnd type="none" w="med" len="med"/>
                    </a:lnT>
                    <a:lnB w="7620" cap="flat" cmpd="sng" algn="ctr">
                      <a:solidFill>
                        <a:srgbClr val="B0D0FE"/>
                      </a:solidFill>
                      <a:prstDash val="solid"/>
                      <a:round/>
                      <a:headEnd type="none" w="med" len="med"/>
                      <a:tailEnd type="none" w="med" len="med"/>
                    </a:lnB>
                    <a:solidFill>
                      <a:schemeClr val="accent1">
                        <a:lumMod val="60000"/>
                        <a:lumOff val="40000"/>
                      </a:schemeClr>
                    </a:solidFill>
                  </a:tcPr>
                </a:tc>
                <a:tc>
                  <a:txBody>
                    <a:bodyPr/>
                    <a:lstStyle/>
                    <a:p>
                      <a:pPr fontAlgn="base"/>
                      <a:r>
                        <a:rPr lang="en-US" sz="1200" dirty="0">
                          <a:effectLst/>
                          <a:latin typeface="Times New Roman" panose="02020603050405020304" pitchFamily="18" charset="0"/>
                          <a:cs typeface="Times New Roman" panose="02020603050405020304" pitchFamily="18" charset="0"/>
                        </a:rPr>
                        <a:t>Vulnerable to corrosion in marine environments, may require protective measures</a:t>
                      </a:r>
                    </a:p>
                  </a:txBody>
                  <a:tcPr marL="20721" marR="20721" marT="10360" marB="10360" anchor="ctr">
                    <a:lnL w="7620" cap="flat" cmpd="sng" algn="ctr">
                      <a:solidFill>
                        <a:srgbClr val="D0A1FE"/>
                      </a:solidFill>
                      <a:prstDash val="solid"/>
                      <a:round/>
                      <a:headEnd type="none" w="med" len="med"/>
                      <a:tailEnd type="none" w="med" len="med"/>
                    </a:lnL>
                    <a:lnR w="7620" cap="flat" cmpd="sng" algn="ctr">
                      <a:solidFill>
                        <a:srgbClr val="D0A1FE"/>
                      </a:solidFill>
                      <a:prstDash val="solid"/>
                      <a:round/>
                      <a:headEnd type="none" w="med" len="med"/>
                      <a:tailEnd type="none" w="med" len="med"/>
                    </a:lnR>
                    <a:lnT w="12700" cap="flat" cmpd="sng" algn="ctr">
                      <a:solidFill>
                        <a:srgbClr val="D0A1FE"/>
                      </a:solidFill>
                      <a:prstDash val="solid"/>
                      <a:round/>
                      <a:headEnd type="none" w="med" len="med"/>
                      <a:tailEnd type="none" w="med" len="med"/>
                    </a:lnT>
                    <a:lnB w="7620" cap="flat" cmpd="sng" algn="ctr">
                      <a:solidFill>
                        <a:srgbClr val="D0A1FE"/>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826236801"/>
                  </a:ext>
                </a:extLst>
              </a:tr>
            </a:tbl>
          </a:graphicData>
        </a:graphic>
      </p:graphicFrame>
    </p:spTree>
    <p:extLst>
      <p:ext uri="{BB962C8B-B14F-4D97-AF65-F5344CB8AC3E}">
        <p14:creationId xmlns:p14="http://schemas.microsoft.com/office/powerpoint/2010/main" val="24921937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310BC4-668A-43FC-929C-22C5F456374C}"/>
              </a:ext>
            </a:extLst>
          </p:cNvPr>
          <p:cNvPicPr>
            <a:picLocks noGrp="1" noChangeAspect="1"/>
          </p:cNvPicPr>
          <p:nvPr>
            <p:ph idx="1"/>
          </p:nvPr>
        </p:nvPicPr>
        <p:blipFill>
          <a:blip r:embed="rId2"/>
          <a:stretch>
            <a:fillRect/>
          </a:stretch>
        </p:blipFill>
        <p:spPr>
          <a:xfrm>
            <a:off x="2" y="-71716"/>
            <a:ext cx="12653561" cy="7253893"/>
          </a:xfrm>
          <a:prstGeom prst="rect">
            <a:avLst/>
          </a:prstGeom>
        </p:spPr>
      </p:pic>
    </p:spTree>
    <p:extLst>
      <p:ext uri="{BB962C8B-B14F-4D97-AF65-F5344CB8AC3E}">
        <p14:creationId xmlns:p14="http://schemas.microsoft.com/office/powerpoint/2010/main" val="102674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431B2B-07A7-4C49-AEA8-336A06925D79}"/>
              </a:ext>
            </a:extLst>
          </p:cNvPr>
          <p:cNvPicPr>
            <a:picLocks noChangeAspect="1"/>
          </p:cNvPicPr>
          <p:nvPr/>
        </p:nvPicPr>
        <p:blipFill>
          <a:blip r:embed="rId2"/>
          <a:stretch>
            <a:fillRect/>
          </a:stretch>
        </p:blipFill>
        <p:spPr>
          <a:xfrm>
            <a:off x="1524000" y="698959"/>
            <a:ext cx="9144000" cy="5460087"/>
          </a:xfrm>
          <a:prstGeom prst="rect">
            <a:avLst/>
          </a:prstGeom>
        </p:spPr>
      </p:pic>
    </p:spTree>
    <p:extLst>
      <p:ext uri="{BB962C8B-B14F-4D97-AF65-F5344CB8AC3E}">
        <p14:creationId xmlns:p14="http://schemas.microsoft.com/office/powerpoint/2010/main" val="414605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F5288-BF9C-43A2-9CEA-39E9ECBBB395}"/>
              </a:ext>
            </a:extLst>
          </p:cNvPr>
          <p:cNvPicPr>
            <a:picLocks noChangeAspect="1"/>
          </p:cNvPicPr>
          <p:nvPr/>
        </p:nvPicPr>
        <p:blipFill>
          <a:blip r:embed="rId2"/>
          <a:stretch>
            <a:fillRect/>
          </a:stretch>
        </p:blipFill>
        <p:spPr>
          <a:xfrm>
            <a:off x="1524000" y="770285"/>
            <a:ext cx="9144000" cy="5317435"/>
          </a:xfrm>
          <a:prstGeom prst="rect">
            <a:avLst/>
          </a:prstGeom>
        </p:spPr>
      </p:pic>
    </p:spTree>
    <p:extLst>
      <p:ext uri="{BB962C8B-B14F-4D97-AF65-F5344CB8AC3E}">
        <p14:creationId xmlns:p14="http://schemas.microsoft.com/office/powerpoint/2010/main" val="67449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5056E-AE6C-4105-976A-FCF988E1E721}"/>
              </a:ext>
            </a:extLst>
          </p:cNvPr>
          <p:cNvPicPr>
            <a:picLocks noChangeAspect="1"/>
          </p:cNvPicPr>
          <p:nvPr/>
        </p:nvPicPr>
        <p:blipFill>
          <a:blip r:embed="rId2"/>
          <a:stretch>
            <a:fillRect/>
          </a:stretch>
        </p:blipFill>
        <p:spPr>
          <a:xfrm>
            <a:off x="1524000" y="877383"/>
            <a:ext cx="9144000" cy="5103239"/>
          </a:xfrm>
          <a:prstGeom prst="rect">
            <a:avLst/>
          </a:prstGeom>
        </p:spPr>
      </p:pic>
    </p:spTree>
    <p:extLst>
      <p:ext uri="{BB962C8B-B14F-4D97-AF65-F5344CB8AC3E}">
        <p14:creationId xmlns:p14="http://schemas.microsoft.com/office/powerpoint/2010/main" val="235218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2FA90C-175D-4155-A1FF-73993A91F6FD}"/>
              </a:ext>
            </a:extLst>
          </p:cNvPr>
          <p:cNvPicPr>
            <a:picLocks noChangeAspect="1"/>
          </p:cNvPicPr>
          <p:nvPr/>
        </p:nvPicPr>
        <p:blipFill>
          <a:blip r:embed="rId2"/>
          <a:stretch>
            <a:fillRect/>
          </a:stretch>
        </p:blipFill>
        <p:spPr>
          <a:xfrm>
            <a:off x="1524000" y="728136"/>
            <a:ext cx="9144000" cy="5401733"/>
          </a:xfrm>
          <a:prstGeom prst="rect">
            <a:avLst/>
          </a:prstGeom>
        </p:spPr>
      </p:pic>
    </p:spTree>
    <p:extLst>
      <p:ext uri="{BB962C8B-B14F-4D97-AF65-F5344CB8AC3E}">
        <p14:creationId xmlns:p14="http://schemas.microsoft.com/office/powerpoint/2010/main" val="252440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E38FA-A5A4-45EA-A353-C53235BACEB1}"/>
              </a:ext>
            </a:extLst>
          </p:cNvPr>
          <p:cNvPicPr>
            <a:picLocks noChangeAspect="1"/>
          </p:cNvPicPr>
          <p:nvPr/>
        </p:nvPicPr>
        <p:blipFill>
          <a:blip r:embed="rId2"/>
          <a:stretch>
            <a:fillRect/>
          </a:stretch>
        </p:blipFill>
        <p:spPr>
          <a:xfrm>
            <a:off x="2655320" y="368315"/>
            <a:ext cx="6881363" cy="6121372"/>
          </a:xfrm>
          <a:prstGeom prst="rect">
            <a:avLst/>
          </a:prstGeom>
        </p:spPr>
      </p:pic>
    </p:spTree>
    <p:extLst>
      <p:ext uri="{BB962C8B-B14F-4D97-AF65-F5344CB8AC3E}">
        <p14:creationId xmlns:p14="http://schemas.microsoft.com/office/powerpoint/2010/main" val="68873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7C211-A98A-44FE-83FB-79EC432308E7}"/>
              </a:ext>
            </a:extLst>
          </p:cNvPr>
          <p:cNvSpPr txBox="1"/>
          <p:nvPr/>
        </p:nvSpPr>
        <p:spPr>
          <a:xfrm>
            <a:off x="1967883" y="603685"/>
            <a:ext cx="8291744" cy="1323439"/>
          </a:xfrm>
          <a:prstGeom prst="rect">
            <a:avLst/>
          </a:prstGeom>
          <a:noFill/>
        </p:spPr>
        <p:txBody>
          <a:bodyPr wrap="square" rtlCol="0">
            <a:spAutoFit/>
          </a:bodyPr>
          <a:lstStyle/>
          <a:p>
            <a:pPr defTabSz="914354">
              <a:defRPr/>
            </a:pPr>
            <a:r>
              <a:rPr lang="en-US" sz="4000" b="1" dirty="0">
                <a:solidFill>
                  <a:prstClr val="black"/>
                </a:solidFill>
                <a:latin typeface="Calibri" panose="020F0502020204030204"/>
              </a:rPr>
              <a:t>CE-0732-1203</a:t>
            </a:r>
          </a:p>
          <a:p>
            <a:pPr defTabSz="914354">
              <a:defRPr/>
            </a:pPr>
            <a:r>
              <a:rPr lang="en-US" sz="4000" b="1" dirty="0">
                <a:solidFill>
                  <a:prstClr val="black"/>
                </a:solidFill>
                <a:latin typeface="Calibri" panose="020F0502020204030204"/>
              </a:rPr>
              <a:t>Details of Construction and Estimation</a:t>
            </a:r>
          </a:p>
        </p:txBody>
      </p:sp>
      <p:sp>
        <p:nvSpPr>
          <p:cNvPr id="4" name="TextBox 3">
            <a:extLst>
              <a:ext uri="{FF2B5EF4-FFF2-40B4-BE49-F238E27FC236}">
                <a16:creationId xmlns:a16="http://schemas.microsoft.com/office/drawing/2014/main" id="{D4FB4FBE-976D-4230-A335-3DCD916E5AE2}"/>
              </a:ext>
            </a:extLst>
          </p:cNvPr>
          <p:cNvSpPr txBox="1"/>
          <p:nvPr/>
        </p:nvSpPr>
        <p:spPr>
          <a:xfrm>
            <a:off x="7835153" y="3191436"/>
            <a:ext cx="4267200" cy="3539430"/>
          </a:xfrm>
          <a:prstGeom prst="rect">
            <a:avLst/>
          </a:prstGeom>
          <a:noFill/>
        </p:spPr>
        <p:txBody>
          <a:bodyPr wrap="square" rtlCol="0">
            <a:spAutoFit/>
          </a:bodyPr>
          <a:lstStyle/>
          <a:p>
            <a:pPr defTabSz="914354">
              <a:defRPr/>
            </a:pPr>
            <a:r>
              <a:rPr lang="en-US" sz="3200" b="1" dirty="0">
                <a:solidFill>
                  <a:prstClr val="black"/>
                </a:solidFill>
                <a:latin typeface="Calibri" panose="020F0502020204030204"/>
              </a:rPr>
              <a:t>WEEK 03-04</a:t>
            </a:r>
          </a:p>
          <a:p>
            <a:pPr defTabSz="914354">
              <a:defRPr/>
            </a:pPr>
            <a:endParaRPr lang="en-US" sz="3200" b="1" dirty="0">
              <a:solidFill>
                <a:prstClr val="black"/>
              </a:solidFill>
              <a:latin typeface="Calibri" panose="020F0502020204030204"/>
            </a:endParaRPr>
          </a:p>
          <a:p>
            <a:pPr marL="457178" indent="-457178">
              <a:buFont typeface="Wingdings" panose="05000000000000000000" pitchFamily="2" charset="2"/>
              <a:buChar char="§"/>
              <a:defRPr/>
            </a:pPr>
            <a:r>
              <a:rPr lang="en-US" sz="3200" b="1" dirty="0">
                <a:latin typeface="Times New Roman" panose="02020603050405020304" pitchFamily="18" charset="0"/>
                <a:cs typeface="Times New Roman" panose="02020603050405020304" pitchFamily="18" charset="0"/>
              </a:rPr>
              <a:t>Construction Management and Project Management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defTabSz="914354">
              <a:defRPr/>
            </a:pPr>
            <a:endParaRPr lang="en-US" sz="3200" b="1"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75F2C591-E3E2-4F3C-B431-1E8113FFF59D}"/>
              </a:ext>
            </a:extLst>
          </p:cNvPr>
          <p:cNvPicPr>
            <a:picLocks noChangeAspect="1"/>
          </p:cNvPicPr>
          <p:nvPr/>
        </p:nvPicPr>
        <p:blipFill>
          <a:blip r:embed="rId2"/>
          <a:stretch>
            <a:fillRect/>
          </a:stretch>
        </p:blipFill>
        <p:spPr>
          <a:xfrm>
            <a:off x="2121579" y="2007661"/>
            <a:ext cx="5143500" cy="3629025"/>
          </a:xfrm>
          <a:prstGeom prst="rect">
            <a:avLst/>
          </a:prstGeom>
        </p:spPr>
      </p:pic>
      <p:pic>
        <p:nvPicPr>
          <p:cNvPr id="6" name="Picture 5">
            <a:extLst>
              <a:ext uri="{FF2B5EF4-FFF2-40B4-BE49-F238E27FC236}">
                <a16:creationId xmlns:a16="http://schemas.microsoft.com/office/drawing/2014/main" id="{F3CC31FC-9605-4207-8096-F7FC36CF09CB}"/>
              </a:ext>
            </a:extLst>
          </p:cNvPr>
          <p:cNvPicPr>
            <a:picLocks noChangeAspect="1"/>
          </p:cNvPicPr>
          <p:nvPr/>
        </p:nvPicPr>
        <p:blipFill>
          <a:blip r:embed="rId3"/>
          <a:stretch>
            <a:fillRect/>
          </a:stretch>
        </p:blipFill>
        <p:spPr>
          <a:xfrm>
            <a:off x="295274" y="470648"/>
            <a:ext cx="1419225" cy="171517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456FE-890F-4A8E-B376-46729EAE08C1}"/>
              </a:ext>
            </a:extLst>
          </p:cNvPr>
          <p:cNvPicPr>
            <a:picLocks noChangeAspect="1"/>
          </p:cNvPicPr>
          <p:nvPr/>
        </p:nvPicPr>
        <p:blipFill>
          <a:blip r:embed="rId2"/>
          <a:stretch>
            <a:fillRect/>
          </a:stretch>
        </p:blipFill>
        <p:spPr>
          <a:xfrm>
            <a:off x="519115" y="1238251"/>
            <a:ext cx="11153775" cy="4381500"/>
          </a:xfrm>
          <a:prstGeom prst="rect">
            <a:avLst/>
          </a:prstGeom>
        </p:spPr>
      </p:pic>
    </p:spTree>
    <p:extLst>
      <p:ext uri="{BB962C8B-B14F-4D97-AF65-F5344CB8AC3E}">
        <p14:creationId xmlns:p14="http://schemas.microsoft.com/office/powerpoint/2010/main" val="3012207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341000-7FE5-4616-B8A4-F7E2AEFD888C}"/>
              </a:ext>
            </a:extLst>
          </p:cNvPr>
          <p:cNvPicPr>
            <a:picLocks noChangeAspect="1"/>
          </p:cNvPicPr>
          <p:nvPr/>
        </p:nvPicPr>
        <p:blipFill>
          <a:blip r:embed="rId2"/>
          <a:stretch>
            <a:fillRect/>
          </a:stretch>
        </p:blipFill>
        <p:spPr>
          <a:xfrm>
            <a:off x="722479" y="0"/>
            <a:ext cx="10747047" cy="6858000"/>
          </a:xfrm>
          <a:prstGeom prst="rect">
            <a:avLst/>
          </a:prstGeom>
        </p:spPr>
      </p:pic>
    </p:spTree>
    <p:extLst>
      <p:ext uri="{BB962C8B-B14F-4D97-AF65-F5344CB8AC3E}">
        <p14:creationId xmlns:p14="http://schemas.microsoft.com/office/powerpoint/2010/main" val="280996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5B1D25-4182-4827-B572-3543FA093705}"/>
              </a:ext>
            </a:extLst>
          </p:cNvPr>
          <p:cNvSpPr txBox="1"/>
          <p:nvPr/>
        </p:nvSpPr>
        <p:spPr>
          <a:xfrm>
            <a:off x="1129553" y="403414"/>
            <a:ext cx="10551459" cy="2155783"/>
          </a:xfrm>
          <a:prstGeom prst="rect">
            <a:avLst/>
          </a:prstGeom>
          <a:noFill/>
        </p:spPr>
        <p:txBody>
          <a:bodyPr wrap="square">
            <a:spAutoFit/>
          </a:bodyPr>
          <a:lstStyle/>
          <a:p>
            <a:pPr marL="457178" algn="ctr">
              <a:lnSpc>
                <a:spcPct val="115000"/>
              </a:lnSpc>
              <a:spcAft>
                <a:spcPts val="10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Details of Construction and Estimation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b="1" dirty="0">
                <a:solidFill>
                  <a:srgbClr val="000000"/>
                </a:solidFill>
                <a:latin typeface="Times New Roman" panose="02020603050405020304" pitchFamily="18" charset="0"/>
                <a:ea typeface="Times New Roman" panose="02020603050405020304" pitchFamily="18" charset="0"/>
              </a:rPr>
              <a:t>COURSE CODE: </a:t>
            </a:r>
            <a:r>
              <a:rPr lang="en-US" dirty="0">
                <a:solidFill>
                  <a:srgbClr val="000000"/>
                </a:solidFill>
                <a:latin typeface="Times New Roman" panose="02020603050405020304" pitchFamily="18" charset="0"/>
                <a:ea typeface="Times New Roman" panose="02020603050405020304" pitchFamily="18" charset="0"/>
              </a:rPr>
              <a:t>CE 0732-1203</a:t>
            </a:r>
            <a:r>
              <a:rPr lang="en-US" dirty="0">
                <a:latin typeface="Calibri" panose="020F0502020204030204" pitchFamily="34" charset="0"/>
                <a:ea typeface="Times New Roman" panose="02020603050405020304" pitchFamily="18" charset="0"/>
              </a:rPr>
              <a:t>                                                                                                                                </a:t>
            </a:r>
            <a:r>
              <a:rPr lang="en-US" b="1" dirty="0">
                <a:solidFill>
                  <a:srgbClr val="000000"/>
                </a:solidFill>
                <a:latin typeface="Times New Roman" panose="02020603050405020304" pitchFamily="18" charset="0"/>
                <a:ea typeface="Times New Roman" panose="02020603050405020304" pitchFamily="18" charset="0"/>
              </a:rPr>
              <a:t>CREDIT: </a:t>
            </a:r>
            <a:r>
              <a:rPr lang="en-US" dirty="0">
                <a:solidFill>
                  <a:srgbClr val="000000"/>
                </a:solidFill>
                <a:latin typeface="Times New Roman" panose="02020603050405020304" pitchFamily="18" charset="0"/>
                <a:ea typeface="Times New Roman" panose="02020603050405020304" pitchFamily="18" charset="0"/>
              </a:rPr>
              <a:t>02</a:t>
            </a:r>
            <a:endParaRPr lang="en-US" dirty="0">
              <a:latin typeface="Calibri" panose="020F0502020204030204" pitchFamily="34" charset="0"/>
              <a:ea typeface="Times New Roman" panose="02020603050405020304" pitchFamily="18" charset="0"/>
            </a:endParaRPr>
          </a:p>
          <a:p>
            <a:pPr algn="r">
              <a:lnSpc>
                <a:spcPct val="115000"/>
              </a:lnSpc>
              <a:spcAft>
                <a:spcPts val="1000"/>
              </a:spcAft>
            </a:pPr>
            <a:r>
              <a:rPr lang="en-US" b="1" dirty="0">
                <a:solidFill>
                  <a:srgbClr val="000000"/>
                </a:solidFill>
                <a:latin typeface="Times New Roman" panose="02020603050405020304" pitchFamily="18" charset="0"/>
                <a:ea typeface="Times New Roman" panose="02020603050405020304" pitchFamily="18" charset="0"/>
              </a:rPr>
              <a:t>CIE MARKS: </a:t>
            </a:r>
            <a:r>
              <a:rPr lang="en-US" dirty="0">
                <a:solidFill>
                  <a:srgbClr val="000000"/>
                </a:solidFill>
                <a:latin typeface="Times New Roman" panose="02020603050405020304" pitchFamily="18" charset="0"/>
                <a:ea typeface="Times New Roman" panose="02020603050405020304" pitchFamily="18" charset="0"/>
              </a:rPr>
              <a:t>60</a:t>
            </a:r>
            <a:endParaRPr lang="en-US" dirty="0">
              <a:latin typeface="Calibri" panose="020F0502020204030204" pitchFamily="34" charset="0"/>
              <a:ea typeface="Calibri" panose="020F0502020204030204" pitchFamily="34" charset="0"/>
            </a:endParaRPr>
          </a:p>
          <a:p>
            <a:pPr marL="457178" algn="r">
              <a:lnSpc>
                <a:spcPct val="115000"/>
              </a:lnSpc>
              <a:spcAft>
                <a:spcPts val="1000"/>
              </a:spcAft>
            </a:pPr>
            <a:r>
              <a:rPr lang="en-US" b="1" dirty="0">
                <a:solidFill>
                  <a:srgbClr val="000000"/>
                </a:solidFill>
                <a:latin typeface="Times New Roman" panose="02020603050405020304" pitchFamily="18" charset="0"/>
                <a:ea typeface="Times New Roman" panose="02020603050405020304" pitchFamily="18" charset="0"/>
              </a:rPr>
              <a:t>SEE MARKS: </a:t>
            </a:r>
            <a:r>
              <a:rPr lang="en-US" dirty="0">
                <a:solidFill>
                  <a:srgbClr val="000000"/>
                </a:solidFill>
                <a:latin typeface="Times New Roman" panose="02020603050405020304" pitchFamily="18" charset="0"/>
                <a:ea typeface="Times New Roman" panose="02020603050405020304" pitchFamily="18" charset="0"/>
              </a:rPr>
              <a:t>40</a:t>
            </a:r>
            <a:endParaRPr lang="en-US" dirty="0">
              <a:latin typeface="Calibri" panose="020F0502020204030204" pitchFamily="34" charset="0"/>
              <a:ea typeface="Calibri" panose="020F0502020204030204" pitchFamily="34" charset="0"/>
            </a:endParaRPr>
          </a:p>
        </p:txBody>
      </p:sp>
      <p:graphicFrame>
        <p:nvGraphicFramePr>
          <p:cNvPr id="6" name="Table 5">
            <a:extLst>
              <a:ext uri="{FF2B5EF4-FFF2-40B4-BE49-F238E27FC236}">
                <a16:creationId xmlns:a16="http://schemas.microsoft.com/office/drawing/2014/main" id="{960FC2AD-7AAB-46F3-8C33-FC4FD77300C1}"/>
              </a:ext>
            </a:extLst>
          </p:cNvPr>
          <p:cNvGraphicFramePr>
            <a:graphicFrameLocks noGrp="1"/>
          </p:cNvGraphicFramePr>
          <p:nvPr/>
        </p:nvGraphicFramePr>
        <p:xfrm>
          <a:off x="923366" y="2124636"/>
          <a:ext cx="10300446" cy="4606650"/>
        </p:xfrm>
        <a:graphic>
          <a:graphicData uri="http://schemas.openxmlformats.org/drawingml/2006/table">
            <a:tbl>
              <a:tblPr firstRow="1" firstCol="1" lastRow="1" lastCol="1" bandRow="1" bandCol="1">
                <a:tableStyleId>{5C22544A-7EE6-4342-B048-85BDC9FD1C3A}</a:tableStyleId>
              </a:tblPr>
              <a:tblGrid>
                <a:gridCol w="930289">
                  <a:extLst>
                    <a:ext uri="{9D8B030D-6E8A-4147-A177-3AD203B41FA5}">
                      <a16:colId xmlns:a16="http://schemas.microsoft.com/office/drawing/2014/main" val="1316125295"/>
                    </a:ext>
                  </a:extLst>
                </a:gridCol>
                <a:gridCol w="9370157">
                  <a:extLst>
                    <a:ext uri="{9D8B030D-6E8A-4147-A177-3AD203B41FA5}">
                      <a16:colId xmlns:a16="http://schemas.microsoft.com/office/drawing/2014/main" val="3616425401"/>
                    </a:ext>
                  </a:extLst>
                </a:gridCol>
              </a:tblGrid>
              <a:tr h="456172">
                <a:tc>
                  <a:txBody>
                    <a:bodyPr/>
                    <a:lstStyle/>
                    <a:p>
                      <a:pPr algn="l">
                        <a:lnSpc>
                          <a:spcPct val="107000"/>
                        </a:lnSpc>
                      </a:pPr>
                      <a:endParaRPr lang="en-US" sz="1900">
                        <a:solidFill>
                          <a:schemeClr val="tx1"/>
                        </a:solidFill>
                        <a:effectLst/>
                        <a:latin typeface="Times New Roman" panose="02020603050405020304" pitchFamily="18" charset="0"/>
                        <a:cs typeface="Times New Roman" panose="02020603050405020304" pitchFamily="18" charset="0"/>
                      </a:endParaRPr>
                    </a:p>
                  </a:txBody>
                  <a:tcPr marL="0" marR="0" marT="0" marB="0">
                    <a:noFill/>
                  </a:tcPr>
                </a:tc>
                <a:tc>
                  <a:txBody>
                    <a:bodyPr/>
                    <a:lstStyle/>
                    <a:p>
                      <a:pPr marL="0" marR="0" algn="ctr">
                        <a:lnSpc>
                          <a:spcPct val="106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Course</a:t>
                      </a:r>
                      <a:r>
                        <a:rPr lang="en-US" sz="1900" spc="-20" dirty="0">
                          <a:solidFill>
                            <a:schemeClr val="tx1"/>
                          </a:solidFill>
                          <a:effectLst/>
                          <a:latin typeface="Times New Roman" panose="02020603050405020304" pitchFamily="18" charset="0"/>
                          <a:cs typeface="Times New Roman" panose="02020603050405020304" pitchFamily="18" charset="0"/>
                        </a:rPr>
                        <a:t> </a:t>
                      </a:r>
                      <a:r>
                        <a:rPr lang="en-US" sz="1900" spc="-10" dirty="0">
                          <a:solidFill>
                            <a:schemeClr val="tx1"/>
                          </a:solidFill>
                          <a:effectLst/>
                          <a:latin typeface="Times New Roman" panose="02020603050405020304" pitchFamily="18" charset="0"/>
                          <a:cs typeface="Times New Roman" panose="02020603050405020304" pitchFamily="18" charset="0"/>
                        </a:rPr>
                        <a:t>Outcomes</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416010505"/>
                  </a:ext>
                </a:extLst>
              </a:tr>
              <a:tr h="1180476">
                <a:tc>
                  <a:txBody>
                    <a:bodyPr/>
                    <a:lstStyle/>
                    <a:p>
                      <a:pPr marL="0" marR="0" algn="l">
                        <a:lnSpc>
                          <a:spcPct val="106000"/>
                        </a:lnSpc>
                        <a:spcBef>
                          <a:spcPts val="0"/>
                        </a:spcBef>
                        <a:spcAft>
                          <a:spcPts val="0"/>
                        </a:spcAft>
                      </a:pPr>
                      <a:r>
                        <a:rPr lang="en-US" sz="1900" spc="-25" dirty="0">
                          <a:solidFill>
                            <a:schemeClr val="tx1"/>
                          </a:solidFill>
                          <a:effectLst/>
                          <a:latin typeface="Times New Roman" panose="02020603050405020304" pitchFamily="18" charset="0"/>
                          <a:cs typeface="Times New Roman" panose="02020603050405020304" pitchFamily="18" charset="0"/>
                        </a:rPr>
                        <a:t>CLO1</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tc>
                  <a:txBody>
                    <a:bodyPr/>
                    <a:lstStyle/>
                    <a:p>
                      <a:pPr marL="0" marR="0" algn="l">
                        <a:lnSpc>
                          <a:spcPct val="106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Understand Construction Practices: </a:t>
                      </a:r>
                      <a:r>
                        <a:rPr lang="en-US" sz="1600" b="0" dirty="0">
                          <a:solidFill>
                            <a:schemeClr val="tx1"/>
                          </a:solidFill>
                          <a:effectLst/>
                          <a:latin typeface="Times New Roman" panose="02020603050405020304" pitchFamily="18" charset="0"/>
                          <a:cs typeface="Times New Roman" panose="02020603050405020304" pitchFamily="18" charset="0"/>
                        </a:rPr>
                        <a:t>Students will gain a comprehensive understanding of the construction industry, including its organization, processes, and the role of construction and project management in delivering successful projects.</a:t>
                      </a:r>
                    </a:p>
                    <a:p>
                      <a:pPr marL="0" marR="0" algn="l">
                        <a:lnSpc>
                          <a:spcPct val="106000"/>
                        </a:lnSpc>
                        <a:spcBef>
                          <a:spcPts val="0"/>
                        </a:spcBef>
                        <a:spcAft>
                          <a:spcPts val="0"/>
                        </a:spcAft>
                      </a:pP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734142184"/>
                  </a:ext>
                </a:extLst>
              </a:tr>
              <a:tr h="932471">
                <a:tc>
                  <a:txBody>
                    <a:bodyPr/>
                    <a:lstStyle/>
                    <a:p>
                      <a:pPr marL="0" marR="0" algn="l">
                        <a:lnSpc>
                          <a:spcPct val="106000"/>
                        </a:lnSpc>
                        <a:spcBef>
                          <a:spcPts val="0"/>
                        </a:spcBef>
                        <a:spcAft>
                          <a:spcPts val="0"/>
                        </a:spcAft>
                      </a:pPr>
                      <a:r>
                        <a:rPr lang="en-US" sz="1900" spc="-25" dirty="0">
                          <a:solidFill>
                            <a:schemeClr val="tx1"/>
                          </a:solidFill>
                          <a:effectLst/>
                          <a:latin typeface="Times New Roman" panose="02020603050405020304" pitchFamily="18" charset="0"/>
                          <a:cs typeface="Times New Roman" panose="02020603050405020304" pitchFamily="18" charset="0"/>
                        </a:rPr>
                        <a:t>CLO2</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tc>
                  <a:txBody>
                    <a:bodyPr/>
                    <a:lstStyle/>
                    <a:p>
                      <a:pPr marL="0" marR="0" algn="l">
                        <a:lnSpc>
                          <a:spcPct val="106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Apply Project Management Principles: </a:t>
                      </a:r>
                      <a:r>
                        <a:rPr lang="en-US" sz="1600" b="0" dirty="0">
                          <a:solidFill>
                            <a:schemeClr val="tx1"/>
                          </a:solidFill>
                          <a:effectLst/>
                          <a:latin typeface="Times New Roman" panose="02020603050405020304" pitchFamily="18" charset="0"/>
                          <a:cs typeface="Times New Roman" panose="02020603050405020304" pitchFamily="18" charset="0"/>
                        </a:rPr>
                        <a:t>Students will be able to utilize key project management concepts such as planning, scheduling, and resource allocation to manage construction projects effectively.</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2288529318"/>
                  </a:ext>
                </a:extLst>
              </a:tr>
              <a:tr h="1105060">
                <a:tc>
                  <a:txBody>
                    <a:bodyPr/>
                    <a:lstStyle/>
                    <a:p>
                      <a:pPr marL="0" marR="0" algn="l">
                        <a:lnSpc>
                          <a:spcPct val="106000"/>
                        </a:lnSpc>
                        <a:spcBef>
                          <a:spcPts val="0"/>
                        </a:spcBef>
                        <a:spcAft>
                          <a:spcPts val="0"/>
                        </a:spcAft>
                      </a:pPr>
                      <a:r>
                        <a:rPr lang="en-US" sz="1900" spc="-25" dirty="0">
                          <a:solidFill>
                            <a:schemeClr val="tx1"/>
                          </a:solidFill>
                          <a:effectLst/>
                          <a:latin typeface="Times New Roman" panose="02020603050405020304" pitchFamily="18" charset="0"/>
                          <a:cs typeface="Times New Roman" panose="02020603050405020304" pitchFamily="18" charset="0"/>
                        </a:rPr>
                        <a:t>CLO3</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tc>
                  <a:txBody>
                    <a:bodyPr/>
                    <a:lstStyle/>
                    <a:p>
                      <a:pPr marL="0" marR="0" algn="l">
                        <a:lnSpc>
                          <a:spcPct val="106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Analyze and Solve Estimation Problems: </a:t>
                      </a:r>
                      <a:r>
                        <a:rPr lang="en-US" sz="1600" b="0" dirty="0">
                          <a:solidFill>
                            <a:schemeClr val="tx1"/>
                          </a:solidFill>
                          <a:effectLst/>
                          <a:latin typeface="Times New Roman" panose="02020603050405020304" pitchFamily="18" charset="0"/>
                          <a:cs typeface="Times New Roman" panose="02020603050405020304" pitchFamily="18" charset="0"/>
                        </a:rPr>
                        <a:t>Students will develop the ability to calculate material quantities, costs, and resources for beams, columns, and foundations, and solve advanced estimation-related mathematical problems.</a:t>
                      </a:r>
                    </a:p>
                    <a:p>
                      <a:pPr marL="0" marR="0" algn="l">
                        <a:lnSpc>
                          <a:spcPct val="106000"/>
                        </a:lnSpc>
                        <a:spcBef>
                          <a:spcPts val="0"/>
                        </a:spcBef>
                        <a:spcAft>
                          <a:spcPts val="0"/>
                        </a:spcAft>
                      </a:pP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2116816264"/>
                  </a:ext>
                </a:extLst>
              </a:tr>
              <a:tr h="932471">
                <a:tc>
                  <a:txBody>
                    <a:bodyPr/>
                    <a:lstStyle/>
                    <a:p>
                      <a:pPr marL="0" marR="0" algn="l">
                        <a:lnSpc>
                          <a:spcPct val="106000"/>
                        </a:lnSpc>
                        <a:spcBef>
                          <a:spcPts val="0"/>
                        </a:spcBef>
                        <a:spcAft>
                          <a:spcPts val="0"/>
                        </a:spcAft>
                      </a:pPr>
                      <a:r>
                        <a:rPr lang="en-US" sz="1900" spc="-25" dirty="0">
                          <a:solidFill>
                            <a:schemeClr val="tx1"/>
                          </a:solidFill>
                          <a:effectLst/>
                          <a:latin typeface="Times New Roman" panose="02020603050405020304" pitchFamily="18" charset="0"/>
                          <a:cs typeface="Times New Roman" panose="02020603050405020304" pitchFamily="18" charset="0"/>
                        </a:rPr>
                        <a:t>CLO4</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tc>
                  <a:txBody>
                    <a:bodyPr/>
                    <a:lstStyle/>
                    <a:p>
                      <a:pPr marL="0" marR="0" algn="l">
                        <a:lnSpc>
                          <a:spcPct val="106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Utilize Construction Equipment Knowledge: </a:t>
                      </a:r>
                      <a:r>
                        <a:rPr lang="en-US" sz="1600" b="0" dirty="0">
                          <a:solidFill>
                            <a:schemeClr val="tx1"/>
                          </a:solidFill>
                          <a:effectLst/>
                          <a:latin typeface="Times New Roman" panose="02020603050405020304" pitchFamily="18" charset="0"/>
                          <a:cs typeface="Times New Roman" panose="02020603050405020304" pitchFamily="18" charset="0"/>
                        </a:rPr>
                        <a:t>Students will learn the selection, operation, and optimization of construction equipment for various types of construction activities, ensuring efficient resource use and project execution.</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oFill/>
                  </a:tcPr>
                </a:tc>
                <a:extLst>
                  <a:ext uri="{0D108BD9-81ED-4DB2-BD59-A6C34878D82A}">
                    <a16:rowId xmlns:a16="http://schemas.microsoft.com/office/drawing/2014/main" val="2399268792"/>
                  </a:ext>
                </a:extLst>
              </a:tr>
            </a:tbl>
          </a:graphicData>
        </a:graphic>
      </p:graphicFrame>
    </p:spTree>
    <p:extLst>
      <p:ext uri="{BB962C8B-B14F-4D97-AF65-F5344CB8AC3E}">
        <p14:creationId xmlns:p14="http://schemas.microsoft.com/office/powerpoint/2010/main" val="182955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478B-0179-4280-B8EF-9103CCB29AB9}"/>
              </a:ext>
            </a:extLst>
          </p:cNvPr>
          <p:cNvPicPr>
            <a:picLocks noChangeAspect="1"/>
          </p:cNvPicPr>
          <p:nvPr/>
        </p:nvPicPr>
        <p:blipFill>
          <a:blip r:embed="rId2"/>
          <a:stretch>
            <a:fillRect/>
          </a:stretch>
        </p:blipFill>
        <p:spPr>
          <a:xfrm>
            <a:off x="742951" y="52390"/>
            <a:ext cx="10706100" cy="6753225"/>
          </a:xfrm>
          <a:prstGeom prst="rect">
            <a:avLst/>
          </a:prstGeom>
        </p:spPr>
      </p:pic>
    </p:spTree>
    <p:extLst>
      <p:ext uri="{BB962C8B-B14F-4D97-AF65-F5344CB8AC3E}">
        <p14:creationId xmlns:p14="http://schemas.microsoft.com/office/powerpoint/2010/main" val="81859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38FB-656C-43B8-B6D3-32FF63F9D0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ECB65D-33AE-4C25-89F5-90C0BEDFB8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E844A4F-E69E-4228-A85B-BA613662BCA8}"/>
              </a:ext>
            </a:extLst>
          </p:cNvPr>
          <p:cNvPicPr>
            <a:picLocks noChangeAspect="1"/>
          </p:cNvPicPr>
          <p:nvPr/>
        </p:nvPicPr>
        <p:blipFill>
          <a:blip r:embed="rId2"/>
          <a:stretch>
            <a:fillRect/>
          </a:stretch>
        </p:blipFill>
        <p:spPr>
          <a:xfrm>
            <a:off x="504827" y="114300"/>
            <a:ext cx="11182351" cy="6629400"/>
          </a:xfrm>
          <a:prstGeom prst="rect">
            <a:avLst/>
          </a:prstGeom>
        </p:spPr>
      </p:pic>
    </p:spTree>
    <p:extLst>
      <p:ext uri="{BB962C8B-B14F-4D97-AF65-F5344CB8AC3E}">
        <p14:creationId xmlns:p14="http://schemas.microsoft.com/office/powerpoint/2010/main" val="3588625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7042D-E940-4B28-B079-25D6BD2F66DE}"/>
              </a:ext>
            </a:extLst>
          </p:cNvPr>
          <p:cNvPicPr>
            <a:picLocks noChangeAspect="1"/>
          </p:cNvPicPr>
          <p:nvPr/>
        </p:nvPicPr>
        <p:blipFill>
          <a:blip r:embed="rId2"/>
          <a:stretch>
            <a:fillRect/>
          </a:stretch>
        </p:blipFill>
        <p:spPr>
          <a:xfrm>
            <a:off x="914400" y="123827"/>
            <a:ext cx="10363200" cy="6610351"/>
          </a:xfrm>
          <a:prstGeom prst="rect">
            <a:avLst/>
          </a:prstGeom>
        </p:spPr>
      </p:pic>
    </p:spTree>
    <p:extLst>
      <p:ext uri="{BB962C8B-B14F-4D97-AF65-F5344CB8AC3E}">
        <p14:creationId xmlns:p14="http://schemas.microsoft.com/office/powerpoint/2010/main" val="2370021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D7F2C1-092B-476D-8BEB-86B09AAD683E}"/>
              </a:ext>
            </a:extLst>
          </p:cNvPr>
          <p:cNvPicPr>
            <a:picLocks noChangeAspect="1"/>
          </p:cNvPicPr>
          <p:nvPr/>
        </p:nvPicPr>
        <p:blipFill>
          <a:blip r:embed="rId2"/>
          <a:stretch>
            <a:fillRect/>
          </a:stretch>
        </p:blipFill>
        <p:spPr>
          <a:xfrm>
            <a:off x="704851" y="104776"/>
            <a:ext cx="10782300" cy="6648451"/>
          </a:xfrm>
          <a:prstGeom prst="rect">
            <a:avLst/>
          </a:prstGeom>
        </p:spPr>
      </p:pic>
    </p:spTree>
    <p:extLst>
      <p:ext uri="{BB962C8B-B14F-4D97-AF65-F5344CB8AC3E}">
        <p14:creationId xmlns:p14="http://schemas.microsoft.com/office/powerpoint/2010/main" val="350242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32F3E8-276A-432E-BA85-666058DE148F}"/>
              </a:ext>
            </a:extLst>
          </p:cNvPr>
          <p:cNvPicPr>
            <a:picLocks noChangeAspect="1"/>
          </p:cNvPicPr>
          <p:nvPr/>
        </p:nvPicPr>
        <p:blipFill>
          <a:blip r:embed="rId2"/>
          <a:stretch>
            <a:fillRect/>
          </a:stretch>
        </p:blipFill>
        <p:spPr>
          <a:xfrm>
            <a:off x="743187" y="0"/>
            <a:ext cx="10705631" cy="6858000"/>
          </a:xfrm>
          <a:prstGeom prst="rect">
            <a:avLst/>
          </a:prstGeom>
        </p:spPr>
      </p:pic>
    </p:spTree>
    <p:extLst>
      <p:ext uri="{BB962C8B-B14F-4D97-AF65-F5344CB8AC3E}">
        <p14:creationId xmlns:p14="http://schemas.microsoft.com/office/powerpoint/2010/main" val="2499821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C729-66AC-4818-9757-EB47874594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0862AA-6346-4925-98E7-F4E46CCB6E7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A2500E1-64A3-4C10-B4F9-43027DA379B8}"/>
              </a:ext>
            </a:extLst>
          </p:cNvPr>
          <p:cNvPicPr>
            <a:picLocks noChangeAspect="1"/>
          </p:cNvPicPr>
          <p:nvPr/>
        </p:nvPicPr>
        <p:blipFill>
          <a:blip r:embed="rId2"/>
          <a:stretch>
            <a:fillRect/>
          </a:stretch>
        </p:blipFill>
        <p:spPr>
          <a:xfrm>
            <a:off x="714376" y="495300"/>
            <a:ext cx="10763251" cy="5867400"/>
          </a:xfrm>
          <a:prstGeom prst="rect">
            <a:avLst/>
          </a:prstGeom>
        </p:spPr>
      </p:pic>
    </p:spTree>
    <p:extLst>
      <p:ext uri="{BB962C8B-B14F-4D97-AF65-F5344CB8AC3E}">
        <p14:creationId xmlns:p14="http://schemas.microsoft.com/office/powerpoint/2010/main" val="3737504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2D7E-0F4F-4F75-B151-82F10D66C8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BF179C-9A68-479F-BEDA-7A69C65F25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B2A969-2C1F-4A97-BE62-F9F07C366A05}"/>
              </a:ext>
            </a:extLst>
          </p:cNvPr>
          <p:cNvPicPr>
            <a:picLocks noChangeAspect="1"/>
          </p:cNvPicPr>
          <p:nvPr/>
        </p:nvPicPr>
        <p:blipFill>
          <a:blip r:embed="rId2"/>
          <a:stretch>
            <a:fillRect/>
          </a:stretch>
        </p:blipFill>
        <p:spPr>
          <a:xfrm>
            <a:off x="757239" y="552451"/>
            <a:ext cx="10677525" cy="5753100"/>
          </a:xfrm>
          <a:prstGeom prst="rect">
            <a:avLst/>
          </a:prstGeom>
        </p:spPr>
      </p:pic>
    </p:spTree>
    <p:extLst>
      <p:ext uri="{BB962C8B-B14F-4D97-AF65-F5344CB8AC3E}">
        <p14:creationId xmlns:p14="http://schemas.microsoft.com/office/powerpoint/2010/main" val="479667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30E0-EDE8-4173-8FB4-D392747EC8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0097A8-CF2D-432E-836E-C6398961049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BD252AB-7BC1-49BE-8F6A-EEA9E76C48BB}"/>
              </a:ext>
            </a:extLst>
          </p:cNvPr>
          <p:cNvPicPr>
            <a:picLocks noChangeAspect="1"/>
          </p:cNvPicPr>
          <p:nvPr/>
        </p:nvPicPr>
        <p:blipFill>
          <a:blip r:embed="rId2"/>
          <a:stretch>
            <a:fillRect/>
          </a:stretch>
        </p:blipFill>
        <p:spPr>
          <a:xfrm>
            <a:off x="804864" y="71439"/>
            <a:ext cx="10582275" cy="6715125"/>
          </a:xfrm>
          <a:prstGeom prst="rect">
            <a:avLst/>
          </a:prstGeom>
        </p:spPr>
      </p:pic>
    </p:spTree>
    <p:extLst>
      <p:ext uri="{BB962C8B-B14F-4D97-AF65-F5344CB8AC3E}">
        <p14:creationId xmlns:p14="http://schemas.microsoft.com/office/powerpoint/2010/main" val="2703921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B58D9-AEC1-4EF4-AFAE-8E36BED30BFE}"/>
              </a:ext>
            </a:extLst>
          </p:cNvPr>
          <p:cNvPicPr>
            <a:picLocks noChangeAspect="1"/>
          </p:cNvPicPr>
          <p:nvPr/>
        </p:nvPicPr>
        <p:blipFill>
          <a:blip r:embed="rId2"/>
          <a:stretch>
            <a:fillRect/>
          </a:stretch>
        </p:blipFill>
        <p:spPr>
          <a:xfrm>
            <a:off x="1092379" y="134224"/>
            <a:ext cx="9403237" cy="6858000"/>
          </a:xfrm>
          <a:prstGeom prst="rect">
            <a:avLst/>
          </a:prstGeom>
        </p:spPr>
      </p:pic>
    </p:spTree>
    <p:extLst>
      <p:ext uri="{BB962C8B-B14F-4D97-AF65-F5344CB8AC3E}">
        <p14:creationId xmlns:p14="http://schemas.microsoft.com/office/powerpoint/2010/main" val="2404594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50A75-F835-4569-9B96-B98E72487FD7}"/>
              </a:ext>
            </a:extLst>
          </p:cNvPr>
          <p:cNvPicPr>
            <a:picLocks noChangeAspect="1"/>
          </p:cNvPicPr>
          <p:nvPr/>
        </p:nvPicPr>
        <p:blipFill>
          <a:blip r:embed="rId2"/>
          <a:stretch>
            <a:fillRect/>
          </a:stretch>
        </p:blipFill>
        <p:spPr>
          <a:xfrm>
            <a:off x="1057013" y="58724"/>
            <a:ext cx="10077803" cy="6799277"/>
          </a:xfrm>
          <a:prstGeom prst="rect">
            <a:avLst/>
          </a:prstGeom>
        </p:spPr>
      </p:pic>
    </p:spTree>
    <p:extLst>
      <p:ext uri="{BB962C8B-B14F-4D97-AF65-F5344CB8AC3E}">
        <p14:creationId xmlns:p14="http://schemas.microsoft.com/office/powerpoint/2010/main" val="4125476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0C45035-9136-4F1A-A12C-3DDA8944E953}"/>
              </a:ext>
            </a:extLst>
          </p:cNvPr>
          <p:cNvGraphicFramePr>
            <a:graphicFrameLocks noGrp="1"/>
          </p:cNvGraphicFramePr>
          <p:nvPr>
            <p:extLst>
              <p:ext uri="{D42A27DB-BD31-4B8C-83A1-F6EECF244321}">
                <p14:modId xmlns:p14="http://schemas.microsoft.com/office/powerpoint/2010/main" val="2812126113"/>
              </p:ext>
            </p:extLst>
          </p:nvPr>
        </p:nvGraphicFramePr>
        <p:xfrm>
          <a:off x="851647" y="104776"/>
          <a:ext cx="9854454" cy="5467349"/>
        </p:xfrm>
        <a:graphic>
          <a:graphicData uri="http://schemas.openxmlformats.org/drawingml/2006/table">
            <a:tbl>
              <a:tblPr firstRow="1" bandRow="1">
                <a:tableStyleId>{5DA37D80-6434-44D0-A028-1B22A696006F}</a:tableStyleId>
              </a:tblPr>
              <a:tblGrid>
                <a:gridCol w="866329">
                  <a:extLst>
                    <a:ext uri="{9D8B030D-6E8A-4147-A177-3AD203B41FA5}">
                      <a16:colId xmlns:a16="http://schemas.microsoft.com/office/drawing/2014/main" val="491367057"/>
                    </a:ext>
                  </a:extLst>
                </a:gridCol>
                <a:gridCol w="6853254">
                  <a:extLst>
                    <a:ext uri="{9D8B030D-6E8A-4147-A177-3AD203B41FA5}">
                      <a16:colId xmlns:a16="http://schemas.microsoft.com/office/drawing/2014/main" val="1409835878"/>
                    </a:ext>
                  </a:extLst>
                </a:gridCol>
                <a:gridCol w="1067437">
                  <a:extLst>
                    <a:ext uri="{9D8B030D-6E8A-4147-A177-3AD203B41FA5}">
                      <a16:colId xmlns:a16="http://schemas.microsoft.com/office/drawing/2014/main" val="1193110540"/>
                    </a:ext>
                  </a:extLst>
                </a:gridCol>
                <a:gridCol w="1067434">
                  <a:extLst>
                    <a:ext uri="{9D8B030D-6E8A-4147-A177-3AD203B41FA5}">
                      <a16:colId xmlns:a16="http://schemas.microsoft.com/office/drawing/2014/main" val="3908757717"/>
                    </a:ext>
                  </a:extLst>
                </a:gridCol>
              </a:tblGrid>
              <a:tr h="409057">
                <a:tc>
                  <a:txBody>
                    <a:bodyPr/>
                    <a:lstStyle/>
                    <a:p>
                      <a:pPr algn="ctr"/>
                      <a:r>
                        <a:rPr lang="en-GB" sz="2000" dirty="0">
                          <a:latin typeface="Aharoni" panose="02010803020104030203" pitchFamily="2" charset="-79"/>
                          <a:cs typeface="Aharoni" panose="02010803020104030203" pitchFamily="2" charset="-79"/>
                        </a:rPr>
                        <a:t>Sl.</a:t>
                      </a:r>
                      <a:endParaRPr lang="en-US" sz="2000" dirty="0">
                        <a:latin typeface="Aharoni" panose="02010803020104030203" pitchFamily="2" charset="-79"/>
                        <a:cs typeface="Aharoni" panose="02010803020104030203" pitchFamily="2" charset="-79"/>
                      </a:endParaRPr>
                    </a:p>
                  </a:txBody>
                  <a:tcPr/>
                </a:tc>
                <a:tc>
                  <a:txBody>
                    <a:bodyPr/>
                    <a:lstStyle/>
                    <a:p>
                      <a:pPr algn="ctr"/>
                      <a:r>
                        <a:rPr lang="en-GB" sz="2000" dirty="0">
                          <a:latin typeface="Aharoni" panose="02010803020104030203" pitchFamily="2" charset="-79"/>
                          <a:cs typeface="Aharoni" panose="02010803020104030203" pitchFamily="2" charset="-79"/>
                        </a:rPr>
                        <a:t>Course Contents</a:t>
                      </a:r>
                      <a:endParaRPr lang="en-US" sz="2000" dirty="0">
                        <a:latin typeface="Aharoni" panose="02010803020104030203" pitchFamily="2" charset="-79"/>
                        <a:cs typeface="Aharoni" panose="02010803020104030203" pitchFamily="2" charset="-79"/>
                      </a:endParaRPr>
                    </a:p>
                  </a:txBody>
                  <a:tcPr/>
                </a:tc>
                <a:tc>
                  <a:txBody>
                    <a:bodyPr/>
                    <a:lstStyle/>
                    <a:p>
                      <a:pPr algn="ctr"/>
                      <a:r>
                        <a:rPr lang="en-GB" sz="2000" dirty="0">
                          <a:latin typeface="Aharoni" panose="02010803020104030203" pitchFamily="2" charset="-79"/>
                          <a:cs typeface="Aharoni" panose="02010803020104030203" pitchFamily="2" charset="-79"/>
                        </a:rPr>
                        <a:t>Hours</a:t>
                      </a:r>
                      <a:endParaRPr lang="en-US" sz="2000" dirty="0">
                        <a:latin typeface="Aharoni" panose="02010803020104030203" pitchFamily="2" charset="-79"/>
                        <a:cs typeface="Aharoni" panose="02010803020104030203" pitchFamily="2" charset="-79"/>
                      </a:endParaRPr>
                    </a:p>
                  </a:txBody>
                  <a:tcPr/>
                </a:tc>
                <a:tc>
                  <a:txBody>
                    <a:bodyPr/>
                    <a:lstStyle/>
                    <a:p>
                      <a:pPr algn="ctr"/>
                      <a:r>
                        <a:rPr lang="en-GB" sz="2000" dirty="0">
                          <a:latin typeface="Aharoni" panose="02010803020104030203" pitchFamily="2" charset="-79"/>
                          <a:cs typeface="Aharoni" panose="02010803020104030203" pitchFamily="2" charset="-79"/>
                        </a:rPr>
                        <a:t>CLOs</a:t>
                      </a:r>
                      <a:endParaRPr lang="en-US" sz="2000" dirty="0">
                        <a:latin typeface="Aharoni" panose="02010803020104030203" pitchFamily="2" charset="-79"/>
                        <a:cs typeface="Aharoni" panose="02010803020104030203" pitchFamily="2" charset="-79"/>
                      </a:endParaRPr>
                    </a:p>
                  </a:txBody>
                  <a:tcPr/>
                </a:tc>
                <a:extLst>
                  <a:ext uri="{0D108BD9-81ED-4DB2-BD59-A6C34878D82A}">
                    <a16:rowId xmlns:a16="http://schemas.microsoft.com/office/drawing/2014/main" val="3579640457"/>
                  </a:ext>
                </a:extLst>
              </a:tr>
              <a:tr h="1227172">
                <a:tc>
                  <a:txBody>
                    <a:bodyPr/>
                    <a:lstStyle/>
                    <a:p>
                      <a:pPr algn="ctr"/>
                      <a:r>
                        <a:rPr lang="en-GB" sz="1900" dirty="0">
                          <a:latin typeface="Times New Roman" panose="02020603050405020304" pitchFamily="18" charset="0"/>
                          <a:cs typeface="Times New Roman" panose="02020603050405020304" pitchFamily="18" charset="0"/>
                        </a:rPr>
                        <a:t>1</a:t>
                      </a:r>
                      <a:endParaRPr lang="en-US" sz="1900" dirty="0">
                        <a:latin typeface="Times New Roman" panose="02020603050405020304" pitchFamily="18" charset="0"/>
                        <a:cs typeface="Times New Roman" panose="02020603050405020304" pitchFamily="18" charset="0"/>
                      </a:endParaRPr>
                    </a:p>
                  </a:txBody>
                  <a:tcPr/>
                </a:tc>
                <a:tc>
                  <a:txBody>
                    <a:bodyPr/>
                    <a:lstStyle/>
                    <a:p>
                      <a:pPr lvl="0" algn="just"/>
                      <a:r>
                        <a:rPr lang="en-US" sz="1800" kern="1200" dirty="0">
                          <a:solidFill>
                            <a:schemeClr val="tx1"/>
                          </a:solidFill>
                          <a:effectLst/>
                          <a:latin typeface="Times New Roman" panose="02020603050405020304" pitchFamily="18" charset="0"/>
                          <a:ea typeface="+mn-ea"/>
                          <a:cs typeface="Times New Roman" panose="02020603050405020304" pitchFamily="18" charset="0"/>
                        </a:rPr>
                        <a:t>Discussion of overview of the Construction, Construction Project Environment, Construction Industry, Construction Management, Project, Project Management, Roles and Skills of a Project Manager, Project life cycle, Project Development.</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GB" sz="1900" dirty="0">
                          <a:latin typeface="Times New Roman" panose="02020603050405020304" pitchFamily="18" charset="0"/>
                          <a:cs typeface="Times New Roman" panose="02020603050405020304" pitchFamily="18" charset="0"/>
                        </a:rPr>
                        <a:t>08</a:t>
                      </a:r>
                      <a:endParaRPr lang="en-US" sz="1900" dirty="0">
                        <a:latin typeface="Times New Roman" panose="02020603050405020304" pitchFamily="18" charset="0"/>
                        <a:cs typeface="Times New Roman" panose="02020603050405020304" pitchFamily="18" charset="0"/>
                      </a:endParaRPr>
                    </a:p>
                  </a:txBody>
                  <a:tcPr/>
                </a:tc>
                <a:tc>
                  <a:txBody>
                    <a:bodyPr/>
                    <a:lstStyle/>
                    <a:p>
                      <a:r>
                        <a:rPr lang="en-GB" sz="1900" dirty="0">
                          <a:latin typeface="Times New Roman" panose="02020603050405020304" pitchFamily="18" charset="0"/>
                          <a:cs typeface="Times New Roman" panose="02020603050405020304" pitchFamily="18" charset="0"/>
                        </a:rPr>
                        <a:t>CLO 1, CLO 2</a:t>
                      </a:r>
                      <a:endParaRPr lang="en-US" sz="1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94489546"/>
                  </a:ext>
                </a:extLst>
              </a:tr>
              <a:tr h="1111660">
                <a:tc>
                  <a:txBody>
                    <a:bodyPr/>
                    <a:lstStyle/>
                    <a:p>
                      <a:pPr algn="ctr"/>
                      <a:r>
                        <a:rPr lang="en-GB" sz="1900" dirty="0">
                          <a:latin typeface="Times New Roman" panose="02020603050405020304" pitchFamily="18" charset="0"/>
                          <a:cs typeface="Times New Roman" panose="02020603050405020304" pitchFamily="18" charset="0"/>
                        </a:rPr>
                        <a:t>2</a:t>
                      </a:r>
                      <a:endParaRPr lang="en-US" sz="1900" dirty="0">
                        <a:latin typeface="Times New Roman" panose="02020603050405020304" pitchFamily="18" charset="0"/>
                        <a:cs typeface="Times New Roman" panose="02020603050405020304" pitchFamily="18" charset="0"/>
                      </a:endParaRPr>
                    </a:p>
                  </a:txBody>
                  <a:tcPr/>
                </a:tc>
                <a:tc>
                  <a:txBody>
                    <a:bodyPr/>
                    <a:lstStyle/>
                    <a:p>
                      <a:pPr algn="just"/>
                      <a:r>
                        <a:rPr lang="en-US" sz="1800" dirty="0">
                          <a:latin typeface="Times New Roman" panose="02020603050405020304" pitchFamily="18" charset="0"/>
                          <a:cs typeface="Times New Roman" panose="02020603050405020304" pitchFamily="18" charset="0"/>
                        </a:rPr>
                        <a:t>Construction Equipment: Definition, Classification. Details of Earth Compacting Equipment, Concrete Production Plants, Pile Driving Equipment. Estimation of Different types of Construction.</a:t>
                      </a:r>
                    </a:p>
                  </a:txBody>
                  <a:tcPr/>
                </a:tc>
                <a:tc>
                  <a:txBody>
                    <a:bodyPr/>
                    <a:lstStyle/>
                    <a:p>
                      <a:pPr algn="ctr"/>
                      <a:r>
                        <a:rPr lang="en-GB" sz="1900" dirty="0">
                          <a:latin typeface="Times New Roman" panose="02020603050405020304" pitchFamily="18" charset="0"/>
                          <a:cs typeface="Times New Roman" panose="02020603050405020304" pitchFamily="18" charset="0"/>
                        </a:rPr>
                        <a:t>07</a:t>
                      </a:r>
                      <a:endParaRPr lang="en-US" sz="1900" dirty="0">
                        <a:latin typeface="Times New Roman" panose="02020603050405020304" pitchFamily="18" charset="0"/>
                        <a:cs typeface="Times New Roman" panose="02020603050405020304" pitchFamily="18" charset="0"/>
                      </a:endParaRPr>
                    </a:p>
                  </a:txBody>
                  <a:tcPr/>
                </a:tc>
                <a:tc>
                  <a:txBody>
                    <a:bodyPr/>
                    <a:lstStyle/>
                    <a:p>
                      <a:r>
                        <a:rPr lang="en-GB" sz="1900" dirty="0">
                          <a:latin typeface="Times New Roman" panose="02020603050405020304" pitchFamily="18" charset="0"/>
                          <a:cs typeface="Times New Roman" panose="02020603050405020304" pitchFamily="18" charset="0"/>
                        </a:rPr>
                        <a:t>CLO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latin typeface="Times New Roman" panose="02020603050405020304" pitchFamily="18" charset="0"/>
                          <a:cs typeface="Times New Roman" panose="02020603050405020304" pitchFamily="18" charset="0"/>
                        </a:rPr>
                        <a:t>CLO 4</a:t>
                      </a:r>
                      <a:endParaRPr lang="en-US" sz="1900" dirty="0">
                        <a:latin typeface="Times New Roman" panose="02020603050405020304" pitchFamily="18" charset="0"/>
                        <a:cs typeface="Times New Roman" panose="02020603050405020304" pitchFamily="18" charset="0"/>
                      </a:endParaRPr>
                    </a:p>
                    <a:p>
                      <a:endParaRPr lang="en-US" sz="1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886974"/>
                  </a:ext>
                </a:extLst>
              </a:tr>
              <a:tr h="1492288">
                <a:tc>
                  <a:txBody>
                    <a:bodyPr/>
                    <a:lstStyle/>
                    <a:p>
                      <a:pPr algn="ctr"/>
                      <a:r>
                        <a:rPr lang="en-GB" sz="1900" dirty="0">
                          <a:latin typeface="Times New Roman" panose="02020603050405020304" pitchFamily="18" charset="0"/>
                          <a:cs typeface="Times New Roman" panose="02020603050405020304" pitchFamily="18" charset="0"/>
                        </a:rPr>
                        <a:t>3</a:t>
                      </a:r>
                      <a:endParaRPr lang="en-US" sz="1900" dirty="0">
                        <a:latin typeface="Times New Roman" panose="02020603050405020304" pitchFamily="18" charset="0"/>
                        <a:cs typeface="Times New Roman" panose="02020603050405020304" pitchFamily="18" charset="0"/>
                      </a:endParaRPr>
                    </a:p>
                  </a:txBody>
                  <a:tcPr/>
                </a:tc>
                <a:tc>
                  <a:txBody>
                    <a:bodyPr/>
                    <a:lstStyle/>
                    <a:p>
                      <a:pPr algn="just"/>
                      <a:r>
                        <a:rPr lang="en-US" sz="1800" kern="1200" dirty="0">
                          <a:solidFill>
                            <a:schemeClr val="tx1"/>
                          </a:solidFill>
                          <a:effectLst/>
                          <a:latin typeface="Times New Roman" panose="02020603050405020304" pitchFamily="18" charset="0"/>
                          <a:ea typeface="+mn-ea"/>
                          <a:cs typeface="Times New Roman" panose="02020603050405020304" pitchFamily="18" charset="0"/>
                        </a:rPr>
                        <a:t>Construction Feasibility: Definition, Five areas of Feasibility, Advantages of it. </a:t>
                      </a:r>
                    </a:p>
                    <a:p>
                      <a:pPr algn="just"/>
                      <a:r>
                        <a:rPr lang="en-US" sz="1800" kern="1200" dirty="0">
                          <a:solidFill>
                            <a:schemeClr val="tx1"/>
                          </a:solidFill>
                          <a:effectLst/>
                          <a:latin typeface="Times New Roman" panose="02020603050405020304" pitchFamily="18" charset="0"/>
                          <a:ea typeface="+mn-ea"/>
                          <a:cs typeface="Times New Roman" panose="02020603050405020304" pitchFamily="18" charset="0"/>
                        </a:rPr>
                        <a:t>Beam: Definition, Classification, Reinforcement of beam, ACI and BNBC Guidelines for Beam Design. Failure Patterns of Beam.</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GB" sz="1900" dirty="0">
                          <a:latin typeface="Times New Roman" panose="02020603050405020304" pitchFamily="18" charset="0"/>
                          <a:cs typeface="Times New Roman" panose="02020603050405020304" pitchFamily="18" charset="0"/>
                        </a:rPr>
                        <a:t>08</a:t>
                      </a:r>
                      <a:endParaRPr lang="en-US" sz="1900" dirty="0">
                        <a:latin typeface="Times New Roman" panose="02020603050405020304" pitchFamily="18" charset="0"/>
                        <a:cs typeface="Times New Roman" panose="02020603050405020304" pitchFamily="18" charset="0"/>
                      </a:endParaRPr>
                    </a:p>
                  </a:txBody>
                  <a:tcPr/>
                </a:tc>
                <a:tc>
                  <a:txBody>
                    <a:bodyPr/>
                    <a:lstStyle/>
                    <a:p>
                      <a:r>
                        <a:rPr lang="en-GB" sz="1900" dirty="0">
                          <a:latin typeface="Times New Roman" panose="02020603050405020304" pitchFamily="18" charset="0"/>
                          <a:cs typeface="Times New Roman" panose="02020603050405020304" pitchFamily="18" charset="0"/>
                        </a:rPr>
                        <a:t>CLO 1</a:t>
                      </a:r>
                      <a:endParaRPr lang="en-US" sz="1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67263997"/>
                  </a:ext>
                </a:extLst>
              </a:tr>
              <a:tr h="1227172">
                <a:tc>
                  <a:txBody>
                    <a:bodyPr/>
                    <a:lstStyle/>
                    <a:p>
                      <a:pPr algn="ctr"/>
                      <a:r>
                        <a:rPr lang="en-GB" sz="1900" dirty="0">
                          <a:latin typeface="Times New Roman" panose="02020603050405020304" pitchFamily="18" charset="0"/>
                          <a:cs typeface="Times New Roman" panose="02020603050405020304" pitchFamily="18" charset="0"/>
                        </a:rPr>
                        <a:t>4</a:t>
                      </a:r>
                      <a:endParaRPr lang="en-US" sz="19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Column: Definition, Classification, Effective Length of a Column for Different Support Conditions, Slenderness Ratio. Foundation: Definition, Objectives of it, Classification, Comparative Discussion of Different types of Foundation.</a:t>
                      </a:r>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GB" sz="1900" dirty="0">
                          <a:latin typeface="Times New Roman" panose="02020603050405020304" pitchFamily="18" charset="0"/>
                          <a:cs typeface="Times New Roman" panose="02020603050405020304" pitchFamily="18" charset="0"/>
                        </a:rPr>
                        <a:t>07</a:t>
                      </a:r>
                      <a:endParaRPr lang="en-US" sz="19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latin typeface="Times New Roman" panose="02020603050405020304" pitchFamily="18" charset="0"/>
                          <a:cs typeface="Times New Roman" panose="02020603050405020304" pitchFamily="18" charset="0"/>
                        </a:rPr>
                        <a:t>CLO 1</a:t>
                      </a:r>
                      <a:endParaRPr lang="en-US" sz="1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6880408"/>
                  </a:ext>
                </a:extLst>
              </a:tr>
            </a:tbl>
          </a:graphicData>
        </a:graphic>
      </p:graphicFrame>
      <p:sp>
        <p:nvSpPr>
          <p:cNvPr id="4" name="TextBox 3">
            <a:extLst>
              <a:ext uri="{FF2B5EF4-FFF2-40B4-BE49-F238E27FC236}">
                <a16:creationId xmlns:a16="http://schemas.microsoft.com/office/drawing/2014/main" id="{A299368F-B868-4151-BED7-3BEEEC9F8B35}"/>
              </a:ext>
            </a:extLst>
          </p:cNvPr>
          <p:cNvSpPr txBox="1"/>
          <p:nvPr/>
        </p:nvSpPr>
        <p:spPr>
          <a:xfrm>
            <a:off x="752475" y="5314951"/>
            <a:ext cx="10587879" cy="2050690"/>
          </a:xfrm>
          <a:prstGeom prst="rect">
            <a:avLst/>
          </a:prstGeom>
          <a:noFill/>
        </p:spPr>
        <p:txBody>
          <a:bodyPr wrap="square">
            <a:spAutoFit/>
          </a:bodyPr>
          <a:lstStyle/>
          <a:p>
            <a:endParaRPr lang="en-US" b="1" dirty="0">
              <a:solidFill>
                <a:srgbClr val="000000"/>
              </a:solidFill>
              <a:latin typeface="Times New Roman" panose="02020603050405020304" pitchFamily="18" charset="0"/>
              <a:ea typeface="Times New Roman" panose="02020603050405020304" pitchFamily="18" charset="0"/>
            </a:endParaRPr>
          </a:p>
          <a:p>
            <a:r>
              <a:rPr lang="en-US" b="1" dirty="0">
                <a:solidFill>
                  <a:srgbClr val="000000"/>
                </a:solidFill>
                <a:latin typeface="Times New Roman" panose="02020603050405020304" pitchFamily="18" charset="0"/>
                <a:ea typeface="Times New Roman" panose="02020603050405020304" pitchFamily="18" charset="0"/>
              </a:rPr>
              <a:t>Recommended Books</a:t>
            </a:r>
          </a:p>
          <a:p>
            <a:pPr algn="just">
              <a:lnSpc>
                <a:spcPct val="107000"/>
              </a:lnSpc>
            </a:pPr>
            <a:r>
              <a:rPr lang="en-US" dirty="0">
                <a:solidFill>
                  <a:srgbClr val="000000"/>
                </a:solidFill>
                <a:latin typeface="Times New Roman" panose="02020603050405020304" pitchFamily="18" charset="0"/>
                <a:ea typeface="Times New Roman" panose="02020603050405020304" pitchFamily="18" charset="0"/>
                <a:cs typeface="Vrinda" panose="020B0502040204020203" pitchFamily="34" charset="0"/>
              </a:rPr>
              <a:t>1.Construction Project Management: A Practical Guide to Field Construction Management - </a:t>
            </a:r>
            <a:r>
              <a:rPr lang="en-US" dirty="0" err="1">
                <a:solidFill>
                  <a:srgbClr val="000000"/>
                </a:solidFill>
                <a:latin typeface="Times New Roman" panose="02020603050405020304" pitchFamily="18" charset="0"/>
                <a:ea typeface="Times New Roman" panose="02020603050405020304" pitchFamily="18" charset="0"/>
                <a:cs typeface="Vrinda" panose="020B0502040204020203" pitchFamily="34" charset="0"/>
              </a:rPr>
              <a:t>Keoki</a:t>
            </a:r>
            <a:r>
              <a:rPr lang="en-US" dirty="0">
                <a:solidFill>
                  <a:srgbClr val="000000"/>
                </a:solidFill>
                <a:latin typeface="Times New Roman" panose="02020603050405020304" pitchFamily="18" charset="0"/>
                <a:ea typeface="Times New Roman" panose="02020603050405020304" pitchFamily="18" charset="0"/>
                <a:cs typeface="Vrinda" panose="020B0502040204020203" pitchFamily="34" charset="0"/>
              </a:rPr>
              <a:t> Sears                                </a:t>
            </a:r>
            <a:endParaRPr lang="en-US" dirty="0">
              <a:latin typeface="Calibri" panose="020F0502020204030204" pitchFamily="34" charset="0"/>
              <a:ea typeface="Calibri" panose="020F0502020204030204" pitchFamily="34" charset="0"/>
              <a:cs typeface="Vrinda" panose="020B0502040204020203" pitchFamily="34" charset="0"/>
            </a:endParaRPr>
          </a:p>
          <a:p>
            <a:r>
              <a:rPr lang="en-US" dirty="0">
                <a:solidFill>
                  <a:srgbClr val="000000"/>
                </a:solidFill>
                <a:latin typeface="Times New Roman" panose="02020603050405020304" pitchFamily="18" charset="0"/>
                <a:ea typeface="Times New Roman" panose="02020603050405020304" pitchFamily="18" charset="0"/>
              </a:rPr>
              <a:t>2. Estimating in Building Construction - Frank R. </a:t>
            </a:r>
            <a:r>
              <a:rPr lang="en-US" dirty="0" err="1">
                <a:solidFill>
                  <a:srgbClr val="000000"/>
                </a:solidFill>
                <a:latin typeface="Times New Roman" panose="02020603050405020304" pitchFamily="18" charset="0"/>
                <a:ea typeface="Times New Roman" panose="02020603050405020304" pitchFamily="18" charset="0"/>
              </a:rPr>
              <a:t>Dagostino</a:t>
            </a:r>
            <a:r>
              <a:rPr lang="en-US" dirty="0">
                <a:solidFill>
                  <a:srgbClr val="000000"/>
                </a:solidFill>
                <a:latin typeface="Times New Roman" panose="02020603050405020304" pitchFamily="18" charset="0"/>
                <a:ea typeface="Times New Roman" panose="02020603050405020304" pitchFamily="18" charset="0"/>
              </a:rPr>
              <a:t>                                                                           </a:t>
            </a:r>
          </a:p>
          <a:p>
            <a:r>
              <a:rPr lang="en-US" dirty="0">
                <a:solidFill>
                  <a:srgbClr val="000000"/>
                </a:solidFill>
                <a:latin typeface="Times New Roman" panose="02020603050405020304" pitchFamily="18" charset="0"/>
                <a:ea typeface="Times New Roman" panose="02020603050405020304" pitchFamily="18" charset="0"/>
              </a:rPr>
              <a:t>3. Construction Cost Estimating: Process and Practices - Leonard Holm.</a:t>
            </a:r>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3005315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D3EB84-4D44-41E9-BAE6-D52ADFD6AEEA}"/>
              </a:ext>
            </a:extLst>
          </p:cNvPr>
          <p:cNvPicPr>
            <a:picLocks noChangeAspect="1"/>
          </p:cNvPicPr>
          <p:nvPr/>
        </p:nvPicPr>
        <p:blipFill>
          <a:blip r:embed="rId2"/>
          <a:stretch>
            <a:fillRect/>
          </a:stretch>
        </p:blipFill>
        <p:spPr>
          <a:xfrm>
            <a:off x="1258349" y="493939"/>
            <a:ext cx="9491099" cy="6657676"/>
          </a:xfrm>
          <a:prstGeom prst="rect">
            <a:avLst/>
          </a:prstGeom>
        </p:spPr>
      </p:pic>
    </p:spTree>
    <p:extLst>
      <p:ext uri="{BB962C8B-B14F-4D97-AF65-F5344CB8AC3E}">
        <p14:creationId xmlns:p14="http://schemas.microsoft.com/office/powerpoint/2010/main" val="2088225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D98392-4A6B-468C-AB03-AC50275EB3B1}"/>
              </a:ext>
            </a:extLst>
          </p:cNvPr>
          <p:cNvPicPr>
            <a:picLocks noChangeAspect="1"/>
          </p:cNvPicPr>
          <p:nvPr/>
        </p:nvPicPr>
        <p:blipFill>
          <a:blip r:embed="rId2"/>
          <a:stretch>
            <a:fillRect/>
          </a:stretch>
        </p:blipFill>
        <p:spPr>
          <a:xfrm>
            <a:off x="965938" y="155199"/>
            <a:ext cx="9773567" cy="6547607"/>
          </a:xfrm>
          <a:prstGeom prst="rect">
            <a:avLst/>
          </a:prstGeom>
        </p:spPr>
      </p:pic>
    </p:spTree>
    <p:extLst>
      <p:ext uri="{BB962C8B-B14F-4D97-AF65-F5344CB8AC3E}">
        <p14:creationId xmlns:p14="http://schemas.microsoft.com/office/powerpoint/2010/main" val="3172676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CEC034-87E2-4417-B610-EBF362C7AA0E}"/>
              </a:ext>
            </a:extLst>
          </p:cNvPr>
          <p:cNvPicPr>
            <a:picLocks noChangeAspect="1"/>
          </p:cNvPicPr>
          <p:nvPr/>
        </p:nvPicPr>
        <p:blipFill>
          <a:blip r:embed="rId2"/>
          <a:stretch>
            <a:fillRect/>
          </a:stretch>
        </p:blipFill>
        <p:spPr>
          <a:xfrm>
            <a:off x="1384185" y="764929"/>
            <a:ext cx="8855835" cy="5736799"/>
          </a:xfrm>
          <a:prstGeom prst="rect">
            <a:avLst/>
          </a:prstGeom>
        </p:spPr>
      </p:pic>
    </p:spTree>
    <p:extLst>
      <p:ext uri="{BB962C8B-B14F-4D97-AF65-F5344CB8AC3E}">
        <p14:creationId xmlns:p14="http://schemas.microsoft.com/office/powerpoint/2010/main" val="1356873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708-DAA4-4EBD-BE3E-2C0902CCC56C}"/>
              </a:ext>
            </a:extLst>
          </p:cNvPr>
          <p:cNvPicPr>
            <a:picLocks noChangeAspect="1"/>
          </p:cNvPicPr>
          <p:nvPr/>
        </p:nvPicPr>
        <p:blipFill>
          <a:blip r:embed="rId2"/>
          <a:stretch>
            <a:fillRect/>
          </a:stretch>
        </p:blipFill>
        <p:spPr>
          <a:xfrm>
            <a:off x="1403120" y="462559"/>
            <a:ext cx="9385763" cy="5932887"/>
          </a:xfrm>
          <a:prstGeom prst="rect">
            <a:avLst/>
          </a:prstGeom>
        </p:spPr>
      </p:pic>
    </p:spTree>
    <p:extLst>
      <p:ext uri="{BB962C8B-B14F-4D97-AF65-F5344CB8AC3E}">
        <p14:creationId xmlns:p14="http://schemas.microsoft.com/office/powerpoint/2010/main" val="2244489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BEC8D-7A59-4490-815D-0F12E0CF1937}"/>
              </a:ext>
            </a:extLst>
          </p:cNvPr>
          <p:cNvPicPr>
            <a:picLocks noChangeAspect="1"/>
          </p:cNvPicPr>
          <p:nvPr/>
        </p:nvPicPr>
        <p:blipFill>
          <a:blip r:embed="rId2"/>
          <a:stretch>
            <a:fillRect/>
          </a:stretch>
        </p:blipFill>
        <p:spPr>
          <a:xfrm>
            <a:off x="788567" y="345183"/>
            <a:ext cx="10446503" cy="6454095"/>
          </a:xfrm>
          <a:prstGeom prst="rect">
            <a:avLst/>
          </a:prstGeom>
        </p:spPr>
      </p:pic>
    </p:spTree>
    <p:extLst>
      <p:ext uri="{BB962C8B-B14F-4D97-AF65-F5344CB8AC3E}">
        <p14:creationId xmlns:p14="http://schemas.microsoft.com/office/powerpoint/2010/main" val="4001058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7FB855-1F08-4EB9-ACA9-28A8CDDD9077}"/>
              </a:ext>
            </a:extLst>
          </p:cNvPr>
          <p:cNvPicPr>
            <a:picLocks noChangeAspect="1"/>
          </p:cNvPicPr>
          <p:nvPr/>
        </p:nvPicPr>
        <p:blipFill>
          <a:blip r:embed="rId2"/>
          <a:stretch>
            <a:fillRect/>
          </a:stretch>
        </p:blipFill>
        <p:spPr>
          <a:xfrm>
            <a:off x="628651" y="242890"/>
            <a:ext cx="10934700" cy="6372225"/>
          </a:xfrm>
          <a:prstGeom prst="rect">
            <a:avLst/>
          </a:prstGeom>
        </p:spPr>
      </p:pic>
    </p:spTree>
    <p:extLst>
      <p:ext uri="{BB962C8B-B14F-4D97-AF65-F5344CB8AC3E}">
        <p14:creationId xmlns:p14="http://schemas.microsoft.com/office/powerpoint/2010/main" val="3321550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A8D077-3DF4-4E2E-83F2-B1C67BC44631}"/>
              </a:ext>
            </a:extLst>
          </p:cNvPr>
          <p:cNvPicPr>
            <a:picLocks noChangeAspect="1"/>
          </p:cNvPicPr>
          <p:nvPr/>
        </p:nvPicPr>
        <p:blipFill>
          <a:blip r:embed="rId2"/>
          <a:stretch>
            <a:fillRect/>
          </a:stretch>
        </p:blipFill>
        <p:spPr>
          <a:xfrm>
            <a:off x="989901" y="637168"/>
            <a:ext cx="9470899" cy="6220832"/>
          </a:xfrm>
          <a:prstGeom prst="rect">
            <a:avLst/>
          </a:prstGeom>
        </p:spPr>
      </p:pic>
    </p:spTree>
    <p:extLst>
      <p:ext uri="{BB962C8B-B14F-4D97-AF65-F5344CB8AC3E}">
        <p14:creationId xmlns:p14="http://schemas.microsoft.com/office/powerpoint/2010/main" val="458902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7C211-A98A-44FE-83FB-79EC432308E7}"/>
              </a:ext>
            </a:extLst>
          </p:cNvPr>
          <p:cNvSpPr txBox="1"/>
          <p:nvPr/>
        </p:nvSpPr>
        <p:spPr>
          <a:xfrm>
            <a:off x="1967883" y="603685"/>
            <a:ext cx="8291744" cy="1323439"/>
          </a:xfrm>
          <a:prstGeom prst="rect">
            <a:avLst/>
          </a:prstGeom>
          <a:noFill/>
        </p:spPr>
        <p:txBody>
          <a:bodyPr wrap="square" rtlCol="0">
            <a:spAutoFit/>
          </a:bodyPr>
          <a:lstStyle/>
          <a:p>
            <a:pPr defTabSz="914354">
              <a:defRPr/>
            </a:pPr>
            <a:r>
              <a:rPr lang="en-US" sz="4000" b="1" dirty="0">
                <a:solidFill>
                  <a:prstClr val="black"/>
                </a:solidFill>
                <a:latin typeface="Calibri" panose="020F0502020204030204"/>
              </a:rPr>
              <a:t>CE-0732-1203</a:t>
            </a:r>
          </a:p>
          <a:p>
            <a:pPr defTabSz="914354">
              <a:defRPr/>
            </a:pPr>
            <a:r>
              <a:rPr lang="en-US" sz="4000" b="1" dirty="0">
                <a:solidFill>
                  <a:prstClr val="black"/>
                </a:solidFill>
                <a:latin typeface="Calibri" panose="020F0502020204030204"/>
              </a:rPr>
              <a:t>Details of Construction and Estimation</a:t>
            </a:r>
          </a:p>
        </p:txBody>
      </p:sp>
      <p:sp>
        <p:nvSpPr>
          <p:cNvPr id="4" name="TextBox 3">
            <a:extLst>
              <a:ext uri="{FF2B5EF4-FFF2-40B4-BE49-F238E27FC236}">
                <a16:creationId xmlns:a16="http://schemas.microsoft.com/office/drawing/2014/main" id="{D4FB4FBE-976D-4230-A335-3DCD916E5AE2}"/>
              </a:ext>
            </a:extLst>
          </p:cNvPr>
          <p:cNvSpPr txBox="1"/>
          <p:nvPr/>
        </p:nvSpPr>
        <p:spPr>
          <a:xfrm>
            <a:off x="7584143" y="2850776"/>
            <a:ext cx="4052047" cy="3539430"/>
          </a:xfrm>
          <a:prstGeom prst="rect">
            <a:avLst/>
          </a:prstGeom>
          <a:noFill/>
        </p:spPr>
        <p:txBody>
          <a:bodyPr wrap="square" rtlCol="0">
            <a:spAutoFit/>
          </a:bodyPr>
          <a:lstStyle/>
          <a:p>
            <a:pPr defTabSz="914354">
              <a:defRPr/>
            </a:pPr>
            <a:r>
              <a:rPr lang="en-US" sz="3200" b="1" dirty="0">
                <a:solidFill>
                  <a:prstClr val="black"/>
                </a:solidFill>
                <a:latin typeface="Calibri" panose="020F0502020204030204"/>
              </a:rPr>
              <a:t>WEEK 05-08</a:t>
            </a:r>
          </a:p>
          <a:p>
            <a:pPr defTabSz="914354">
              <a:defRPr/>
            </a:pPr>
            <a:endParaRPr lang="en-US" sz="3200" b="1" dirty="0">
              <a:solidFill>
                <a:prstClr val="black"/>
              </a:solidFill>
              <a:latin typeface="Calibri" panose="020F0502020204030204"/>
            </a:endParaRPr>
          </a:p>
          <a:p>
            <a:pPr marL="457178" indent="-457178">
              <a:buFont typeface="Wingdings" panose="05000000000000000000" pitchFamily="2" charset="2"/>
              <a:buChar char="§"/>
              <a:defRPr/>
            </a:pPr>
            <a:r>
              <a:rPr lang="en-US" sz="3200" dirty="0">
                <a:latin typeface="Times New Roman" panose="02020603050405020304" pitchFamily="18" charset="0"/>
                <a:cs typeface="Times New Roman" panose="02020603050405020304" pitchFamily="18" charset="0"/>
              </a:rPr>
              <a:t>Construction Equipment</a:t>
            </a:r>
          </a:p>
          <a:p>
            <a:pPr marL="457178" indent="-457178">
              <a:buFont typeface="Wingdings" panose="05000000000000000000" pitchFamily="2" charset="2"/>
              <a:buChar char="§"/>
              <a:defRPr/>
            </a:pPr>
            <a:r>
              <a:rPr lang="en-US" sz="3200" dirty="0">
                <a:latin typeface="Times New Roman" panose="02020603050405020304" pitchFamily="18" charset="0"/>
                <a:cs typeface="Times New Roman" panose="02020603050405020304" pitchFamily="18" charset="0"/>
              </a:rPr>
              <a:t>Construction Estimation</a:t>
            </a:r>
          </a:p>
          <a:p>
            <a:pPr defTabSz="914354">
              <a:defRPr/>
            </a:pPr>
            <a:endParaRPr lang="en-US" sz="3200" b="1"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75F2C591-E3E2-4F3C-B431-1E8113FFF59D}"/>
              </a:ext>
            </a:extLst>
          </p:cNvPr>
          <p:cNvPicPr>
            <a:picLocks noChangeAspect="1"/>
          </p:cNvPicPr>
          <p:nvPr/>
        </p:nvPicPr>
        <p:blipFill>
          <a:blip r:embed="rId2"/>
          <a:stretch>
            <a:fillRect/>
          </a:stretch>
        </p:blipFill>
        <p:spPr>
          <a:xfrm>
            <a:off x="2121579" y="2007661"/>
            <a:ext cx="5143500" cy="3629025"/>
          </a:xfrm>
          <a:prstGeom prst="rect">
            <a:avLst/>
          </a:prstGeom>
        </p:spPr>
      </p:pic>
      <p:pic>
        <p:nvPicPr>
          <p:cNvPr id="6" name="Picture 5">
            <a:extLst>
              <a:ext uri="{FF2B5EF4-FFF2-40B4-BE49-F238E27FC236}">
                <a16:creationId xmlns:a16="http://schemas.microsoft.com/office/drawing/2014/main" id="{3772595A-FB34-4C35-9E21-19B65ED06029}"/>
              </a:ext>
            </a:extLst>
          </p:cNvPr>
          <p:cNvPicPr>
            <a:picLocks noChangeAspect="1"/>
          </p:cNvPicPr>
          <p:nvPr/>
        </p:nvPicPr>
        <p:blipFill>
          <a:blip r:embed="rId3"/>
          <a:stretch>
            <a:fillRect/>
          </a:stretch>
        </p:blipFill>
        <p:spPr>
          <a:xfrm>
            <a:off x="430539" y="603685"/>
            <a:ext cx="1371976" cy="1658076"/>
          </a:xfrm>
          <a:prstGeom prst="rect">
            <a:avLst/>
          </a:prstGeom>
        </p:spPr>
      </p:pic>
    </p:spTree>
    <p:extLst>
      <p:ext uri="{BB962C8B-B14F-4D97-AF65-F5344CB8AC3E}">
        <p14:creationId xmlns:p14="http://schemas.microsoft.com/office/powerpoint/2010/main" val="2234649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A4618F-CC7A-40B4-BFC7-4B7D7926E822}"/>
              </a:ext>
            </a:extLst>
          </p:cNvPr>
          <p:cNvSpPr txBox="1"/>
          <p:nvPr/>
        </p:nvSpPr>
        <p:spPr>
          <a:xfrm>
            <a:off x="3585884" y="779931"/>
            <a:ext cx="6306115" cy="461665"/>
          </a:xfrm>
          <a:prstGeom prst="rect">
            <a:avLst/>
          </a:prstGeom>
          <a:noFill/>
        </p:spPr>
        <p:txBody>
          <a:bodyPr wrap="square" rtlCol="0">
            <a:spAutoFit/>
          </a:bodyPr>
          <a:lstStyle/>
          <a:p>
            <a:r>
              <a:rPr lang="en-US" sz="2400" b="1" dirty="0">
                <a:latin typeface="Arial Black" panose="020B0A04020102020204" pitchFamily="34" charset="0"/>
              </a:rPr>
              <a:t>CONSTRUCTION EQUIPMENT</a:t>
            </a:r>
          </a:p>
        </p:txBody>
      </p:sp>
      <p:sp>
        <p:nvSpPr>
          <p:cNvPr id="4" name="TextBox 3">
            <a:extLst>
              <a:ext uri="{FF2B5EF4-FFF2-40B4-BE49-F238E27FC236}">
                <a16:creationId xmlns:a16="http://schemas.microsoft.com/office/drawing/2014/main" id="{F8A42CF1-C167-446E-8833-AA99545C0DE7}"/>
              </a:ext>
            </a:extLst>
          </p:cNvPr>
          <p:cNvSpPr txBox="1"/>
          <p:nvPr/>
        </p:nvSpPr>
        <p:spPr>
          <a:xfrm>
            <a:off x="1013014" y="1595720"/>
            <a:ext cx="8130988" cy="1200329"/>
          </a:xfrm>
          <a:prstGeom prst="rect">
            <a:avLst/>
          </a:prstGeom>
          <a:noFill/>
        </p:spPr>
        <p:txBody>
          <a:bodyPr wrap="square">
            <a:spAutoFit/>
          </a:bodyPr>
          <a:lstStyle/>
          <a:p>
            <a:r>
              <a:rPr lang="en-US" dirty="0"/>
              <a:t>It is a common fact that we find a wide variety of construction machines on every construction sites, which make the construction jobs easy, safe and quicker. Good project management in construction must vigorously pursue the efficient utilization of labor, material and equipment. </a:t>
            </a:r>
          </a:p>
        </p:txBody>
      </p:sp>
      <p:sp>
        <p:nvSpPr>
          <p:cNvPr id="6" name="TextBox 5">
            <a:extLst>
              <a:ext uri="{FF2B5EF4-FFF2-40B4-BE49-F238E27FC236}">
                <a16:creationId xmlns:a16="http://schemas.microsoft.com/office/drawing/2014/main" id="{6B1E4C7F-BDD4-42D8-BD70-B469EAE63997}"/>
              </a:ext>
            </a:extLst>
          </p:cNvPr>
          <p:cNvSpPr txBox="1"/>
          <p:nvPr/>
        </p:nvSpPr>
        <p:spPr>
          <a:xfrm>
            <a:off x="1013014" y="3150172"/>
            <a:ext cx="9045388" cy="1200329"/>
          </a:xfrm>
          <a:prstGeom prst="rect">
            <a:avLst/>
          </a:prstGeom>
          <a:noFill/>
        </p:spPr>
        <p:txBody>
          <a:bodyPr wrap="square">
            <a:spAutoFit/>
          </a:bodyPr>
          <a:lstStyle/>
          <a:p>
            <a:r>
              <a:rPr lang="en-US" dirty="0"/>
              <a:t>These act as a backbone in the case of huge construction projects. Proper use of the appropriate equipment contributes to economy, quality, safety, speed and timely completion of a project. </a:t>
            </a:r>
            <a:r>
              <a:rPr lang="en-US" dirty="0" err="1"/>
              <a:t>Equipments</a:t>
            </a:r>
            <a:r>
              <a:rPr lang="en-US" dirty="0"/>
              <a:t> are use for highway projects, irrigation, buildings, power projects etc. Almost 15-30% of total project cost has been accounted towards equipment and machinery. </a:t>
            </a:r>
          </a:p>
        </p:txBody>
      </p:sp>
    </p:spTree>
    <p:extLst>
      <p:ext uri="{BB962C8B-B14F-4D97-AF65-F5344CB8AC3E}">
        <p14:creationId xmlns:p14="http://schemas.microsoft.com/office/powerpoint/2010/main" val="2680695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9F7FF-88BA-4DD1-B417-D3252CCD5070}"/>
              </a:ext>
            </a:extLst>
          </p:cNvPr>
          <p:cNvPicPr>
            <a:picLocks noChangeAspect="1"/>
          </p:cNvPicPr>
          <p:nvPr/>
        </p:nvPicPr>
        <p:blipFill>
          <a:blip r:embed="rId2"/>
          <a:stretch>
            <a:fillRect/>
          </a:stretch>
        </p:blipFill>
        <p:spPr>
          <a:xfrm>
            <a:off x="1389529" y="847863"/>
            <a:ext cx="8523339" cy="4674397"/>
          </a:xfrm>
          <a:prstGeom prst="rect">
            <a:avLst/>
          </a:prstGeom>
        </p:spPr>
      </p:pic>
    </p:spTree>
    <p:extLst>
      <p:ext uri="{BB962C8B-B14F-4D97-AF65-F5344CB8AC3E}">
        <p14:creationId xmlns:p14="http://schemas.microsoft.com/office/powerpoint/2010/main" val="254575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B60A29-A2B3-4C43-A458-7EED40D17740}"/>
              </a:ext>
            </a:extLst>
          </p:cNvPr>
          <p:cNvGraphicFramePr>
            <a:graphicFrameLocks noGrp="1"/>
          </p:cNvGraphicFramePr>
          <p:nvPr>
            <p:extLst>
              <p:ext uri="{D42A27DB-BD31-4B8C-83A1-F6EECF244321}">
                <p14:modId xmlns:p14="http://schemas.microsoft.com/office/powerpoint/2010/main" val="449977453"/>
              </p:ext>
            </p:extLst>
          </p:nvPr>
        </p:nvGraphicFramePr>
        <p:xfrm>
          <a:off x="690281" y="815791"/>
          <a:ext cx="10996895" cy="4718232"/>
        </p:xfrm>
        <a:graphic>
          <a:graphicData uri="http://schemas.openxmlformats.org/drawingml/2006/table">
            <a:tbl>
              <a:tblPr firstRow="1" firstCol="1" bandRow="1"/>
              <a:tblGrid>
                <a:gridCol w="1217233">
                  <a:extLst>
                    <a:ext uri="{9D8B030D-6E8A-4147-A177-3AD203B41FA5}">
                      <a16:colId xmlns:a16="http://schemas.microsoft.com/office/drawing/2014/main" val="577556901"/>
                    </a:ext>
                  </a:extLst>
                </a:gridCol>
                <a:gridCol w="3855445">
                  <a:extLst>
                    <a:ext uri="{9D8B030D-6E8A-4147-A177-3AD203B41FA5}">
                      <a16:colId xmlns:a16="http://schemas.microsoft.com/office/drawing/2014/main" val="2762209106"/>
                    </a:ext>
                  </a:extLst>
                </a:gridCol>
                <a:gridCol w="2256846">
                  <a:extLst>
                    <a:ext uri="{9D8B030D-6E8A-4147-A177-3AD203B41FA5}">
                      <a16:colId xmlns:a16="http://schemas.microsoft.com/office/drawing/2014/main" val="2260012373"/>
                    </a:ext>
                  </a:extLst>
                </a:gridCol>
                <a:gridCol w="1974737">
                  <a:extLst>
                    <a:ext uri="{9D8B030D-6E8A-4147-A177-3AD203B41FA5}">
                      <a16:colId xmlns:a16="http://schemas.microsoft.com/office/drawing/2014/main" val="73750763"/>
                    </a:ext>
                  </a:extLst>
                </a:gridCol>
                <a:gridCol w="1692634">
                  <a:extLst>
                    <a:ext uri="{9D8B030D-6E8A-4147-A177-3AD203B41FA5}">
                      <a16:colId xmlns:a16="http://schemas.microsoft.com/office/drawing/2014/main" val="1749861015"/>
                    </a:ext>
                  </a:extLst>
                </a:gridCol>
              </a:tblGrid>
              <a:tr h="1022522">
                <a:tc>
                  <a:txBody>
                    <a:bodyPr/>
                    <a:lstStyle/>
                    <a:p>
                      <a:pPr marL="0" marR="0" algn="ctr">
                        <a:lnSpc>
                          <a:spcPct val="106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TEACHING-LEARNING STRATEGY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CORRESPO-NDING CLO</a:t>
                      </a:r>
                      <a:r>
                        <a:rPr lang="en-US" sz="2000" b="1" baseline="-250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225272"/>
                  </a:ext>
                </a:extLst>
              </a:tr>
              <a:tr h="674033">
                <a:tc>
                  <a:txBody>
                    <a:bodyPr/>
                    <a:lstStyle/>
                    <a:p>
                      <a:pPr marL="0" marR="0" algn="ctr">
                        <a:lnSpc>
                          <a:spcPct val="106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01-02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Overview of the construction Industry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Lecture, Presentation</a:t>
                      </a: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dirty="0">
                          <a:latin typeface="Times New Roman" panose="02020603050405020304" pitchFamily="18" charset="0"/>
                          <a:cs typeface="Times New Roman" panose="02020603050405020304" pitchFamily="18" charset="0"/>
                        </a:rPr>
                        <a:t>Class Test, Assignment </a:t>
                      </a:r>
                      <a:endParaRPr lang="en-US" sz="2000" dirty="0">
                        <a:latin typeface="Times New Roman" panose="02020603050405020304" pitchFamily="18"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074376"/>
                  </a:ext>
                </a:extLst>
              </a:tr>
              <a:tr h="674033">
                <a:tc>
                  <a:txBody>
                    <a:bodyPr/>
                    <a:lstStyle/>
                    <a:p>
                      <a:pPr marL="0" marR="0" algn="ctr">
                        <a:lnSpc>
                          <a:spcPct val="106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03-04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Construction Management and Project Management.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Lecture, Presentation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 Assignment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CLO2</a:t>
                      </a: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991477"/>
                  </a:ext>
                </a:extLst>
              </a:tr>
              <a:tr h="674033">
                <a:tc>
                  <a:txBody>
                    <a:bodyPr/>
                    <a:lstStyle/>
                    <a:p>
                      <a:pPr marL="0" marR="0" algn="ctr">
                        <a:lnSpc>
                          <a:spcPct val="106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05-08</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Construction Equipment, Construction Estimation</a:t>
                      </a:r>
                    </a:p>
                  </a:txBody>
                  <a:tcPr marL="57185" marR="57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Lecture, Presentation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 Assignment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CLO3, CLO4</a:t>
                      </a: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31210"/>
                  </a:ext>
                </a:extLst>
              </a:tr>
              <a:tr h="674033">
                <a:tc>
                  <a:txBody>
                    <a:bodyPr/>
                    <a:lstStyle/>
                    <a:p>
                      <a:pPr marL="0" marR="0" algn="ctr">
                        <a:lnSpc>
                          <a:spcPct val="106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09-12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Construction Feasibility,</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6000"/>
                        </a:lnSpc>
                        <a:spcBef>
                          <a:spcPts val="0"/>
                        </a:spcBef>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Beam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Lecture, Presentation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 Assignment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CLO1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594067"/>
                  </a:ext>
                </a:extLst>
              </a:tr>
              <a:tr h="674033">
                <a:tc>
                  <a:txBody>
                    <a:bodyPr/>
                    <a:lstStyle/>
                    <a:p>
                      <a:pPr marL="0" marR="0" algn="ctr">
                        <a:lnSpc>
                          <a:spcPct val="106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13-15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kern="1200" dirty="0">
                          <a:solidFill>
                            <a:schemeClr val="tx1"/>
                          </a:solidFill>
                          <a:effectLst/>
                          <a:latin typeface="Times New Roman" panose="02020603050405020304" pitchFamily="18" charset="0"/>
                          <a:ea typeface="+mn-ea"/>
                          <a:cs typeface="Times New Roman" panose="02020603050405020304" pitchFamily="18" charset="0"/>
                        </a:rPr>
                        <a:t>Column, Foundation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Lecture, Presentation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 Assignment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CLO1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994808"/>
                  </a:ext>
                </a:extLst>
              </a:tr>
              <a:tr h="325545">
                <a:tc>
                  <a:txBody>
                    <a:bodyPr/>
                    <a:lstStyle/>
                    <a:p>
                      <a:pPr marL="0" marR="0" algn="ctr">
                        <a:lnSpc>
                          <a:spcPct val="106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16-17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Doubt Solving</a:t>
                      </a:r>
                    </a:p>
                  </a:txBody>
                  <a:tcPr marL="57185" marR="571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Discussion</a:t>
                      </a: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185" marR="571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7344457"/>
                  </a:ext>
                </a:extLst>
              </a:tr>
            </a:tbl>
          </a:graphicData>
        </a:graphic>
      </p:graphicFrame>
    </p:spTree>
    <p:extLst>
      <p:ext uri="{BB962C8B-B14F-4D97-AF65-F5344CB8AC3E}">
        <p14:creationId xmlns:p14="http://schemas.microsoft.com/office/powerpoint/2010/main" val="1341082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1226A-E782-49D3-8A1E-2ABA33666C33}"/>
              </a:ext>
            </a:extLst>
          </p:cNvPr>
          <p:cNvPicPr>
            <a:picLocks noChangeAspect="1"/>
          </p:cNvPicPr>
          <p:nvPr/>
        </p:nvPicPr>
        <p:blipFill>
          <a:blip r:embed="rId2"/>
          <a:stretch>
            <a:fillRect/>
          </a:stretch>
        </p:blipFill>
        <p:spPr>
          <a:xfrm>
            <a:off x="1611263" y="1973011"/>
            <a:ext cx="7699503" cy="3997484"/>
          </a:xfrm>
          <a:prstGeom prst="rect">
            <a:avLst/>
          </a:prstGeom>
        </p:spPr>
      </p:pic>
      <p:sp>
        <p:nvSpPr>
          <p:cNvPr id="3" name="TextBox 2">
            <a:extLst>
              <a:ext uri="{FF2B5EF4-FFF2-40B4-BE49-F238E27FC236}">
                <a16:creationId xmlns:a16="http://schemas.microsoft.com/office/drawing/2014/main" id="{C1F396EF-78E6-4508-9DC0-4ABFC56A5D6C}"/>
              </a:ext>
            </a:extLst>
          </p:cNvPr>
          <p:cNvSpPr txBox="1"/>
          <p:nvPr/>
        </p:nvSpPr>
        <p:spPr>
          <a:xfrm>
            <a:off x="4616824" y="851649"/>
            <a:ext cx="3071354" cy="461665"/>
          </a:xfrm>
          <a:prstGeom prst="rect">
            <a:avLst/>
          </a:prstGeom>
          <a:noFill/>
        </p:spPr>
        <p:txBody>
          <a:bodyPr wrap="none" rtlCol="0">
            <a:spAutoFit/>
          </a:bodyPr>
          <a:lstStyle/>
          <a:p>
            <a:r>
              <a:rPr lang="en-US" sz="2400" dirty="0">
                <a:latin typeface="Arial Black" panose="020B0A04020102020204" pitchFamily="34" charset="0"/>
              </a:rPr>
              <a:t>CLASSIFICATION</a:t>
            </a:r>
          </a:p>
        </p:txBody>
      </p:sp>
    </p:spTree>
    <p:extLst>
      <p:ext uri="{BB962C8B-B14F-4D97-AF65-F5344CB8AC3E}">
        <p14:creationId xmlns:p14="http://schemas.microsoft.com/office/powerpoint/2010/main" val="4085937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8">
            <a:extLst>
              <a:ext uri="{FF2B5EF4-FFF2-40B4-BE49-F238E27FC236}">
                <a16:creationId xmlns:a16="http://schemas.microsoft.com/office/drawing/2014/main" id="{0D4557CC-3701-4684-BCC7-A0F03F19E272}"/>
              </a:ext>
            </a:extLst>
          </p:cNvPr>
          <p:cNvSpPr>
            <a:spLocks noChangeArrowheads="1"/>
          </p:cNvSpPr>
          <p:nvPr/>
        </p:nvSpPr>
        <p:spPr bwMode="auto">
          <a:xfrm flipV="1">
            <a:off x="1" y="-174176"/>
            <a:ext cx="10049435" cy="30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392" rIns="0" bIns="0" numCol="1" anchor="ctr" anchorCtr="0" compatLnSpc="1">
            <a:prstTxWarp prst="textNoShape">
              <a:avLst/>
            </a:prstTxWarp>
            <a:spAutoFit/>
          </a:bodyPr>
          <a:lstStyle/>
          <a:p>
            <a:endParaRPr lang="en-US"/>
          </a:p>
        </p:txBody>
      </p:sp>
      <p:sp>
        <p:nvSpPr>
          <p:cNvPr id="41" name="TextBox 40">
            <a:extLst>
              <a:ext uri="{FF2B5EF4-FFF2-40B4-BE49-F238E27FC236}">
                <a16:creationId xmlns:a16="http://schemas.microsoft.com/office/drawing/2014/main" id="{13FC7B2C-DA97-4EBA-8F6A-FA9DE49B85AF}"/>
              </a:ext>
            </a:extLst>
          </p:cNvPr>
          <p:cNvSpPr txBox="1"/>
          <p:nvPr/>
        </p:nvSpPr>
        <p:spPr>
          <a:xfrm>
            <a:off x="3281085" y="815788"/>
            <a:ext cx="5591111" cy="400110"/>
          </a:xfrm>
          <a:prstGeom prst="rect">
            <a:avLst/>
          </a:prstGeom>
          <a:noFill/>
        </p:spPr>
        <p:txBody>
          <a:bodyPr wrap="square" rtlCol="0">
            <a:spAutoFit/>
          </a:bodyPr>
          <a:lstStyle/>
          <a:p>
            <a:r>
              <a:rPr lang="en-US" sz="2000" b="1" dirty="0">
                <a:latin typeface="Arial Black" panose="020B0A04020102020204" pitchFamily="34" charset="0"/>
              </a:rPr>
              <a:t>EARTH COMPACTION EQUIPMENTS</a:t>
            </a:r>
          </a:p>
        </p:txBody>
      </p:sp>
      <p:sp>
        <p:nvSpPr>
          <p:cNvPr id="43" name="TextBox 42">
            <a:extLst>
              <a:ext uri="{FF2B5EF4-FFF2-40B4-BE49-F238E27FC236}">
                <a16:creationId xmlns:a16="http://schemas.microsoft.com/office/drawing/2014/main" id="{6A6421AF-453C-42E7-A0FE-F7C8C42013FD}"/>
              </a:ext>
            </a:extLst>
          </p:cNvPr>
          <p:cNvSpPr txBox="1"/>
          <p:nvPr/>
        </p:nvSpPr>
        <p:spPr>
          <a:xfrm>
            <a:off x="1156450" y="1524000"/>
            <a:ext cx="5262281" cy="2862322"/>
          </a:xfrm>
          <a:prstGeom prst="rect">
            <a:avLst/>
          </a:prstGeom>
          <a:noFill/>
        </p:spPr>
        <p:txBody>
          <a:bodyPr wrap="square">
            <a:spAutoFit/>
          </a:bodyPr>
          <a:lstStyle/>
          <a:p>
            <a:r>
              <a:rPr lang="en-US" b="1" dirty="0"/>
              <a:t>1. Smooth-wheel rollers: </a:t>
            </a:r>
          </a:p>
          <a:p>
            <a:endParaRPr lang="en-US" b="1" dirty="0"/>
          </a:p>
          <a:p>
            <a:pPr marL="285737" indent="-285737">
              <a:buFont typeface="Wingdings" panose="05000000000000000000" pitchFamily="2" charset="2"/>
              <a:buChar char="§"/>
            </a:pPr>
            <a:r>
              <a:rPr lang="en-US" dirty="0"/>
              <a:t>These are most suitable for compacting gravels, sand and such like materials. Examples are Three wheeled or macadam rollers and tandem rollers. </a:t>
            </a:r>
          </a:p>
          <a:p>
            <a:pPr marL="285737" indent="-285737">
              <a:buFont typeface="Wingdings" panose="05000000000000000000" pitchFamily="2" charset="2"/>
              <a:buChar char="§"/>
            </a:pPr>
            <a:r>
              <a:rPr lang="en-US" dirty="0"/>
              <a:t>Plain steel rollers  </a:t>
            </a:r>
          </a:p>
          <a:p>
            <a:pPr marL="285737" indent="-285737">
              <a:buFont typeface="Wingdings" panose="05000000000000000000" pitchFamily="2" charset="2"/>
              <a:buChar char="§"/>
            </a:pPr>
            <a:r>
              <a:rPr lang="en-US" dirty="0"/>
              <a:t>Self-propelled type </a:t>
            </a:r>
          </a:p>
          <a:p>
            <a:pPr marL="285737" indent="-285737">
              <a:buFont typeface="Wingdings" panose="05000000000000000000" pitchFamily="2" charset="2"/>
              <a:buChar char="§"/>
            </a:pPr>
            <a:r>
              <a:rPr lang="en-US" dirty="0"/>
              <a:t>Weighing from 5 to 15 </a:t>
            </a:r>
            <a:r>
              <a:rPr lang="en-US" dirty="0" err="1"/>
              <a:t>tonnes</a:t>
            </a:r>
            <a:r>
              <a:rPr lang="en-US" dirty="0"/>
              <a:t> </a:t>
            </a:r>
          </a:p>
          <a:p>
            <a:pPr marL="285737" indent="-285737">
              <a:buFont typeface="Wingdings" panose="05000000000000000000" pitchFamily="2" charset="2"/>
              <a:buChar char="§"/>
            </a:pPr>
            <a:r>
              <a:rPr lang="en-US" dirty="0"/>
              <a:t>Used for ordinary rolling work where deep compaction is not required</a:t>
            </a:r>
          </a:p>
        </p:txBody>
      </p:sp>
      <p:pic>
        <p:nvPicPr>
          <p:cNvPr id="45" name="Picture 44">
            <a:extLst>
              <a:ext uri="{FF2B5EF4-FFF2-40B4-BE49-F238E27FC236}">
                <a16:creationId xmlns:a16="http://schemas.microsoft.com/office/drawing/2014/main" id="{47A3F8D8-0F1B-424D-8259-C6470FDD4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731" y="2816661"/>
            <a:ext cx="4794111" cy="2886507"/>
          </a:xfrm>
          <a:prstGeom prst="rect">
            <a:avLst/>
          </a:prstGeom>
        </p:spPr>
      </p:pic>
    </p:spTree>
    <p:extLst>
      <p:ext uri="{BB962C8B-B14F-4D97-AF65-F5344CB8AC3E}">
        <p14:creationId xmlns:p14="http://schemas.microsoft.com/office/powerpoint/2010/main" val="3702042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9C4C83-5E1E-45E9-A9C5-76E2BD8A7744}"/>
              </a:ext>
            </a:extLst>
          </p:cNvPr>
          <p:cNvSpPr txBox="1"/>
          <p:nvPr/>
        </p:nvSpPr>
        <p:spPr>
          <a:xfrm>
            <a:off x="950262" y="672352"/>
            <a:ext cx="4249271" cy="5078313"/>
          </a:xfrm>
          <a:prstGeom prst="rect">
            <a:avLst/>
          </a:prstGeom>
          <a:noFill/>
        </p:spPr>
        <p:txBody>
          <a:bodyPr wrap="square">
            <a:spAutoFit/>
          </a:bodyPr>
          <a:lstStyle/>
          <a:p>
            <a:r>
              <a:rPr lang="en-US" b="1" dirty="0"/>
              <a:t>2. Sheep-foot rollers  </a:t>
            </a:r>
          </a:p>
          <a:p>
            <a:endParaRPr lang="en-US" b="1" dirty="0"/>
          </a:p>
          <a:p>
            <a:pPr marL="285737" indent="-285737">
              <a:buFont typeface="Wingdings" panose="05000000000000000000" pitchFamily="2" charset="2"/>
              <a:buChar char="§"/>
            </a:pPr>
            <a:r>
              <a:rPr lang="en-US" dirty="0"/>
              <a:t>It consists steel cylindrical drum with projection extending radial direction outward from surface of cylinder &amp; may be propelled or towed by tractor. It is suitable for silty &amp; clay sand, medium and heavy clay. </a:t>
            </a:r>
          </a:p>
          <a:p>
            <a:pPr marL="285737" indent="-285737">
              <a:buFont typeface="Wingdings" panose="05000000000000000000" pitchFamily="2" charset="2"/>
              <a:buChar char="§"/>
            </a:pPr>
            <a:r>
              <a:rPr lang="en-US" dirty="0"/>
              <a:t>For compacting earth work in embankments and canals (where compaction deep into the layer of the earth is required) </a:t>
            </a:r>
          </a:p>
          <a:p>
            <a:pPr marL="285737" indent="-285737">
              <a:buFont typeface="Wingdings" panose="05000000000000000000" pitchFamily="2" charset="2"/>
              <a:buChar char="§"/>
            </a:pPr>
            <a:r>
              <a:rPr lang="en-US" dirty="0"/>
              <a:t>These gives best result in compaction when the soil is clay or predominantly cohesive and impervious. </a:t>
            </a:r>
          </a:p>
          <a:p>
            <a:pPr marL="285737" indent="-285737">
              <a:buFont typeface="Wingdings" panose="05000000000000000000" pitchFamily="2" charset="2"/>
              <a:buChar char="§"/>
            </a:pPr>
            <a:r>
              <a:rPr lang="en-US" dirty="0"/>
              <a:t>The sheep foot rollers may weigh </a:t>
            </a:r>
            <a:r>
              <a:rPr lang="en-US" dirty="0" err="1"/>
              <a:t>upto</a:t>
            </a:r>
            <a:r>
              <a:rPr lang="en-US" dirty="0"/>
              <a:t> 15 </a:t>
            </a:r>
            <a:r>
              <a:rPr lang="en-US" dirty="0" err="1"/>
              <a:t>tonnes</a:t>
            </a:r>
            <a:r>
              <a:rPr lang="en-US" dirty="0"/>
              <a:t> or more </a:t>
            </a:r>
          </a:p>
          <a:p>
            <a:pPr marL="285737" indent="-285737">
              <a:buFont typeface="Wingdings" panose="05000000000000000000" pitchFamily="2" charset="2"/>
              <a:buChar char="§"/>
            </a:pPr>
            <a:r>
              <a:rPr lang="en-US" dirty="0"/>
              <a:t>Travel at a speed of 25 kmph </a:t>
            </a:r>
          </a:p>
        </p:txBody>
      </p:sp>
      <p:pic>
        <p:nvPicPr>
          <p:cNvPr id="5" name="Picture 4">
            <a:extLst>
              <a:ext uri="{FF2B5EF4-FFF2-40B4-BE49-F238E27FC236}">
                <a16:creationId xmlns:a16="http://schemas.microsoft.com/office/drawing/2014/main" id="{65498FE2-5425-48AA-954F-6EB8F37F5536}"/>
              </a:ext>
            </a:extLst>
          </p:cNvPr>
          <p:cNvPicPr/>
          <p:nvPr/>
        </p:nvPicPr>
        <p:blipFill>
          <a:blip r:embed="rId2"/>
          <a:stretch>
            <a:fillRect/>
          </a:stretch>
        </p:blipFill>
        <p:spPr>
          <a:xfrm>
            <a:off x="6523468" y="1503680"/>
            <a:ext cx="3286760" cy="3850640"/>
          </a:xfrm>
          <a:prstGeom prst="rect">
            <a:avLst/>
          </a:prstGeom>
        </p:spPr>
      </p:pic>
    </p:spTree>
    <p:extLst>
      <p:ext uri="{BB962C8B-B14F-4D97-AF65-F5344CB8AC3E}">
        <p14:creationId xmlns:p14="http://schemas.microsoft.com/office/powerpoint/2010/main" val="3885606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B6B626-784E-416F-9FBD-8AAEFF8D95FA}"/>
              </a:ext>
            </a:extLst>
          </p:cNvPr>
          <p:cNvSpPr txBox="1"/>
          <p:nvPr/>
        </p:nvSpPr>
        <p:spPr>
          <a:xfrm>
            <a:off x="708214" y="591671"/>
            <a:ext cx="6866964" cy="5078313"/>
          </a:xfrm>
          <a:prstGeom prst="rect">
            <a:avLst/>
          </a:prstGeom>
          <a:noFill/>
        </p:spPr>
        <p:txBody>
          <a:bodyPr wrap="square">
            <a:spAutoFit/>
          </a:bodyPr>
          <a:lstStyle/>
          <a:p>
            <a:r>
              <a:rPr lang="en-US" b="1" dirty="0"/>
              <a:t>3. Pneumatic-</a:t>
            </a:r>
            <a:r>
              <a:rPr lang="en-US" b="1" dirty="0" err="1"/>
              <a:t>tyred</a:t>
            </a:r>
            <a:r>
              <a:rPr lang="en-US" b="1" dirty="0"/>
              <a:t> rollers </a:t>
            </a:r>
          </a:p>
          <a:p>
            <a:endParaRPr lang="en-US" b="1" dirty="0"/>
          </a:p>
          <a:p>
            <a:pPr marL="285737" indent="-285737">
              <a:buFont typeface="Wingdings" panose="05000000000000000000" pitchFamily="2" charset="2"/>
              <a:buChar char="§"/>
            </a:pPr>
            <a:r>
              <a:rPr lang="en-US" dirty="0"/>
              <a:t>It gives kneading action as well as compression to the soil underneath. It is suitable for moderately cohesive silty soils, clayey soils, gravelly and clen sand.  </a:t>
            </a:r>
          </a:p>
          <a:p>
            <a:pPr marL="285737" indent="-285737">
              <a:buFont typeface="Wingdings" panose="05000000000000000000" pitchFamily="2" charset="2"/>
              <a:buChar char="§"/>
            </a:pPr>
            <a:r>
              <a:rPr lang="en-US" dirty="0"/>
              <a:t>It consists of a base or a platform mounted between two axles. </a:t>
            </a:r>
          </a:p>
          <a:p>
            <a:pPr marL="285737" indent="-285737">
              <a:buFont typeface="Wingdings" panose="05000000000000000000" pitchFamily="2" charset="2"/>
              <a:buChar char="§"/>
            </a:pPr>
            <a:r>
              <a:rPr lang="en-US" dirty="0"/>
              <a:t>The rear of which has one more wheel than the front. </a:t>
            </a:r>
          </a:p>
          <a:p>
            <a:pPr marL="285737" indent="-285737">
              <a:buFont typeface="Wingdings" panose="05000000000000000000" pitchFamily="2" charset="2"/>
              <a:buChar char="§"/>
            </a:pPr>
            <a:r>
              <a:rPr lang="en-US" dirty="0"/>
              <a:t>Most suitable for compacting fine-grained soil and well graded sands. </a:t>
            </a:r>
          </a:p>
          <a:p>
            <a:pPr marL="285737" indent="-285737">
              <a:buFont typeface="Wingdings" panose="05000000000000000000" pitchFamily="2" charset="2"/>
              <a:buChar char="§"/>
            </a:pPr>
            <a:r>
              <a:rPr lang="en-US" dirty="0"/>
              <a:t>Ballasting is done using water, sand or pig iron in order to increase the self weight. </a:t>
            </a:r>
          </a:p>
          <a:p>
            <a:pPr marL="285737" indent="-285737">
              <a:buFont typeface="Wingdings" panose="05000000000000000000" pitchFamily="2" charset="2"/>
              <a:buChar char="§"/>
            </a:pPr>
            <a:r>
              <a:rPr lang="en-US" dirty="0">
                <a:solidFill>
                  <a:srgbClr val="00B050"/>
                </a:solidFill>
              </a:rPr>
              <a:t>Major advantages </a:t>
            </a:r>
            <a:r>
              <a:rPr lang="en-US" dirty="0"/>
              <a:t>are the ability to control the ground contact pressure by: </a:t>
            </a:r>
          </a:p>
          <a:p>
            <a:pPr marL="342882" indent="-342882">
              <a:buAutoNum type="alphaLcParenR"/>
            </a:pPr>
            <a:r>
              <a:rPr lang="en-US" dirty="0"/>
              <a:t>Altering the weights of machines, </a:t>
            </a:r>
          </a:p>
          <a:p>
            <a:pPr marL="342882" indent="-342882">
              <a:buAutoNum type="alphaLcParenR"/>
            </a:pPr>
            <a:r>
              <a:rPr lang="en-US" dirty="0"/>
              <a:t>Increasing the number of wheels, </a:t>
            </a:r>
          </a:p>
          <a:p>
            <a:pPr marL="342882" indent="-342882">
              <a:buAutoNum type="alphaLcParenR"/>
            </a:pPr>
            <a:r>
              <a:rPr lang="en-US" dirty="0"/>
              <a:t>Increasing the </a:t>
            </a:r>
            <a:r>
              <a:rPr lang="en-US" dirty="0" err="1"/>
              <a:t>tyre</a:t>
            </a:r>
            <a:r>
              <a:rPr lang="en-US" dirty="0"/>
              <a:t> width </a:t>
            </a:r>
          </a:p>
          <a:p>
            <a:pPr marL="342882" indent="-342882">
              <a:buAutoNum type="alphaLcParenR"/>
            </a:pPr>
            <a:r>
              <a:rPr lang="en-US" dirty="0"/>
              <a:t>Changing the contact area of the </a:t>
            </a:r>
            <a:r>
              <a:rPr lang="en-US" dirty="0" err="1"/>
              <a:t>tyre</a:t>
            </a:r>
            <a:r>
              <a:rPr lang="en-US" dirty="0"/>
              <a:t> by altering the contact pressure.</a:t>
            </a:r>
          </a:p>
        </p:txBody>
      </p:sp>
      <p:pic>
        <p:nvPicPr>
          <p:cNvPr id="5" name="Picture 4">
            <a:extLst>
              <a:ext uri="{FF2B5EF4-FFF2-40B4-BE49-F238E27FC236}">
                <a16:creationId xmlns:a16="http://schemas.microsoft.com/office/drawing/2014/main" id="{3D358696-95E8-44F9-894B-1B33CDC9E731}"/>
              </a:ext>
            </a:extLst>
          </p:cNvPr>
          <p:cNvPicPr>
            <a:picLocks noChangeAspect="1"/>
          </p:cNvPicPr>
          <p:nvPr/>
        </p:nvPicPr>
        <p:blipFill>
          <a:blip r:embed="rId2"/>
          <a:stretch>
            <a:fillRect/>
          </a:stretch>
        </p:blipFill>
        <p:spPr>
          <a:xfrm>
            <a:off x="7412764" y="2151547"/>
            <a:ext cx="4071024" cy="3209351"/>
          </a:xfrm>
          <a:prstGeom prst="rect">
            <a:avLst/>
          </a:prstGeom>
        </p:spPr>
      </p:pic>
    </p:spTree>
    <p:extLst>
      <p:ext uri="{BB962C8B-B14F-4D97-AF65-F5344CB8AC3E}">
        <p14:creationId xmlns:p14="http://schemas.microsoft.com/office/powerpoint/2010/main" val="3325328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73F2A3-DF04-439B-A651-9565ED705F40}"/>
              </a:ext>
            </a:extLst>
          </p:cNvPr>
          <p:cNvSpPr txBox="1"/>
          <p:nvPr/>
        </p:nvSpPr>
        <p:spPr>
          <a:xfrm>
            <a:off x="1290917" y="546847"/>
            <a:ext cx="7853083" cy="2862322"/>
          </a:xfrm>
          <a:prstGeom prst="rect">
            <a:avLst/>
          </a:prstGeom>
          <a:noFill/>
        </p:spPr>
        <p:txBody>
          <a:bodyPr wrap="square">
            <a:spAutoFit/>
          </a:bodyPr>
          <a:lstStyle/>
          <a:p>
            <a:r>
              <a:rPr lang="en-US" b="1" dirty="0"/>
              <a:t>CONCRETING EQUIPMENTS </a:t>
            </a:r>
          </a:p>
          <a:p>
            <a:endParaRPr lang="en-US" b="1" dirty="0"/>
          </a:p>
          <a:p>
            <a:pPr marL="285737" indent="-285737">
              <a:buFont typeface="Wingdings" panose="05000000000000000000" pitchFamily="2" charset="2"/>
              <a:buChar char="§"/>
            </a:pPr>
            <a:r>
              <a:rPr lang="en-US" dirty="0"/>
              <a:t>They are mainly used for weighing and mixing large quantity of concrete constituents. capacity:- 20cum/hr-250cum/</a:t>
            </a:r>
            <a:r>
              <a:rPr lang="en-US" dirty="0" err="1"/>
              <a:t>hr</a:t>
            </a:r>
            <a:r>
              <a:rPr lang="en-US" dirty="0"/>
              <a:t> </a:t>
            </a:r>
          </a:p>
          <a:p>
            <a:pPr marL="285737" indent="-285737">
              <a:buFont typeface="Wingdings" panose="05000000000000000000" pitchFamily="2" charset="2"/>
              <a:buChar char="§"/>
            </a:pPr>
            <a:r>
              <a:rPr lang="en-US" dirty="0"/>
              <a:t>Concrete is basically cement, aggregate &amp; water mixed together and then deposited and permitted to solidify. </a:t>
            </a:r>
          </a:p>
          <a:p>
            <a:pPr marL="285737" indent="-285737">
              <a:buFont typeface="Wingdings" panose="05000000000000000000" pitchFamily="2" charset="2"/>
              <a:buChar char="§"/>
            </a:pPr>
            <a:r>
              <a:rPr lang="en-US" dirty="0"/>
              <a:t>Operation involved in concrete production batching, mixing, handling and transportation, placing, finishing curing. </a:t>
            </a:r>
          </a:p>
          <a:p>
            <a:pPr marL="285737" indent="-285737">
              <a:buFont typeface="Wingdings" panose="05000000000000000000" pitchFamily="2" charset="2"/>
              <a:buChar char="§"/>
            </a:pPr>
            <a:r>
              <a:rPr lang="en-US" dirty="0"/>
              <a:t>In huge concreting concrete and quality depends on time of mixing, so mixers are used. </a:t>
            </a:r>
          </a:p>
        </p:txBody>
      </p:sp>
      <p:sp>
        <p:nvSpPr>
          <p:cNvPr id="8" name="TextBox 7">
            <a:extLst>
              <a:ext uri="{FF2B5EF4-FFF2-40B4-BE49-F238E27FC236}">
                <a16:creationId xmlns:a16="http://schemas.microsoft.com/office/drawing/2014/main" id="{F8B8F1AB-884C-4725-988D-8D99875F4D77}"/>
              </a:ext>
            </a:extLst>
          </p:cNvPr>
          <p:cNvSpPr txBox="1"/>
          <p:nvPr/>
        </p:nvSpPr>
        <p:spPr>
          <a:xfrm>
            <a:off x="1353673" y="4052050"/>
            <a:ext cx="7198659" cy="1754326"/>
          </a:xfrm>
          <a:prstGeom prst="rect">
            <a:avLst/>
          </a:prstGeom>
          <a:noFill/>
        </p:spPr>
        <p:txBody>
          <a:bodyPr wrap="square">
            <a:spAutoFit/>
          </a:bodyPr>
          <a:lstStyle/>
          <a:p>
            <a:r>
              <a:rPr lang="en-US" b="1" dirty="0"/>
              <a:t>Concrete production plants </a:t>
            </a:r>
          </a:p>
          <a:p>
            <a:endParaRPr lang="en-US" b="1" dirty="0"/>
          </a:p>
          <a:p>
            <a:pPr marL="285737" indent="-285737">
              <a:buFont typeface="Wingdings" panose="05000000000000000000" pitchFamily="2" charset="2"/>
              <a:buChar char="§"/>
            </a:pPr>
            <a:r>
              <a:rPr lang="en-US" dirty="0"/>
              <a:t>For mixing different ingredients in required proportion. </a:t>
            </a:r>
          </a:p>
          <a:p>
            <a:pPr marL="285737" indent="-285737">
              <a:buFont typeface="Wingdings" panose="05000000000000000000" pitchFamily="2" charset="2"/>
              <a:buChar char="§"/>
            </a:pPr>
            <a:r>
              <a:rPr lang="en-US" dirty="0"/>
              <a:t>It consists of storage bins for storing materials like cement and admixtures. </a:t>
            </a:r>
          </a:p>
          <a:p>
            <a:pPr marL="285737" indent="-285737">
              <a:buFont typeface="Wingdings" panose="05000000000000000000" pitchFamily="2" charset="2"/>
              <a:buChar char="§"/>
            </a:pPr>
            <a:r>
              <a:rPr lang="en-US" dirty="0"/>
              <a:t>Aggregate is mix in it with the help of a hopper which is fixed in plant. </a:t>
            </a:r>
          </a:p>
        </p:txBody>
      </p:sp>
    </p:spTree>
    <p:extLst>
      <p:ext uri="{BB962C8B-B14F-4D97-AF65-F5344CB8AC3E}">
        <p14:creationId xmlns:p14="http://schemas.microsoft.com/office/powerpoint/2010/main" val="3290967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A668DC-13D8-4517-8BFF-75998113A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626" y="712826"/>
            <a:ext cx="5970495" cy="4871209"/>
          </a:xfrm>
          <a:prstGeom prst="rect">
            <a:avLst/>
          </a:prstGeom>
        </p:spPr>
      </p:pic>
      <p:sp>
        <p:nvSpPr>
          <p:cNvPr id="4" name="TextBox 3">
            <a:extLst>
              <a:ext uri="{FF2B5EF4-FFF2-40B4-BE49-F238E27FC236}">
                <a16:creationId xmlns:a16="http://schemas.microsoft.com/office/drawing/2014/main" id="{94FA8589-9899-4BFE-94D1-8C59E8EA947E}"/>
              </a:ext>
            </a:extLst>
          </p:cNvPr>
          <p:cNvSpPr txBox="1"/>
          <p:nvPr/>
        </p:nvSpPr>
        <p:spPr>
          <a:xfrm>
            <a:off x="3836897" y="5862918"/>
            <a:ext cx="2823881" cy="369332"/>
          </a:xfrm>
          <a:prstGeom prst="rect">
            <a:avLst/>
          </a:prstGeom>
          <a:noFill/>
        </p:spPr>
        <p:txBody>
          <a:bodyPr wrap="square" rtlCol="0">
            <a:spAutoFit/>
          </a:bodyPr>
          <a:lstStyle/>
          <a:p>
            <a:r>
              <a:rPr lang="en-US" b="1" dirty="0"/>
              <a:t>Concrete Production Plant</a:t>
            </a:r>
          </a:p>
        </p:txBody>
      </p:sp>
    </p:spTree>
    <p:extLst>
      <p:ext uri="{BB962C8B-B14F-4D97-AF65-F5344CB8AC3E}">
        <p14:creationId xmlns:p14="http://schemas.microsoft.com/office/powerpoint/2010/main" val="245893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75F0C-B3E7-4934-A8D3-7A8AD43F86A2}"/>
              </a:ext>
            </a:extLst>
          </p:cNvPr>
          <p:cNvSpPr txBox="1"/>
          <p:nvPr/>
        </p:nvSpPr>
        <p:spPr>
          <a:xfrm>
            <a:off x="959227" y="582707"/>
            <a:ext cx="5988423" cy="4801314"/>
          </a:xfrm>
          <a:prstGeom prst="rect">
            <a:avLst/>
          </a:prstGeom>
          <a:noFill/>
        </p:spPr>
        <p:txBody>
          <a:bodyPr wrap="square">
            <a:spAutoFit/>
          </a:bodyPr>
          <a:lstStyle/>
          <a:p>
            <a:r>
              <a:rPr lang="en-US" b="1" dirty="0"/>
              <a:t>2. Concrete mixers </a:t>
            </a:r>
          </a:p>
          <a:p>
            <a:endParaRPr lang="en-US" b="1" dirty="0"/>
          </a:p>
          <a:p>
            <a:pPr marL="285737" indent="-285737">
              <a:buFont typeface="Wingdings" panose="05000000000000000000" pitchFamily="2" charset="2"/>
              <a:buChar char="§"/>
            </a:pPr>
            <a:r>
              <a:rPr lang="en-US" dirty="0"/>
              <a:t>A concrete mixer (also commonly called a cement mixer) is a device that homogeneously combines cement, aggregate such as sand or gravel, and water to form concrete.</a:t>
            </a:r>
          </a:p>
          <a:p>
            <a:pPr marL="285737" indent="-285737">
              <a:buFont typeface="Wingdings" panose="05000000000000000000" pitchFamily="2" charset="2"/>
              <a:buChar char="§"/>
            </a:pPr>
            <a:r>
              <a:rPr lang="en-US" dirty="0"/>
              <a:t>Special concrete transport trucks (in–transit mixers) are made to transport and mix concrete up to the construction site. They can be charged with dry materials and water, with the mixing occurring during transport. With this process, the material has already been mixing. The concrete mixing transport truck maintains the material's liquid state through agitation, or turning of the drum, until delivery. </a:t>
            </a:r>
          </a:p>
          <a:p>
            <a:pPr marL="285737" indent="-285737">
              <a:buFont typeface="Wingdings" panose="05000000000000000000" pitchFamily="2" charset="2"/>
              <a:buChar char="§"/>
            </a:pPr>
            <a:r>
              <a:rPr lang="en-US" dirty="0"/>
              <a:t>They are mainly used for mixing small quantities of concrete constituents. </a:t>
            </a:r>
          </a:p>
          <a:p>
            <a:pPr marL="285737" indent="-285737">
              <a:buFont typeface="Wingdings" panose="05000000000000000000" pitchFamily="2" charset="2"/>
              <a:buChar char="§"/>
            </a:pPr>
            <a:r>
              <a:rPr lang="en-US" dirty="0"/>
              <a:t>Capacity: 200lt/batch (small mixers) and 200-750l/batch (large mixers) </a:t>
            </a:r>
          </a:p>
        </p:txBody>
      </p:sp>
      <p:pic>
        <p:nvPicPr>
          <p:cNvPr id="4" name="Picture 3">
            <a:extLst>
              <a:ext uri="{FF2B5EF4-FFF2-40B4-BE49-F238E27FC236}">
                <a16:creationId xmlns:a16="http://schemas.microsoft.com/office/drawing/2014/main" id="{75D192CC-7054-43DE-A41A-E6BC03D179BE}"/>
              </a:ext>
            </a:extLst>
          </p:cNvPr>
          <p:cNvPicPr>
            <a:picLocks noChangeAspect="1"/>
          </p:cNvPicPr>
          <p:nvPr/>
        </p:nvPicPr>
        <p:blipFill>
          <a:blip r:embed="rId2"/>
          <a:stretch>
            <a:fillRect/>
          </a:stretch>
        </p:blipFill>
        <p:spPr>
          <a:xfrm>
            <a:off x="7760071" y="1777247"/>
            <a:ext cx="3862711" cy="3303511"/>
          </a:xfrm>
          <a:prstGeom prst="rect">
            <a:avLst/>
          </a:prstGeom>
        </p:spPr>
      </p:pic>
    </p:spTree>
    <p:extLst>
      <p:ext uri="{BB962C8B-B14F-4D97-AF65-F5344CB8AC3E}">
        <p14:creationId xmlns:p14="http://schemas.microsoft.com/office/powerpoint/2010/main" val="4275669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C196E9-6046-4A77-8779-76F269DA4F5E}"/>
              </a:ext>
            </a:extLst>
          </p:cNvPr>
          <p:cNvSpPr txBox="1"/>
          <p:nvPr/>
        </p:nvSpPr>
        <p:spPr>
          <a:xfrm>
            <a:off x="770965" y="573743"/>
            <a:ext cx="4061011" cy="1477328"/>
          </a:xfrm>
          <a:prstGeom prst="rect">
            <a:avLst/>
          </a:prstGeom>
          <a:noFill/>
        </p:spPr>
        <p:txBody>
          <a:bodyPr wrap="square">
            <a:spAutoFit/>
          </a:bodyPr>
          <a:lstStyle/>
          <a:p>
            <a:r>
              <a:rPr lang="en-US" b="1" dirty="0"/>
              <a:t>3. Concrete transit mixers </a:t>
            </a:r>
          </a:p>
          <a:p>
            <a:endParaRPr lang="en-US" b="1" dirty="0"/>
          </a:p>
          <a:p>
            <a:pPr marL="285737" indent="-285737">
              <a:buFont typeface="Wingdings" panose="05000000000000000000" pitchFamily="2" charset="2"/>
              <a:buChar char="§"/>
            </a:pPr>
            <a:r>
              <a:rPr lang="en-US" dirty="0"/>
              <a:t>They are mainly used for transporting concrete from batching point. </a:t>
            </a:r>
          </a:p>
          <a:p>
            <a:pPr marL="285737" indent="-285737">
              <a:buFont typeface="Wingdings" panose="05000000000000000000" pitchFamily="2" charset="2"/>
              <a:buChar char="§"/>
            </a:pPr>
            <a:r>
              <a:rPr lang="en-US" dirty="0"/>
              <a:t>capacity:- 3cum- 9cum </a:t>
            </a:r>
          </a:p>
        </p:txBody>
      </p:sp>
      <p:pic>
        <p:nvPicPr>
          <p:cNvPr id="4" name="Picture 3">
            <a:extLst>
              <a:ext uri="{FF2B5EF4-FFF2-40B4-BE49-F238E27FC236}">
                <a16:creationId xmlns:a16="http://schemas.microsoft.com/office/drawing/2014/main" id="{11E6472D-2256-47F8-A6ED-EDA6E2D87DAA}"/>
              </a:ext>
            </a:extLst>
          </p:cNvPr>
          <p:cNvPicPr>
            <a:picLocks noChangeAspect="1"/>
          </p:cNvPicPr>
          <p:nvPr/>
        </p:nvPicPr>
        <p:blipFill>
          <a:blip r:embed="rId2"/>
          <a:stretch>
            <a:fillRect/>
          </a:stretch>
        </p:blipFill>
        <p:spPr>
          <a:xfrm>
            <a:off x="869575" y="2608935"/>
            <a:ext cx="3119376" cy="3435103"/>
          </a:xfrm>
          <a:prstGeom prst="rect">
            <a:avLst/>
          </a:prstGeom>
        </p:spPr>
      </p:pic>
      <p:sp>
        <p:nvSpPr>
          <p:cNvPr id="6" name="TextBox 5">
            <a:extLst>
              <a:ext uri="{FF2B5EF4-FFF2-40B4-BE49-F238E27FC236}">
                <a16:creationId xmlns:a16="http://schemas.microsoft.com/office/drawing/2014/main" id="{4C8A0254-F1AF-4F7F-A8DD-E9C09968F1CD}"/>
              </a:ext>
            </a:extLst>
          </p:cNvPr>
          <p:cNvSpPr txBox="1"/>
          <p:nvPr/>
        </p:nvSpPr>
        <p:spPr>
          <a:xfrm>
            <a:off x="6732493" y="573743"/>
            <a:ext cx="4805083" cy="2308324"/>
          </a:xfrm>
          <a:prstGeom prst="rect">
            <a:avLst/>
          </a:prstGeom>
          <a:noFill/>
        </p:spPr>
        <p:txBody>
          <a:bodyPr wrap="square">
            <a:spAutoFit/>
          </a:bodyPr>
          <a:lstStyle/>
          <a:p>
            <a:r>
              <a:rPr lang="en-US" b="1" dirty="0"/>
              <a:t>4. Concrete pumps </a:t>
            </a:r>
          </a:p>
          <a:p>
            <a:endParaRPr lang="en-US" b="1" dirty="0"/>
          </a:p>
          <a:p>
            <a:pPr marL="285737" indent="-285737">
              <a:buFont typeface="Wingdings" panose="05000000000000000000" pitchFamily="2" charset="2"/>
              <a:buChar char="§"/>
            </a:pPr>
            <a:r>
              <a:rPr lang="en-US" dirty="0"/>
              <a:t>They are used for horizontal and vertical transportation of large volumes of concrete in short duration. </a:t>
            </a:r>
          </a:p>
          <a:p>
            <a:pPr marL="285737" indent="-285737">
              <a:buFont typeface="Wingdings" panose="05000000000000000000" pitchFamily="2" charset="2"/>
              <a:buChar char="§"/>
            </a:pPr>
            <a:r>
              <a:rPr lang="en-US" dirty="0"/>
              <a:t>capacity:- 30cum/</a:t>
            </a:r>
            <a:r>
              <a:rPr lang="en-US" dirty="0" err="1"/>
              <a:t>hr</a:t>
            </a:r>
            <a:r>
              <a:rPr lang="en-US" dirty="0"/>
              <a:t> (ordinary construction)and 120cum/</a:t>
            </a:r>
            <a:r>
              <a:rPr lang="en-US" dirty="0" err="1"/>
              <a:t>hr</a:t>
            </a:r>
            <a:r>
              <a:rPr lang="en-US" dirty="0"/>
              <a:t>(specialized construction) </a:t>
            </a:r>
          </a:p>
        </p:txBody>
      </p:sp>
      <p:pic>
        <p:nvPicPr>
          <p:cNvPr id="7" name="Picture 6">
            <a:extLst>
              <a:ext uri="{FF2B5EF4-FFF2-40B4-BE49-F238E27FC236}">
                <a16:creationId xmlns:a16="http://schemas.microsoft.com/office/drawing/2014/main" id="{E4B7E751-B525-44E2-B633-FA09AD072628}"/>
              </a:ext>
            </a:extLst>
          </p:cNvPr>
          <p:cNvPicPr>
            <a:picLocks noChangeAspect="1"/>
          </p:cNvPicPr>
          <p:nvPr/>
        </p:nvPicPr>
        <p:blipFill>
          <a:blip r:embed="rId3"/>
          <a:stretch>
            <a:fillRect/>
          </a:stretch>
        </p:blipFill>
        <p:spPr>
          <a:xfrm>
            <a:off x="7028331" y="3169111"/>
            <a:ext cx="3361823" cy="2518556"/>
          </a:xfrm>
          <a:prstGeom prst="rect">
            <a:avLst/>
          </a:prstGeom>
        </p:spPr>
      </p:pic>
    </p:spTree>
    <p:extLst>
      <p:ext uri="{BB962C8B-B14F-4D97-AF65-F5344CB8AC3E}">
        <p14:creationId xmlns:p14="http://schemas.microsoft.com/office/powerpoint/2010/main" val="258950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B76956-B545-451C-8454-FDD6AA98B473}"/>
              </a:ext>
            </a:extLst>
          </p:cNvPr>
          <p:cNvSpPr txBox="1"/>
          <p:nvPr/>
        </p:nvSpPr>
        <p:spPr>
          <a:xfrm>
            <a:off x="502026" y="600638"/>
            <a:ext cx="5047129" cy="4247317"/>
          </a:xfrm>
          <a:prstGeom prst="rect">
            <a:avLst/>
          </a:prstGeom>
          <a:noFill/>
        </p:spPr>
        <p:txBody>
          <a:bodyPr wrap="square">
            <a:spAutoFit/>
          </a:bodyPr>
          <a:lstStyle/>
          <a:p>
            <a:r>
              <a:rPr lang="en-US" b="1" dirty="0"/>
              <a:t>5. Vibrator </a:t>
            </a:r>
          </a:p>
          <a:p>
            <a:endParaRPr lang="en-US" b="1" dirty="0"/>
          </a:p>
          <a:p>
            <a:r>
              <a:rPr lang="en-US" dirty="0"/>
              <a:t>For compacting the concrete after its placement concrete vibrator is used. It helps volume of concrete quickly placed, give high density , reduce air voids. </a:t>
            </a:r>
          </a:p>
          <a:p>
            <a:endParaRPr lang="en-US" dirty="0"/>
          </a:p>
          <a:p>
            <a:r>
              <a:rPr lang="en-US" b="1" dirty="0"/>
              <a:t>Types of Vibrators </a:t>
            </a:r>
          </a:p>
          <a:p>
            <a:pPr marL="285737" indent="-285737">
              <a:buFont typeface="Wingdings" panose="05000000000000000000" pitchFamily="2" charset="2"/>
              <a:buChar char="Ø"/>
            </a:pPr>
            <a:r>
              <a:rPr lang="en-US" dirty="0"/>
              <a:t>Internal vibrators-Use on large work for flat slab.  </a:t>
            </a:r>
          </a:p>
          <a:p>
            <a:pPr marL="285737" indent="-285737">
              <a:buFont typeface="Wingdings" panose="05000000000000000000" pitchFamily="2" charset="2"/>
              <a:buChar char="Ø"/>
            </a:pPr>
            <a:r>
              <a:rPr lang="en-US" dirty="0"/>
              <a:t>External or form vibrators-uses for thin section of walls.  </a:t>
            </a:r>
          </a:p>
          <a:p>
            <a:pPr marL="285737" indent="-285737">
              <a:buFont typeface="Wingdings" panose="05000000000000000000" pitchFamily="2" charset="2"/>
              <a:buChar char="Ø"/>
            </a:pPr>
            <a:r>
              <a:rPr lang="en-US" dirty="0"/>
              <a:t>Surface vibrator-used to finish concrete surface such as bridge floor, road slab, section platform. </a:t>
            </a:r>
          </a:p>
          <a:p>
            <a:pPr marL="285737" indent="-285737">
              <a:buFont typeface="Wingdings" panose="05000000000000000000" pitchFamily="2" charset="2"/>
              <a:buChar char="Ø"/>
            </a:pPr>
            <a:r>
              <a:rPr lang="en-US" dirty="0"/>
              <a:t>Table Vibrator-used for consolidation of precast units.</a:t>
            </a:r>
          </a:p>
        </p:txBody>
      </p:sp>
      <p:pic>
        <p:nvPicPr>
          <p:cNvPr id="5" name="Picture 4">
            <a:extLst>
              <a:ext uri="{FF2B5EF4-FFF2-40B4-BE49-F238E27FC236}">
                <a16:creationId xmlns:a16="http://schemas.microsoft.com/office/drawing/2014/main" id="{64AAC40F-89EB-4BBD-B8D8-A28C8ECBC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044" y="647312"/>
            <a:ext cx="3620005" cy="5563376"/>
          </a:xfrm>
          <a:prstGeom prst="rect">
            <a:avLst/>
          </a:prstGeom>
        </p:spPr>
      </p:pic>
    </p:spTree>
    <p:extLst>
      <p:ext uri="{BB962C8B-B14F-4D97-AF65-F5344CB8AC3E}">
        <p14:creationId xmlns:p14="http://schemas.microsoft.com/office/powerpoint/2010/main" val="3834060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CE21AF-A326-4DDC-862D-0B3C703EAA15}"/>
              </a:ext>
            </a:extLst>
          </p:cNvPr>
          <p:cNvPicPr>
            <a:picLocks noChangeAspect="1"/>
          </p:cNvPicPr>
          <p:nvPr/>
        </p:nvPicPr>
        <p:blipFill>
          <a:blip r:embed="rId2"/>
          <a:stretch>
            <a:fillRect/>
          </a:stretch>
        </p:blipFill>
        <p:spPr>
          <a:xfrm>
            <a:off x="967607" y="977153"/>
            <a:ext cx="9040504" cy="3765176"/>
          </a:xfrm>
          <a:prstGeom prst="rect">
            <a:avLst/>
          </a:prstGeom>
        </p:spPr>
      </p:pic>
    </p:spTree>
    <p:extLst>
      <p:ext uri="{BB962C8B-B14F-4D97-AF65-F5344CB8AC3E}">
        <p14:creationId xmlns:p14="http://schemas.microsoft.com/office/powerpoint/2010/main" val="116126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6973B7-B599-4B80-5935-9C7CF4318A37}"/>
              </a:ext>
            </a:extLst>
          </p:cNvPr>
          <p:cNvSpPr>
            <a:spLocks noGrp="1"/>
          </p:cNvSpPr>
          <p:nvPr>
            <p:ph type="sldNum" sz="quarter" idx="12"/>
          </p:nvPr>
        </p:nvSpPr>
        <p:spPr/>
        <p:txBody>
          <a:bodyPr/>
          <a:lstStyle/>
          <a:p>
            <a:fld id="{74D176D1-BC84-44D9-9E2B-F40FD01EB285}" type="slidenum">
              <a:rPr lang="en-US"/>
              <a:t>5</a:t>
            </a:fld>
            <a:endParaRPr lang="en-US" dirty="0"/>
          </a:p>
        </p:txBody>
      </p:sp>
      <p:graphicFrame>
        <p:nvGraphicFramePr>
          <p:cNvPr id="6" name="Table 5">
            <a:extLst>
              <a:ext uri="{FF2B5EF4-FFF2-40B4-BE49-F238E27FC236}">
                <a16:creationId xmlns:a16="http://schemas.microsoft.com/office/drawing/2014/main" id="{91D8B2A1-048F-4807-2A69-14040DC5C265}"/>
              </a:ext>
            </a:extLst>
          </p:cNvPr>
          <p:cNvGraphicFramePr>
            <a:graphicFrameLocks noGrp="1"/>
          </p:cNvGraphicFramePr>
          <p:nvPr>
            <p:extLst>
              <p:ext uri="{D42A27DB-BD31-4B8C-83A1-F6EECF244321}">
                <p14:modId xmlns:p14="http://schemas.microsoft.com/office/powerpoint/2010/main" val="70445706"/>
              </p:ext>
            </p:extLst>
          </p:nvPr>
        </p:nvGraphicFramePr>
        <p:xfrm>
          <a:off x="2152651" y="1242041"/>
          <a:ext cx="7886699" cy="2434336"/>
        </p:xfrm>
        <a:graphic>
          <a:graphicData uri="http://schemas.openxmlformats.org/drawingml/2006/table">
            <a:tbl>
              <a:tblPr firstRow="1" firstCol="1" lastRow="1" lastCol="1" bandRow="1" bandCol="1"/>
              <a:tblGrid>
                <a:gridCol w="2038331">
                  <a:extLst>
                    <a:ext uri="{9D8B030D-6E8A-4147-A177-3AD203B41FA5}">
                      <a16:colId xmlns:a16="http://schemas.microsoft.com/office/drawing/2014/main" val="2888850317"/>
                    </a:ext>
                  </a:extLst>
                </a:gridCol>
                <a:gridCol w="894531">
                  <a:extLst>
                    <a:ext uri="{9D8B030D-6E8A-4147-A177-3AD203B41FA5}">
                      <a16:colId xmlns:a16="http://schemas.microsoft.com/office/drawing/2014/main" val="510526172"/>
                    </a:ext>
                  </a:extLst>
                </a:gridCol>
                <a:gridCol w="1426200">
                  <a:extLst>
                    <a:ext uri="{9D8B030D-6E8A-4147-A177-3AD203B41FA5}">
                      <a16:colId xmlns:a16="http://schemas.microsoft.com/office/drawing/2014/main" val="278779417"/>
                    </a:ext>
                  </a:extLst>
                </a:gridCol>
                <a:gridCol w="1016010">
                  <a:extLst>
                    <a:ext uri="{9D8B030D-6E8A-4147-A177-3AD203B41FA5}">
                      <a16:colId xmlns:a16="http://schemas.microsoft.com/office/drawing/2014/main" val="2336656898"/>
                    </a:ext>
                  </a:extLst>
                </a:gridCol>
                <a:gridCol w="2511627">
                  <a:extLst>
                    <a:ext uri="{9D8B030D-6E8A-4147-A177-3AD203B41FA5}">
                      <a16:colId xmlns:a16="http://schemas.microsoft.com/office/drawing/2014/main" val="3991210824"/>
                    </a:ext>
                  </a:extLst>
                </a:gridCol>
              </a:tblGrid>
              <a:tr h="747395">
                <a:tc>
                  <a:txBody>
                    <a:bodyPr/>
                    <a:lstStyle/>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Bloom’s Category Marks </a:t>
                      </a:r>
                    </a:p>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(out of 60)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Tests</a:t>
                      </a:r>
                      <a:endParaRPr lang="en-US" sz="1600" dirty="0">
                        <a:effectLst/>
                        <a:latin typeface="Calibri" panose="020F0502020204030204" pitchFamily="34" charset="0"/>
                        <a:ea typeface="Calibri" panose="020F0502020204030204" pitchFamily="34" charset="0"/>
                      </a:endParaRPr>
                    </a:p>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(30)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Assignments</a:t>
                      </a:r>
                      <a:endParaRPr lang="en-US" sz="1600" dirty="0">
                        <a:effectLst/>
                        <a:latin typeface="Calibri" panose="020F0502020204030204" pitchFamily="34" charset="0"/>
                        <a:ea typeface="Calibri" panose="020F0502020204030204" pitchFamily="34" charset="0"/>
                      </a:endParaRPr>
                    </a:p>
                    <a:p>
                      <a:pPr marL="0"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88900" algn="ctr">
                        <a:lnSpc>
                          <a:spcPct val="115000"/>
                        </a:lnSpc>
                        <a:spcAft>
                          <a:spcPts val="1000"/>
                        </a:spcAft>
                      </a:pPr>
                      <a:r>
                        <a:rPr lang="en-US" sz="1600" b="1" spc="-5" dirty="0">
                          <a:effectLst/>
                          <a:latin typeface="Times New Roman" panose="02020603050405020304" pitchFamily="18" charset="0"/>
                          <a:ea typeface="Times New Roman" panose="02020603050405020304" pitchFamily="18" charset="0"/>
                        </a:rPr>
                        <a:t>Quizzes</a:t>
                      </a:r>
                      <a:endParaRPr lang="en-US" sz="1600" dirty="0">
                        <a:effectLst/>
                        <a:latin typeface="Calibri" panose="020F0502020204030204" pitchFamily="34" charset="0"/>
                        <a:ea typeface="Calibri" panose="020F0502020204030204" pitchFamily="34" charset="0"/>
                      </a:endParaRPr>
                    </a:p>
                    <a:p>
                      <a:pPr marL="0" marR="1136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628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External Participation in Curricular/Co-Curricular Activities (10)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2867205"/>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Remember</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05</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05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6">
                  <a:txBody>
                    <a:bodyPr/>
                    <a:lstStyle/>
                    <a:p>
                      <a:pPr marL="808355" marR="847725" algn="l">
                        <a:lnSpc>
                          <a:spcPct val="115000"/>
                        </a:lnSpc>
                        <a:spcAft>
                          <a:spcPts val="1000"/>
                        </a:spcAft>
                      </a:pPr>
                      <a:r>
                        <a:rPr lang="en-US" sz="1400" dirty="0">
                          <a:effectLst/>
                          <a:latin typeface="Times New Roman" panose="02020603050405020304" pitchFamily="18" charset="0"/>
                          <a:cs typeface="Times New Roman" panose="02020603050405020304" pitchFamily="18" charset="0"/>
                        </a:rPr>
                        <a:t>Attendance</a:t>
                      </a:r>
                    </a:p>
                    <a:p>
                      <a:pPr marL="808355" marR="847725" algn="l">
                        <a:lnSpc>
                          <a:spcPct val="115000"/>
                        </a:lnSpc>
                        <a:spcAft>
                          <a:spcPts val="1000"/>
                        </a:spcAft>
                      </a:pPr>
                      <a:r>
                        <a:rPr lang="en-US" sz="1600" dirty="0">
                          <a:effectLst/>
                          <a:latin typeface="Times New Roman" panose="02020603050405020304" pitchFamily="18" charset="0"/>
                          <a:cs typeface="Times New Roman" panose="02020603050405020304" pitchFamily="18" charset="0"/>
                        </a:rPr>
                        <a:t>      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946571"/>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05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05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8380305"/>
                  </a:ext>
                </a:extLst>
              </a:tr>
              <a:tr h="19875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Apply</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05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16950"/>
                  </a:ext>
                </a:extLst>
              </a:tr>
              <a:tr h="19431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Analyze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05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232607"/>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Evaluate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05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790218"/>
                  </a:ext>
                </a:extLst>
              </a:tr>
              <a:tr h="192405">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05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8754006"/>
                  </a:ext>
                </a:extLst>
              </a:tr>
            </a:tbl>
          </a:graphicData>
        </a:graphic>
      </p:graphicFrame>
      <p:graphicFrame>
        <p:nvGraphicFramePr>
          <p:cNvPr id="7" name="Table 6">
            <a:extLst>
              <a:ext uri="{FF2B5EF4-FFF2-40B4-BE49-F238E27FC236}">
                <a16:creationId xmlns:a16="http://schemas.microsoft.com/office/drawing/2014/main" id="{E947F04C-150B-043E-FC5B-687FAE7527D6}"/>
              </a:ext>
            </a:extLst>
          </p:cNvPr>
          <p:cNvGraphicFramePr>
            <a:graphicFrameLocks noGrp="1"/>
          </p:cNvGraphicFramePr>
          <p:nvPr>
            <p:extLst>
              <p:ext uri="{D42A27DB-BD31-4B8C-83A1-F6EECF244321}">
                <p14:modId xmlns:p14="http://schemas.microsoft.com/office/powerpoint/2010/main" val="3110840735"/>
              </p:ext>
            </p:extLst>
          </p:nvPr>
        </p:nvGraphicFramePr>
        <p:xfrm>
          <a:off x="2152650" y="4539670"/>
          <a:ext cx="7886699" cy="2253488"/>
        </p:xfrm>
        <a:graphic>
          <a:graphicData uri="http://schemas.openxmlformats.org/drawingml/2006/table">
            <a:tbl>
              <a:tblPr firstRow="1" firstCol="1" lastRow="1" lastCol="1" bandRow="1" bandCol="1"/>
              <a:tblGrid>
                <a:gridCol w="4151558">
                  <a:extLst>
                    <a:ext uri="{9D8B030D-6E8A-4147-A177-3AD203B41FA5}">
                      <a16:colId xmlns:a16="http://schemas.microsoft.com/office/drawing/2014/main" val="3587718015"/>
                    </a:ext>
                  </a:extLst>
                </a:gridCol>
                <a:gridCol w="3735141">
                  <a:extLst>
                    <a:ext uri="{9D8B030D-6E8A-4147-A177-3AD203B41FA5}">
                      <a16:colId xmlns:a16="http://schemas.microsoft.com/office/drawing/2014/main" val="749789119"/>
                    </a:ext>
                  </a:extLst>
                </a:gridCol>
              </a:tblGrid>
              <a:tr h="238000">
                <a:tc>
                  <a:txBody>
                    <a:bodyPr/>
                    <a:lstStyle/>
                    <a:p>
                      <a:pPr marL="6350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Bloom’s Category</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Tests</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326490"/>
                  </a:ext>
                </a:extLst>
              </a:tr>
              <a:tr h="23915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Remember</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Calibri" panose="020F0502020204030204" pitchFamily="34" charset="0"/>
                          <a:ea typeface="Calibri" panose="020F0502020204030204" pitchFamily="34" charset="0"/>
                        </a:rPr>
                        <a:t>06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3523249"/>
                  </a:ext>
                </a:extLst>
              </a:tr>
              <a:tr h="239151">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06</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9076765"/>
                  </a:ext>
                </a:extLst>
              </a:tr>
              <a:tr h="23915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Apply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06</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550840"/>
                  </a:ext>
                </a:extLst>
              </a:tr>
              <a:tr h="23915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Analyze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06</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612968"/>
                  </a:ext>
                </a:extLst>
              </a:tr>
              <a:tr h="23915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Evaluate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06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838057"/>
                  </a:ext>
                </a:extLst>
              </a:tr>
              <a:tr h="608350">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354" rtl="0" eaLnBrk="1" fontAlgn="auto" latinLnBrk="0" hangingPunct="1">
                        <a:lnSpc>
                          <a:spcPct val="115000"/>
                        </a:lnSpc>
                        <a:spcBef>
                          <a:spcPts val="0"/>
                        </a:spcBef>
                        <a:spcAft>
                          <a:spcPts val="1000"/>
                        </a:spcAft>
                        <a:buClrTx/>
                        <a:buSzTx/>
                        <a:buFontTx/>
                        <a:buNone/>
                        <a:tabLst/>
                        <a:defRPr/>
                      </a:pPr>
                      <a:r>
                        <a:rPr lang="en-US" sz="1600" b="0" dirty="0">
                          <a:effectLst/>
                          <a:latin typeface="Times New Roman" panose="02020603050405020304" pitchFamily="18" charset="0"/>
                          <a:ea typeface="Calibri" panose="020F0502020204030204" pitchFamily="34" charset="0"/>
                        </a:rPr>
                        <a:t>10</a:t>
                      </a:r>
                      <a:endParaRPr lang="en-US" sz="1600" b="0" dirty="0">
                        <a:effectLst/>
                        <a:latin typeface="Calibri" panose="020F0502020204030204" pitchFamily="34" charset="0"/>
                        <a:ea typeface="Calibri" panose="020F0502020204030204" pitchFamily="34" charset="0"/>
                      </a:endParaRPr>
                    </a:p>
                    <a:p>
                      <a:pPr marL="0" marR="0" algn="ctr">
                        <a:lnSpc>
                          <a:spcPct val="115000"/>
                        </a:lnSpc>
                        <a:spcAft>
                          <a:spcPts val="1000"/>
                        </a:spcAft>
                      </a:pP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083797"/>
                  </a:ext>
                </a:extLst>
              </a:tr>
            </a:tbl>
          </a:graphicData>
        </a:graphic>
      </p:graphicFrame>
      <p:sp>
        <p:nvSpPr>
          <p:cNvPr id="8" name="TextBox 7">
            <a:extLst>
              <a:ext uri="{FF2B5EF4-FFF2-40B4-BE49-F238E27FC236}">
                <a16:creationId xmlns:a16="http://schemas.microsoft.com/office/drawing/2014/main" id="{A2BA9F5B-8D32-7681-808B-44FDC1B2E457}"/>
              </a:ext>
            </a:extLst>
          </p:cNvPr>
          <p:cNvSpPr txBox="1"/>
          <p:nvPr/>
        </p:nvSpPr>
        <p:spPr>
          <a:xfrm>
            <a:off x="2057400" y="361842"/>
            <a:ext cx="5619750" cy="768928"/>
          </a:xfrm>
          <a:prstGeom prst="rect">
            <a:avLst/>
          </a:prstGeom>
          <a:noFill/>
        </p:spPr>
        <p:txBody>
          <a:bodyPr wrap="square" rtlCol="0">
            <a:spAutoFit/>
          </a:bodyPr>
          <a:lstStyle/>
          <a:p>
            <a:pPr>
              <a:lnSpc>
                <a:spcPct val="115000"/>
              </a:lnSpc>
              <a:spcAft>
                <a:spcPts val="1000"/>
              </a:spcAft>
            </a:pPr>
            <a:r>
              <a:rPr lang="en-US" sz="1600" b="1" dirty="0">
                <a:latin typeface="Times New Roman" panose="02020603050405020304" pitchFamily="18" charset="0"/>
                <a:ea typeface="Times New Roman" panose="02020603050405020304" pitchFamily="18" charset="0"/>
              </a:rPr>
              <a:t>ASSESSMENT PATTERN</a:t>
            </a:r>
            <a:endParaRPr lang="en-US" sz="1600" dirty="0">
              <a:latin typeface="Calibri" panose="020F0502020204030204" pitchFamily="34" charset="0"/>
              <a:ea typeface="Calibri" panose="020F0502020204030204" pitchFamily="34" charset="0"/>
            </a:endParaRPr>
          </a:p>
          <a:p>
            <a:pPr algn="just">
              <a:lnSpc>
                <a:spcPct val="115000"/>
              </a:lnSpc>
              <a:spcAft>
                <a:spcPts val="1000"/>
              </a:spcAft>
            </a:pPr>
            <a:r>
              <a:rPr lang="en-US" sz="1600" b="1" dirty="0">
                <a:latin typeface="Times New Roman" panose="02020603050405020304" pitchFamily="18" charset="0"/>
                <a:ea typeface="Times New Roman" panose="02020603050405020304" pitchFamily="18" charset="0"/>
              </a:rPr>
              <a:t>CIE-Continuous Internal Evaluation (60 Marks)</a:t>
            </a:r>
            <a:endParaRPr lang="en-US" sz="1600" dirty="0">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53D257B-DE1D-63A2-7CEA-E3AC1355FC6D}"/>
              </a:ext>
            </a:extLst>
          </p:cNvPr>
          <p:cNvSpPr txBox="1"/>
          <p:nvPr/>
        </p:nvSpPr>
        <p:spPr>
          <a:xfrm>
            <a:off x="2057400" y="4114800"/>
            <a:ext cx="5619750" cy="357534"/>
          </a:xfrm>
          <a:prstGeom prst="rect">
            <a:avLst/>
          </a:prstGeom>
          <a:noFill/>
        </p:spPr>
        <p:txBody>
          <a:bodyPr wrap="square" rtlCol="0">
            <a:spAutoFit/>
          </a:bodyPr>
          <a:lstStyle/>
          <a:p>
            <a:pPr>
              <a:lnSpc>
                <a:spcPct val="115000"/>
              </a:lnSpc>
              <a:spcAft>
                <a:spcPts val="1000"/>
              </a:spcAft>
            </a:pPr>
            <a:r>
              <a:rPr lang="en-US" sz="1600" b="1" dirty="0">
                <a:latin typeface="Times New Roman" panose="02020603050405020304" pitchFamily="18" charset="0"/>
                <a:ea typeface="Times New Roman" panose="02020603050405020304" pitchFamily="18" charset="0"/>
              </a:rPr>
              <a:t>SEE- Semester End Examination (40 Marks)</a:t>
            </a:r>
            <a:endParaRPr lang="en-US" sz="1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20536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440700-3E89-41C8-B710-14D8508034E9}"/>
              </a:ext>
            </a:extLst>
          </p:cNvPr>
          <p:cNvPicPr>
            <a:picLocks noChangeAspect="1"/>
          </p:cNvPicPr>
          <p:nvPr/>
        </p:nvPicPr>
        <p:blipFill>
          <a:blip r:embed="rId2"/>
          <a:stretch>
            <a:fillRect/>
          </a:stretch>
        </p:blipFill>
        <p:spPr>
          <a:xfrm>
            <a:off x="2205321" y="653950"/>
            <a:ext cx="6600409" cy="5319065"/>
          </a:xfrm>
          <a:prstGeom prst="rect">
            <a:avLst/>
          </a:prstGeom>
        </p:spPr>
      </p:pic>
    </p:spTree>
    <p:extLst>
      <p:ext uri="{BB962C8B-B14F-4D97-AF65-F5344CB8AC3E}">
        <p14:creationId xmlns:p14="http://schemas.microsoft.com/office/powerpoint/2010/main" val="2529602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FF725-8E06-49BD-AE16-D9DA2BB96FC9}"/>
              </a:ext>
            </a:extLst>
          </p:cNvPr>
          <p:cNvSpPr txBox="1"/>
          <p:nvPr/>
        </p:nvSpPr>
        <p:spPr>
          <a:xfrm>
            <a:off x="268941" y="331696"/>
            <a:ext cx="11447931" cy="5355312"/>
          </a:xfrm>
          <a:prstGeom prst="rect">
            <a:avLst/>
          </a:prstGeom>
          <a:noFill/>
        </p:spPr>
        <p:txBody>
          <a:bodyPr wrap="square">
            <a:spAutoFit/>
          </a:bodyPr>
          <a:lstStyle/>
          <a:p>
            <a:r>
              <a:rPr lang="en-US" b="1" dirty="0"/>
              <a:t>1. Calculate the quantity of cement required for 1m³ of concrete (1:2:4 mix).</a:t>
            </a:r>
          </a:p>
          <a:p>
            <a:r>
              <a:rPr lang="en-US" b="1" dirty="0"/>
              <a:t>Solution:</a:t>
            </a:r>
          </a:p>
          <a:p>
            <a:r>
              <a:rPr lang="en-US" dirty="0"/>
              <a:t>Ratio: 1:2:4 (</a:t>
            </a:r>
            <a:r>
              <a:rPr lang="en-US" dirty="0" err="1"/>
              <a:t>Cement:Sand:Aggregate</a:t>
            </a:r>
            <a:r>
              <a:rPr lang="en-US" dirty="0"/>
              <a:t>)</a:t>
            </a:r>
          </a:p>
          <a:p>
            <a:r>
              <a:rPr lang="en-US" dirty="0"/>
              <a:t>Total parts = 1+2+4 = 7</a:t>
            </a:r>
          </a:p>
          <a:p>
            <a:r>
              <a:rPr lang="en-US" dirty="0"/>
              <a:t>Cement part = 1/7</a:t>
            </a:r>
          </a:p>
          <a:p>
            <a:r>
              <a:rPr lang="en-US" dirty="0"/>
              <a:t>Cement quantity = 71​×1m3=0.143m3</a:t>
            </a:r>
          </a:p>
          <a:p>
            <a:r>
              <a:rPr lang="en-US" dirty="0"/>
              <a:t>Convert to bags: 0.143×1440kg/m3÷50kg/bag=4.1bags</a:t>
            </a:r>
          </a:p>
          <a:p>
            <a:endParaRPr lang="en-US" dirty="0"/>
          </a:p>
          <a:p>
            <a:r>
              <a:rPr lang="en-US" b="1" dirty="0"/>
              <a:t>2. How much sand is needed for 1m³ of 1:2:4 concrete?</a:t>
            </a:r>
          </a:p>
          <a:p>
            <a:r>
              <a:rPr lang="en-US" b="1" dirty="0"/>
              <a:t>Solution:</a:t>
            </a:r>
          </a:p>
          <a:p>
            <a:r>
              <a:rPr lang="en-US" dirty="0"/>
              <a:t>Sand part = 2/7</a:t>
            </a:r>
          </a:p>
          <a:p>
            <a:r>
              <a:rPr lang="en-US" dirty="0"/>
              <a:t>Quantity = 72​×1=0.286m3</a:t>
            </a:r>
          </a:p>
          <a:p>
            <a:r>
              <a:rPr lang="en-US" dirty="0"/>
              <a:t>Convert to kg: 0.286×1600=457.6kg</a:t>
            </a:r>
          </a:p>
          <a:p>
            <a:endParaRPr lang="en-US" dirty="0"/>
          </a:p>
          <a:p>
            <a:r>
              <a:rPr lang="en-US" b="1" dirty="0"/>
              <a:t>3. Find the aggregate quantity for 1m³ of 1:2:4 concrete.</a:t>
            </a:r>
          </a:p>
          <a:p>
            <a:r>
              <a:rPr lang="en-US" b="1" dirty="0"/>
              <a:t>Solution:</a:t>
            </a:r>
          </a:p>
          <a:p>
            <a:r>
              <a:rPr lang="en-US" dirty="0"/>
              <a:t>Aggregate part = 4/7</a:t>
            </a:r>
          </a:p>
          <a:p>
            <a:r>
              <a:rPr lang="en-US" dirty="0"/>
              <a:t>Quantity = 74​×1=0.571m3</a:t>
            </a:r>
          </a:p>
          <a:p>
            <a:r>
              <a:rPr lang="en-US" dirty="0"/>
              <a:t>Convert to kg: 0.571×1500=856.5kg</a:t>
            </a:r>
          </a:p>
        </p:txBody>
      </p:sp>
    </p:spTree>
    <p:extLst>
      <p:ext uri="{BB962C8B-B14F-4D97-AF65-F5344CB8AC3E}">
        <p14:creationId xmlns:p14="http://schemas.microsoft.com/office/powerpoint/2010/main" val="1913689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BB9AB-736C-4ABC-BCAF-5724454FB444}"/>
              </a:ext>
            </a:extLst>
          </p:cNvPr>
          <p:cNvSpPr txBox="1"/>
          <p:nvPr/>
        </p:nvSpPr>
        <p:spPr>
          <a:xfrm>
            <a:off x="385483" y="627533"/>
            <a:ext cx="4518212" cy="4524315"/>
          </a:xfrm>
          <a:prstGeom prst="rect">
            <a:avLst/>
          </a:prstGeom>
          <a:noFill/>
        </p:spPr>
        <p:txBody>
          <a:bodyPr wrap="square">
            <a:spAutoFit/>
          </a:bodyPr>
          <a:lstStyle/>
          <a:p>
            <a:r>
              <a:rPr lang="en-US" b="1" dirty="0"/>
              <a:t>4. Design a concrete mix for a slab with a water-cement ratio of 0.4, considering a 1:1.5:3 mix and a target strength of 30 MPa. Calculate the quantities of materials for 10m³ of concrete.</a:t>
            </a:r>
          </a:p>
          <a:p>
            <a:r>
              <a:rPr lang="en-US" b="1" dirty="0"/>
              <a:t>Solution:</a:t>
            </a:r>
          </a:p>
          <a:p>
            <a:r>
              <a:rPr lang="en-US" dirty="0"/>
              <a:t>Cement:</a:t>
            </a:r>
          </a:p>
          <a:p>
            <a:r>
              <a:rPr lang="en-US" dirty="0"/>
              <a:t>Cement part=5.51​×10=1.818m3</a:t>
            </a:r>
          </a:p>
          <a:p>
            <a:r>
              <a:rPr lang="en-US" dirty="0"/>
              <a:t>Mass of cement=1.818×1440=2618.88kg = 2618.88÷50=52.4bags.</a:t>
            </a:r>
          </a:p>
          <a:p>
            <a:r>
              <a:rPr lang="en-US" dirty="0"/>
              <a:t>Sand:</a:t>
            </a:r>
          </a:p>
          <a:p>
            <a:r>
              <a:rPr lang="en-US" dirty="0"/>
              <a:t>Sand part=5.51.5​×10=2.727m3.</a:t>
            </a:r>
          </a:p>
          <a:p>
            <a:r>
              <a:rPr lang="en-US" dirty="0"/>
              <a:t>Aggregate:</a:t>
            </a:r>
          </a:p>
          <a:p>
            <a:r>
              <a:rPr lang="en-US" dirty="0"/>
              <a:t>Aggregate part=5.53​×10=5.454m3.</a:t>
            </a:r>
          </a:p>
          <a:p>
            <a:r>
              <a:rPr lang="en-US" dirty="0"/>
              <a:t>Water:</a:t>
            </a:r>
          </a:p>
          <a:p>
            <a:r>
              <a:rPr lang="en-US" dirty="0"/>
              <a:t>Water=0.4×2618.88=1047.55kg=1047.55liters</a:t>
            </a:r>
          </a:p>
        </p:txBody>
      </p:sp>
      <p:sp>
        <p:nvSpPr>
          <p:cNvPr id="5" name="TextBox 4">
            <a:extLst>
              <a:ext uri="{FF2B5EF4-FFF2-40B4-BE49-F238E27FC236}">
                <a16:creationId xmlns:a16="http://schemas.microsoft.com/office/drawing/2014/main" id="{7F1F45D0-EAEA-4488-8640-F9CE2E81AB55}"/>
              </a:ext>
            </a:extLst>
          </p:cNvPr>
          <p:cNvSpPr txBox="1"/>
          <p:nvPr/>
        </p:nvSpPr>
        <p:spPr>
          <a:xfrm>
            <a:off x="5513296" y="627532"/>
            <a:ext cx="6060141" cy="5632311"/>
          </a:xfrm>
          <a:prstGeom prst="rect">
            <a:avLst/>
          </a:prstGeom>
          <a:noFill/>
        </p:spPr>
        <p:txBody>
          <a:bodyPr wrap="square">
            <a:spAutoFit/>
          </a:bodyPr>
          <a:lstStyle/>
          <a:p>
            <a:r>
              <a:rPr lang="en-US" b="1" dirty="0"/>
              <a:t>5. Calculate the reinforcement steel required for a 12m x 6m slab with a thickness of 150mm and main bars of 12mm diameter @ 150mm c/c. Distribution bars are 10mm @ 200mm c/c.</a:t>
            </a:r>
          </a:p>
          <a:p>
            <a:r>
              <a:rPr lang="en-US" b="1" dirty="0"/>
              <a:t>Solution:</a:t>
            </a:r>
          </a:p>
          <a:p>
            <a:r>
              <a:rPr lang="en-US" b="1" dirty="0"/>
              <a:t>Number of main bars:</a:t>
            </a:r>
          </a:p>
          <a:p>
            <a:r>
              <a:rPr lang="en-US" dirty="0"/>
              <a:t>Bars in one direction=0.156​+1=41.</a:t>
            </a:r>
          </a:p>
          <a:p>
            <a:r>
              <a:rPr lang="en-US" dirty="0"/>
              <a:t>Length per bar = 12+0.3(anchorage)=12.3m.</a:t>
            </a:r>
          </a:p>
          <a:p>
            <a:r>
              <a:rPr lang="en-US" dirty="0"/>
              <a:t>Total length = 41×12.3=504.3m.</a:t>
            </a:r>
          </a:p>
          <a:p>
            <a:r>
              <a:rPr lang="en-US" dirty="0"/>
              <a:t>Weight of main bars = 504.3×0.89 (unit wt. of 12mm)=448.83kg.</a:t>
            </a:r>
          </a:p>
          <a:p>
            <a:r>
              <a:rPr lang="en-US" b="1" dirty="0"/>
              <a:t>Number of distribution bars:</a:t>
            </a:r>
          </a:p>
          <a:p>
            <a:r>
              <a:rPr lang="en-US" dirty="0"/>
              <a:t>Bars in the other direction=0.212​+1=61.</a:t>
            </a:r>
          </a:p>
          <a:p>
            <a:r>
              <a:rPr lang="en-US" dirty="0"/>
              <a:t>Length per bar = 6+0.3=6.3m.</a:t>
            </a:r>
          </a:p>
          <a:p>
            <a:r>
              <a:rPr lang="en-US" dirty="0"/>
              <a:t>Total length = 61×6.3=384.3m.</a:t>
            </a:r>
          </a:p>
          <a:p>
            <a:r>
              <a:rPr lang="en-US" dirty="0"/>
              <a:t>Weight of distribution bars = 384.3×0.62(unitwt.of10mm)=238.27kg.</a:t>
            </a:r>
          </a:p>
          <a:p>
            <a:endParaRPr lang="en-US" dirty="0"/>
          </a:p>
          <a:p>
            <a:r>
              <a:rPr lang="en-US" dirty="0"/>
              <a:t>Total steel weight:</a:t>
            </a:r>
          </a:p>
          <a:p>
            <a:r>
              <a:rPr lang="en-US" dirty="0"/>
              <a:t>448.83+238.27=687.1kg.</a:t>
            </a:r>
          </a:p>
        </p:txBody>
      </p:sp>
    </p:spTree>
    <p:extLst>
      <p:ext uri="{BB962C8B-B14F-4D97-AF65-F5344CB8AC3E}">
        <p14:creationId xmlns:p14="http://schemas.microsoft.com/office/powerpoint/2010/main" val="3465782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F6072-7F61-4C50-AA8A-41BF0C8CFD77}"/>
              </a:ext>
            </a:extLst>
          </p:cNvPr>
          <p:cNvSpPr txBox="1"/>
          <p:nvPr/>
        </p:nvSpPr>
        <p:spPr>
          <a:xfrm>
            <a:off x="681321" y="645462"/>
            <a:ext cx="5074023" cy="3970318"/>
          </a:xfrm>
          <a:prstGeom prst="rect">
            <a:avLst/>
          </a:prstGeom>
          <a:noFill/>
        </p:spPr>
        <p:txBody>
          <a:bodyPr wrap="square">
            <a:spAutoFit/>
          </a:bodyPr>
          <a:lstStyle/>
          <a:p>
            <a:r>
              <a:rPr lang="en-US" b="1" dirty="0"/>
              <a:t>6. A 2-storey building (10m x 10m) has a total wall area of 300m². Calculate the total number of bricks required if the wall thickness is 250mm, and 20% of the volume is occupied by mortar. Assume standard brick size.</a:t>
            </a:r>
          </a:p>
          <a:p>
            <a:r>
              <a:rPr lang="en-US" b="1" dirty="0"/>
              <a:t>Solution:</a:t>
            </a:r>
          </a:p>
          <a:p>
            <a:endParaRPr lang="en-US" dirty="0"/>
          </a:p>
          <a:p>
            <a:r>
              <a:rPr lang="en-US" dirty="0"/>
              <a:t>Wall volume = 300×0.25=75m3.</a:t>
            </a:r>
          </a:p>
          <a:p>
            <a:r>
              <a:rPr lang="en-US" dirty="0"/>
              <a:t>Brick volume with mortar = 0.19×0.09×0.09=0.001539m3.</a:t>
            </a:r>
          </a:p>
          <a:p>
            <a:r>
              <a:rPr lang="en-US" dirty="0"/>
              <a:t>Adjusted brick volume = 0.001539×1.2=0.001847m3.</a:t>
            </a:r>
          </a:p>
          <a:p>
            <a:r>
              <a:rPr lang="en-US" dirty="0"/>
              <a:t>Number of bricks = 0.00184775​=40,616bricks (</a:t>
            </a:r>
            <a:r>
              <a:rPr lang="en-US" dirty="0" err="1"/>
              <a:t>approx</a:t>
            </a:r>
            <a:r>
              <a:rPr lang="en-US" dirty="0"/>
              <a:t>).</a:t>
            </a:r>
          </a:p>
        </p:txBody>
      </p:sp>
      <p:sp>
        <p:nvSpPr>
          <p:cNvPr id="5" name="TextBox 4">
            <a:extLst>
              <a:ext uri="{FF2B5EF4-FFF2-40B4-BE49-F238E27FC236}">
                <a16:creationId xmlns:a16="http://schemas.microsoft.com/office/drawing/2014/main" id="{52A12481-4776-4ED6-A46B-A98FCF9D6CAA}"/>
              </a:ext>
            </a:extLst>
          </p:cNvPr>
          <p:cNvSpPr txBox="1"/>
          <p:nvPr/>
        </p:nvSpPr>
        <p:spPr>
          <a:xfrm>
            <a:off x="6158755" y="645461"/>
            <a:ext cx="5253317" cy="3139321"/>
          </a:xfrm>
          <a:prstGeom prst="rect">
            <a:avLst/>
          </a:prstGeom>
          <a:noFill/>
        </p:spPr>
        <p:txBody>
          <a:bodyPr wrap="square">
            <a:spAutoFit/>
          </a:bodyPr>
          <a:lstStyle/>
          <a:p>
            <a:r>
              <a:rPr lang="en-US" b="1" dirty="0"/>
              <a:t>7. A circular water tank with an internal diameter of 6m and a height of 5m needs to be plastered inside. Calculate the quantity of plaster (1:4 mix) required if the thickness of plaster is 15mm.</a:t>
            </a:r>
          </a:p>
          <a:p>
            <a:r>
              <a:rPr lang="en-US" b="1" dirty="0"/>
              <a:t>Solution:</a:t>
            </a:r>
          </a:p>
          <a:p>
            <a:endParaRPr lang="en-US" dirty="0"/>
          </a:p>
          <a:p>
            <a:r>
              <a:rPr lang="en-US" dirty="0"/>
              <a:t>Surface area = 2πrh+πr2=2π(3)(5)+π(32)=94.2m2.</a:t>
            </a:r>
          </a:p>
          <a:p>
            <a:r>
              <a:rPr lang="en-US" dirty="0"/>
              <a:t>Plaster volume = 94.2×0.015=1.413m3.</a:t>
            </a:r>
          </a:p>
          <a:p>
            <a:r>
              <a:rPr lang="en-US" dirty="0"/>
              <a:t>Cement = 51​×1.413=0.2826m3=406.94kg (</a:t>
            </a:r>
            <a:r>
              <a:rPr lang="en-US" dirty="0" err="1"/>
              <a:t>approx</a:t>
            </a:r>
            <a:r>
              <a:rPr lang="en-US" dirty="0"/>
              <a:t> 8.13 bags).</a:t>
            </a:r>
          </a:p>
          <a:p>
            <a:r>
              <a:rPr lang="en-US" dirty="0"/>
              <a:t>Sand = 54​×1.413=1.13m3</a:t>
            </a:r>
          </a:p>
        </p:txBody>
      </p:sp>
    </p:spTree>
    <p:extLst>
      <p:ext uri="{BB962C8B-B14F-4D97-AF65-F5344CB8AC3E}">
        <p14:creationId xmlns:p14="http://schemas.microsoft.com/office/powerpoint/2010/main" val="2569711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AE517A-1EE3-4BAA-A971-0C078BAC996F}"/>
              </a:ext>
            </a:extLst>
          </p:cNvPr>
          <p:cNvSpPr txBox="1"/>
          <p:nvPr/>
        </p:nvSpPr>
        <p:spPr>
          <a:xfrm>
            <a:off x="797862" y="762001"/>
            <a:ext cx="4966447" cy="4524315"/>
          </a:xfrm>
          <a:prstGeom prst="rect">
            <a:avLst/>
          </a:prstGeom>
          <a:noFill/>
        </p:spPr>
        <p:txBody>
          <a:bodyPr wrap="square">
            <a:spAutoFit/>
          </a:bodyPr>
          <a:lstStyle/>
          <a:p>
            <a:r>
              <a:rPr lang="en-US" b="1" dirty="0"/>
              <a:t>8. A 6-storey building requires a footing with a base size of 2m x 2m and a depth of 1.5m. Calculate the concrete and reinforcement required if the footing is reinforced with 16mm diameter bars @ 200mm c/c in both directions.</a:t>
            </a:r>
          </a:p>
          <a:p>
            <a:r>
              <a:rPr lang="en-US" b="1" dirty="0"/>
              <a:t>Solution:</a:t>
            </a:r>
          </a:p>
          <a:p>
            <a:endParaRPr lang="en-US" dirty="0"/>
          </a:p>
          <a:p>
            <a:r>
              <a:rPr lang="en-US" dirty="0"/>
              <a:t>Concrete:</a:t>
            </a:r>
          </a:p>
          <a:p>
            <a:r>
              <a:rPr lang="en-US" dirty="0"/>
              <a:t>Volume = 2×2×1.5=6m3.</a:t>
            </a:r>
          </a:p>
          <a:p>
            <a:endParaRPr lang="en-US" dirty="0"/>
          </a:p>
          <a:p>
            <a:r>
              <a:rPr lang="en-US" dirty="0"/>
              <a:t>Reinforcement steel:</a:t>
            </a:r>
          </a:p>
          <a:p>
            <a:r>
              <a:rPr lang="en-US" dirty="0"/>
              <a:t>Number of bars in each direction = 0.22​+1=11.</a:t>
            </a:r>
          </a:p>
          <a:p>
            <a:r>
              <a:rPr lang="en-US" dirty="0"/>
              <a:t>Length of one bar = 2.3m.</a:t>
            </a:r>
          </a:p>
          <a:p>
            <a:r>
              <a:rPr lang="en-US" dirty="0"/>
              <a:t>Total bars = 11×2=22.</a:t>
            </a:r>
          </a:p>
          <a:p>
            <a:r>
              <a:rPr lang="en-US" dirty="0"/>
              <a:t>Total length = 22×2.3=50.6m.</a:t>
            </a:r>
          </a:p>
          <a:p>
            <a:r>
              <a:rPr lang="en-US" dirty="0"/>
              <a:t>Weight = 50.6×1.58=79.95kg</a:t>
            </a:r>
          </a:p>
        </p:txBody>
      </p:sp>
      <p:sp>
        <p:nvSpPr>
          <p:cNvPr id="5" name="TextBox 4">
            <a:extLst>
              <a:ext uri="{FF2B5EF4-FFF2-40B4-BE49-F238E27FC236}">
                <a16:creationId xmlns:a16="http://schemas.microsoft.com/office/drawing/2014/main" id="{ECF52971-EE54-41E6-B229-B11687F36A7F}"/>
              </a:ext>
            </a:extLst>
          </p:cNvPr>
          <p:cNvSpPr txBox="1"/>
          <p:nvPr/>
        </p:nvSpPr>
        <p:spPr>
          <a:xfrm>
            <a:off x="6167717" y="762002"/>
            <a:ext cx="5369859" cy="4247317"/>
          </a:xfrm>
          <a:prstGeom prst="rect">
            <a:avLst/>
          </a:prstGeom>
          <a:noFill/>
        </p:spPr>
        <p:txBody>
          <a:bodyPr wrap="square">
            <a:spAutoFit/>
          </a:bodyPr>
          <a:lstStyle/>
          <a:p>
            <a:r>
              <a:rPr lang="en-US" b="1" dirty="0"/>
              <a:t>9. Estimate the total cost of a 5m³ concrete mix (1:1.5:3) if cement costs $6/bag, sand $20/m³, and aggregate $25/m³. Water is free.</a:t>
            </a:r>
          </a:p>
          <a:p>
            <a:r>
              <a:rPr lang="en-US" b="1" dirty="0"/>
              <a:t>Solution:</a:t>
            </a:r>
          </a:p>
          <a:p>
            <a:endParaRPr lang="en-US" dirty="0"/>
          </a:p>
          <a:p>
            <a:r>
              <a:rPr lang="en-US" dirty="0"/>
              <a:t>Cement = 5.51​×5=0.91m3 = 0.91×1440÷50=26.2bags.</a:t>
            </a:r>
          </a:p>
          <a:p>
            <a:r>
              <a:rPr lang="en-US" dirty="0"/>
              <a:t>Cost = 26.2 \times 6 = $157.2.</a:t>
            </a:r>
          </a:p>
          <a:p>
            <a:endParaRPr lang="en-US" dirty="0"/>
          </a:p>
          <a:p>
            <a:r>
              <a:rPr lang="en-US" dirty="0"/>
              <a:t>Sand = 5.51.5​×5=1.36m3.</a:t>
            </a:r>
          </a:p>
          <a:p>
            <a:r>
              <a:rPr lang="en-US" dirty="0"/>
              <a:t>Cost = 1.36 \times 20 = $27.2.</a:t>
            </a:r>
          </a:p>
          <a:p>
            <a:endParaRPr lang="en-US" dirty="0"/>
          </a:p>
          <a:p>
            <a:r>
              <a:rPr lang="en-US" dirty="0"/>
              <a:t>Aggregate = 5.53​×5=2.73m3.</a:t>
            </a:r>
          </a:p>
          <a:p>
            <a:r>
              <a:rPr lang="en-US" dirty="0"/>
              <a:t>Cost = 2.73 \times 25 = $68.25.</a:t>
            </a:r>
          </a:p>
          <a:p>
            <a:endParaRPr lang="en-US" dirty="0"/>
          </a:p>
          <a:p>
            <a:r>
              <a:rPr lang="en-US" dirty="0"/>
              <a:t>Total cost = 157.2 + 27.2 + 68.25 = $252.65.</a:t>
            </a:r>
          </a:p>
        </p:txBody>
      </p:sp>
    </p:spTree>
    <p:extLst>
      <p:ext uri="{BB962C8B-B14F-4D97-AF65-F5344CB8AC3E}">
        <p14:creationId xmlns:p14="http://schemas.microsoft.com/office/powerpoint/2010/main" val="158808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7C211-A98A-44FE-83FB-79EC432308E7}"/>
              </a:ext>
            </a:extLst>
          </p:cNvPr>
          <p:cNvSpPr txBox="1"/>
          <p:nvPr/>
        </p:nvSpPr>
        <p:spPr>
          <a:xfrm>
            <a:off x="1967883" y="603685"/>
            <a:ext cx="8291744" cy="1323439"/>
          </a:xfrm>
          <a:prstGeom prst="rect">
            <a:avLst/>
          </a:prstGeom>
          <a:noFill/>
        </p:spPr>
        <p:txBody>
          <a:bodyPr wrap="square" rtlCol="0">
            <a:spAutoFit/>
          </a:bodyPr>
          <a:lstStyle/>
          <a:p>
            <a:pPr defTabSz="914354">
              <a:defRPr/>
            </a:pPr>
            <a:r>
              <a:rPr lang="en-US" sz="4000" b="1" dirty="0">
                <a:solidFill>
                  <a:prstClr val="black"/>
                </a:solidFill>
                <a:latin typeface="Calibri" panose="020F0502020204030204"/>
              </a:rPr>
              <a:t>CE-0732-1203</a:t>
            </a:r>
          </a:p>
          <a:p>
            <a:pPr defTabSz="914354">
              <a:defRPr/>
            </a:pPr>
            <a:r>
              <a:rPr lang="en-US" sz="4000" b="1" dirty="0">
                <a:solidFill>
                  <a:prstClr val="black"/>
                </a:solidFill>
                <a:latin typeface="Calibri" panose="020F0502020204030204"/>
              </a:rPr>
              <a:t>Details of Construction and Estimation</a:t>
            </a:r>
          </a:p>
        </p:txBody>
      </p:sp>
      <p:sp>
        <p:nvSpPr>
          <p:cNvPr id="4" name="TextBox 3">
            <a:extLst>
              <a:ext uri="{FF2B5EF4-FFF2-40B4-BE49-F238E27FC236}">
                <a16:creationId xmlns:a16="http://schemas.microsoft.com/office/drawing/2014/main" id="{D4FB4FBE-976D-4230-A335-3DCD916E5AE2}"/>
              </a:ext>
            </a:extLst>
          </p:cNvPr>
          <p:cNvSpPr txBox="1"/>
          <p:nvPr/>
        </p:nvSpPr>
        <p:spPr>
          <a:xfrm>
            <a:off x="7835152" y="3191438"/>
            <a:ext cx="3944472" cy="2062103"/>
          </a:xfrm>
          <a:prstGeom prst="rect">
            <a:avLst/>
          </a:prstGeom>
          <a:noFill/>
        </p:spPr>
        <p:txBody>
          <a:bodyPr wrap="square" rtlCol="0">
            <a:spAutoFit/>
          </a:bodyPr>
          <a:lstStyle/>
          <a:p>
            <a:pPr defTabSz="914354">
              <a:defRPr/>
            </a:pPr>
            <a:r>
              <a:rPr lang="en-US" sz="3200" b="1" dirty="0">
                <a:solidFill>
                  <a:prstClr val="black"/>
                </a:solidFill>
                <a:latin typeface="Calibri" panose="020F0502020204030204"/>
              </a:rPr>
              <a:t>WEEK 09-12</a:t>
            </a:r>
          </a:p>
          <a:p>
            <a:pPr marL="457178" indent="-457178" defTabSz="914354">
              <a:buFont typeface="Wingdings" panose="05000000000000000000" pitchFamily="2" charset="2"/>
              <a:buChar char="§"/>
              <a:defRPr/>
            </a:pPr>
            <a:r>
              <a:rPr lang="en-US" sz="3200" b="1" dirty="0">
                <a:solidFill>
                  <a:prstClr val="black"/>
                </a:solidFill>
                <a:latin typeface="Calibri" panose="020F0502020204030204"/>
              </a:rPr>
              <a:t>Construction Feasibility</a:t>
            </a:r>
          </a:p>
          <a:p>
            <a:pPr marL="457178" indent="-457178" defTabSz="914354">
              <a:buFont typeface="Wingdings" panose="05000000000000000000" pitchFamily="2" charset="2"/>
              <a:buChar char="§"/>
              <a:defRPr/>
            </a:pPr>
            <a:r>
              <a:rPr lang="en-US" sz="3200" b="1" dirty="0">
                <a:solidFill>
                  <a:prstClr val="black"/>
                </a:solidFill>
                <a:latin typeface="Calibri" panose="020F0502020204030204"/>
              </a:rPr>
              <a:t>B</a:t>
            </a:r>
            <a:r>
              <a:rPr lang="en-US" sz="3200" b="1" dirty="0" err="1">
                <a:solidFill>
                  <a:prstClr val="black"/>
                </a:solidFill>
                <a:latin typeface="Calibri" panose="020F0502020204030204"/>
              </a:rPr>
              <a:t>eam</a:t>
            </a:r>
            <a:endParaRPr lang="en-US" sz="3200" b="1"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75F2C591-E3E2-4F3C-B431-1E8113FFF59D}"/>
              </a:ext>
            </a:extLst>
          </p:cNvPr>
          <p:cNvPicPr>
            <a:picLocks noChangeAspect="1"/>
          </p:cNvPicPr>
          <p:nvPr/>
        </p:nvPicPr>
        <p:blipFill>
          <a:blip r:embed="rId2"/>
          <a:stretch>
            <a:fillRect/>
          </a:stretch>
        </p:blipFill>
        <p:spPr>
          <a:xfrm>
            <a:off x="2121579" y="2007661"/>
            <a:ext cx="5143500" cy="3629025"/>
          </a:xfrm>
          <a:prstGeom prst="rect">
            <a:avLst/>
          </a:prstGeom>
        </p:spPr>
      </p:pic>
      <p:pic>
        <p:nvPicPr>
          <p:cNvPr id="6" name="Picture 5">
            <a:extLst>
              <a:ext uri="{FF2B5EF4-FFF2-40B4-BE49-F238E27FC236}">
                <a16:creationId xmlns:a16="http://schemas.microsoft.com/office/drawing/2014/main" id="{BC438886-ACEE-42C4-924F-C78E589AFE2B}"/>
              </a:ext>
            </a:extLst>
          </p:cNvPr>
          <p:cNvPicPr>
            <a:picLocks noChangeAspect="1"/>
          </p:cNvPicPr>
          <p:nvPr/>
        </p:nvPicPr>
        <p:blipFill>
          <a:blip r:embed="rId3"/>
          <a:stretch>
            <a:fillRect/>
          </a:stretch>
        </p:blipFill>
        <p:spPr>
          <a:xfrm>
            <a:off x="565731" y="469691"/>
            <a:ext cx="1272594" cy="1537970"/>
          </a:xfrm>
          <a:prstGeom prst="rect">
            <a:avLst/>
          </a:prstGeom>
        </p:spPr>
      </p:pic>
    </p:spTree>
    <p:extLst>
      <p:ext uri="{BB962C8B-B14F-4D97-AF65-F5344CB8AC3E}">
        <p14:creationId xmlns:p14="http://schemas.microsoft.com/office/powerpoint/2010/main" val="3103379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9C54B2-4484-41D2-B0F4-239C2736F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24" y="998291"/>
            <a:ext cx="9155405" cy="5565544"/>
          </a:xfrm>
          <a:prstGeom prst="rect">
            <a:avLst/>
          </a:prstGeom>
        </p:spPr>
      </p:pic>
    </p:spTree>
    <p:extLst>
      <p:ext uri="{BB962C8B-B14F-4D97-AF65-F5344CB8AC3E}">
        <p14:creationId xmlns:p14="http://schemas.microsoft.com/office/powerpoint/2010/main" val="131584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727EC0-B4E6-4FF4-905B-B7776C504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844" y="822123"/>
            <a:ext cx="9240787" cy="5654180"/>
          </a:xfrm>
          <a:prstGeom prst="rect">
            <a:avLst/>
          </a:prstGeom>
        </p:spPr>
      </p:pic>
    </p:spTree>
    <p:extLst>
      <p:ext uri="{BB962C8B-B14F-4D97-AF65-F5344CB8AC3E}">
        <p14:creationId xmlns:p14="http://schemas.microsoft.com/office/powerpoint/2010/main" val="1099268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C61E2-AC7A-4EB0-8FE6-DA6EBAF64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515" y="638503"/>
            <a:ext cx="10484103" cy="5580997"/>
          </a:xfrm>
          <a:prstGeom prst="rect">
            <a:avLst/>
          </a:prstGeom>
        </p:spPr>
      </p:pic>
    </p:spTree>
    <p:extLst>
      <p:ext uri="{BB962C8B-B14F-4D97-AF65-F5344CB8AC3E}">
        <p14:creationId xmlns:p14="http://schemas.microsoft.com/office/powerpoint/2010/main" val="3885446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8989D-E6A4-40E0-B883-A83FC0A57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745" y="706632"/>
            <a:ext cx="9575227" cy="5444736"/>
          </a:xfrm>
          <a:prstGeom prst="rect">
            <a:avLst/>
          </a:prstGeom>
        </p:spPr>
      </p:pic>
    </p:spTree>
    <p:extLst>
      <p:ext uri="{BB962C8B-B14F-4D97-AF65-F5344CB8AC3E}">
        <p14:creationId xmlns:p14="http://schemas.microsoft.com/office/powerpoint/2010/main" val="239836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7C211-A98A-44FE-83FB-79EC432308E7}"/>
              </a:ext>
            </a:extLst>
          </p:cNvPr>
          <p:cNvSpPr txBox="1"/>
          <p:nvPr/>
        </p:nvSpPr>
        <p:spPr>
          <a:xfrm>
            <a:off x="1967883" y="603685"/>
            <a:ext cx="8291744" cy="1323439"/>
          </a:xfrm>
          <a:prstGeom prst="rect">
            <a:avLst/>
          </a:prstGeom>
          <a:noFill/>
        </p:spPr>
        <p:txBody>
          <a:bodyPr wrap="square" rtlCol="0">
            <a:spAutoFit/>
          </a:bodyPr>
          <a:lstStyle/>
          <a:p>
            <a:r>
              <a:rPr lang="en-US" sz="4000" b="1" dirty="0"/>
              <a:t>CE-0732-1203</a:t>
            </a:r>
          </a:p>
          <a:p>
            <a:r>
              <a:rPr lang="en-US" sz="4000" b="1" dirty="0"/>
              <a:t>Details of Construction and Estimation</a:t>
            </a:r>
          </a:p>
        </p:txBody>
      </p:sp>
      <p:pic>
        <p:nvPicPr>
          <p:cNvPr id="5" name="Picture 4">
            <a:extLst>
              <a:ext uri="{FF2B5EF4-FFF2-40B4-BE49-F238E27FC236}">
                <a16:creationId xmlns:a16="http://schemas.microsoft.com/office/drawing/2014/main" id="{75F2C591-E3E2-4F3C-B431-1E8113FFF59D}"/>
              </a:ext>
            </a:extLst>
          </p:cNvPr>
          <p:cNvPicPr>
            <a:picLocks noChangeAspect="1"/>
          </p:cNvPicPr>
          <p:nvPr/>
        </p:nvPicPr>
        <p:blipFill>
          <a:blip r:embed="rId2"/>
          <a:stretch>
            <a:fillRect/>
          </a:stretch>
        </p:blipFill>
        <p:spPr>
          <a:xfrm>
            <a:off x="2121579" y="2312461"/>
            <a:ext cx="5143500" cy="3629025"/>
          </a:xfrm>
          <a:prstGeom prst="rect">
            <a:avLst/>
          </a:prstGeom>
        </p:spPr>
      </p:pic>
      <p:sp>
        <p:nvSpPr>
          <p:cNvPr id="6" name="TextBox 5">
            <a:extLst>
              <a:ext uri="{FF2B5EF4-FFF2-40B4-BE49-F238E27FC236}">
                <a16:creationId xmlns:a16="http://schemas.microsoft.com/office/drawing/2014/main" id="{910895EF-CC56-4B3F-8EB9-ED344DEFD7EA}"/>
              </a:ext>
            </a:extLst>
          </p:cNvPr>
          <p:cNvSpPr txBox="1"/>
          <p:nvPr/>
        </p:nvSpPr>
        <p:spPr>
          <a:xfrm>
            <a:off x="7772400" y="2519084"/>
            <a:ext cx="3316941" cy="2062103"/>
          </a:xfrm>
          <a:prstGeom prst="rect">
            <a:avLst/>
          </a:prstGeom>
          <a:noFill/>
        </p:spPr>
        <p:txBody>
          <a:bodyPr wrap="square">
            <a:spAutoFit/>
          </a:bodyPr>
          <a:lstStyle/>
          <a:p>
            <a:pPr defTabSz="914354">
              <a:defRPr/>
            </a:pPr>
            <a:r>
              <a:rPr lang="en-US" sz="3200" b="1" dirty="0">
                <a:solidFill>
                  <a:prstClr val="black"/>
                </a:solidFill>
                <a:latin typeface="Calibri" panose="020F0502020204030204"/>
              </a:rPr>
              <a:t>WEEK 01-02</a:t>
            </a:r>
          </a:p>
          <a:p>
            <a:pPr marL="457178" indent="-457178" defTabSz="914354">
              <a:buFont typeface="Wingdings" panose="05000000000000000000" pitchFamily="2" charset="2"/>
              <a:buChar char="§"/>
              <a:defRPr/>
            </a:pPr>
            <a:r>
              <a:rPr lang="en-US" sz="3200" b="1" dirty="0">
                <a:solidFill>
                  <a:prstClr val="black"/>
                </a:solidFill>
                <a:latin typeface="Calibri" panose="020F0502020204030204"/>
              </a:rPr>
              <a:t>Overview of Construction Industry</a:t>
            </a:r>
          </a:p>
        </p:txBody>
      </p:sp>
      <p:pic>
        <p:nvPicPr>
          <p:cNvPr id="7" name="Picture 6">
            <a:extLst>
              <a:ext uri="{FF2B5EF4-FFF2-40B4-BE49-F238E27FC236}">
                <a16:creationId xmlns:a16="http://schemas.microsoft.com/office/drawing/2014/main" id="{C7C3D070-5971-429A-9F8D-28CEA70C353A}"/>
              </a:ext>
            </a:extLst>
          </p:cNvPr>
          <p:cNvPicPr>
            <a:picLocks noChangeAspect="1"/>
          </p:cNvPicPr>
          <p:nvPr/>
        </p:nvPicPr>
        <p:blipFill>
          <a:blip r:embed="rId3"/>
          <a:stretch>
            <a:fillRect/>
          </a:stretch>
        </p:blipFill>
        <p:spPr>
          <a:xfrm>
            <a:off x="285750" y="390069"/>
            <a:ext cx="1271837" cy="153705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7AE9E-FB7A-4B29-A4C9-5C7E1802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77" y="634480"/>
            <a:ext cx="10859539" cy="5589043"/>
          </a:xfrm>
          <a:prstGeom prst="rect">
            <a:avLst/>
          </a:prstGeom>
        </p:spPr>
      </p:pic>
    </p:spTree>
    <p:extLst>
      <p:ext uri="{BB962C8B-B14F-4D97-AF65-F5344CB8AC3E}">
        <p14:creationId xmlns:p14="http://schemas.microsoft.com/office/powerpoint/2010/main" val="544392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7BA56-D7F4-4D78-810B-14DD3EDFC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62" y="653536"/>
            <a:ext cx="11163191" cy="5550928"/>
          </a:xfrm>
          <a:prstGeom prst="rect">
            <a:avLst/>
          </a:prstGeom>
        </p:spPr>
      </p:pic>
    </p:spTree>
    <p:extLst>
      <p:ext uri="{BB962C8B-B14F-4D97-AF65-F5344CB8AC3E}">
        <p14:creationId xmlns:p14="http://schemas.microsoft.com/office/powerpoint/2010/main" val="4128670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F414F-E640-4351-B74C-599367E37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92" y="610300"/>
            <a:ext cx="10617923" cy="5637403"/>
          </a:xfrm>
          <a:prstGeom prst="rect">
            <a:avLst/>
          </a:prstGeom>
        </p:spPr>
      </p:pic>
    </p:spTree>
    <p:extLst>
      <p:ext uri="{BB962C8B-B14F-4D97-AF65-F5344CB8AC3E}">
        <p14:creationId xmlns:p14="http://schemas.microsoft.com/office/powerpoint/2010/main" val="2191652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6A9B0-9370-4105-BA8A-88C134E5B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36" y="612397"/>
            <a:ext cx="9998349" cy="5830075"/>
          </a:xfrm>
          <a:prstGeom prst="rect">
            <a:avLst/>
          </a:prstGeom>
        </p:spPr>
      </p:pic>
    </p:spTree>
    <p:extLst>
      <p:ext uri="{BB962C8B-B14F-4D97-AF65-F5344CB8AC3E}">
        <p14:creationId xmlns:p14="http://schemas.microsoft.com/office/powerpoint/2010/main" val="3191437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4A7AB9-523D-4EAA-9B71-A908C4BF74E7}"/>
              </a:ext>
            </a:extLst>
          </p:cNvPr>
          <p:cNvPicPr>
            <a:picLocks noGrp="1" noChangeAspect="1"/>
          </p:cNvPicPr>
          <p:nvPr>
            <p:ph idx="1"/>
          </p:nvPr>
        </p:nvPicPr>
        <p:blipFill>
          <a:blip r:embed="rId2"/>
          <a:stretch>
            <a:fillRect/>
          </a:stretch>
        </p:blipFill>
        <p:spPr>
          <a:xfrm>
            <a:off x="795675" y="749863"/>
            <a:ext cx="10600655" cy="5606116"/>
          </a:xfrm>
          <a:prstGeom prst="rect">
            <a:avLst/>
          </a:prstGeom>
        </p:spPr>
      </p:pic>
    </p:spTree>
    <p:extLst>
      <p:ext uri="{BB962C8B-B14F-4D97-AF65-F5344CB8AC3E}">
        <p14:creationId xmlns:p14="http://schemas.microsoft.com/office/powerpoint/2010/main" val="179205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C650999-101E-424B-9A77-27928ECFE354}"/>
              </a:ext>
            </a:extLst>
          </p:cNvPr>
          <p:cNvPicPr>
            <a:picLocks noGrp="1" noChangeAspect="1"/>
          </p:cNvPicPr>
          <p:nvPr>
            <p:ph idx="1"/>
          </p:nvPr>
        </p:nvPicPr>
        <p:blipFill>
          <a:blip r:embed="rId2"/>
          <a:stretch>
            <a:fillRect/>
          </a:stretch>
        </p:blipFill>
        <p:spPr>
          <a:xfrm>
            <a:off x="1080876" y="950003"/>
            <a:ext cx="10227469" cy="5119360"/>
          </a:xfrm>
          <a:prstGeom prst="rect">
            <a:avLst/>
          </a:prstGeom>
        </p:spPr>
      </p:pic>
    </p:spTree>
    <p:extLst>
      <p:ext uri="{BB962C8B-B14F-4D97-AF65-F5344CB8AC3E}">
        <p14:creationId xmlns:p14="http://schemas.microsoft.com/office/powerpoint/2010/main" val="3317886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D2127D-916D-411A-8DDA-F3F83DDD5578}"/>
              </a:ext>
            </a:extLst>
          </p:cNvPr>
          <p:cNvPicPr>
            <a:picLocks noGrp="1" noChangeAspect="1"/>
          </p:cNvPicPr>
          <p:nvPr>
            <p:ph idx="1"/>
          </p:nvPr>
        </p:nvPicPr>
        <p:blipFill>
          <a:blip r:embed="rId2"/>
          <a:stretch>
            <a:fillRect/>
          </a:stretch>
        </p:blipFill>
        <p:spPr>
          <a:xfrm>
            <a:off x="1088397" y="726003"/>
            <a:ext cx="10326863" cy="5629975"/>
          </a:xfrm>
          <a:prstGeom prst="rect">
            <a:avLst/>
          </a:prstGeom>
        </p:spPr>
      </p:pic>
    </p:spTree>
    <p:extLst>
      <p:ext uri="{BB962C8B-B14F-4D97-AF65-F5344CB8AC3E}">
        <p14:creationId xmlns:p14="http://schemas.microsoft.com/office/powerpoint/2010/main" val="398593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FF0BE55-F64A-4CD6-8146-53302DC28311}"/>
              </a:ext>
            </a:extLst>
          </p:cNvPr>
          <p:cNvPicPr>
            <a:picLocks noGrp="1" noChangeAspect="1"/>
          </p:cNvPicPr>
          <p:nvPr>
            <p:ph idx="1"/>
          </p:nvPr>
        </p:nvPicPr>
        <p:blipFill>
          <a:blip r:embed="rId2"/>
          <a:stretch>
            <a:fillRect/>
          </a:stretch>
        </p:blipFill>
        <p:spPr>
          <a:xfrm>
            <a:off x="1265277" y="638667"/>
            <a:ext cx="10120171" cy="5580671"/>
          </a:xfrm>
          <a:prstGeom prst="rect">
            <a:avLst/>
          </a:prstGeom>
        </p:spPr>
      </p:pic>
    </p:spTree>
    <p:extLst>
      <p:ext uri="{BB962C8B-B14F-4D97-AF65-F5344CB8AC3E}">
        <p14:creationId xmlns:p14="http://schemas.microsoft.com/office/powerpoint/2010/main" val="1814906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D7B4C7-0124-4A66-9AB2-B462F8430A2D}"/>
              </a:ext>
            </a:extLst>
          </p:cNvPr>
          <p:cNvPicPr>
            <a:picLocks noGrp="1" noChangeAspect="1"/>
          </p:cNvPicPr>
          <p:nvPr>
            <p:ph idx="1"/>
          </p:nvPr>
        </p:nvPicPr>
        <p:blipFill>
          <a:blip r:embed="rId2"/>
          <a:stretch>
            <a:fillRect/>
          </a:stretch>
        </p:blipFill>
        <p:spPr>
          <a:xfrm>
            <a:off x="924043" y="873327"/>
            <a:ext cx="9931543" cy="5456039"/>
          </a:xfrm>
          <a:prstGeom prst="rect">
            <a:avLst/>
          </a:prstGeom>
        </p:spPr>
      </p:pic>
    </p:spTree>
    <p:extLst>
      <p:ext uri="{BB962C8B-B14F-4D97-AF65-F5344CB8AC3E}">
        <p14:creationId xmlns:p14="http://schemas.microsoft.com/office/powerpoint/2010/main" val="3035967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E94D148-2C62-4273-A0A5-7113C7F00C7E}"/>
              </a:ext>
            </a:extLst>
          </p:cNvPr>
          <p:cNvPicPr>
            <a:picLocks noGrp="1" noChangeAspect="1"/>
          </p:cNvPicPr>
          <p:nvPr>
            <p:ph idx="1"/>
          </p:nvPr>
        </p:nvPicPr>
        <p:blipFill>
          <a:blip r:embed="rId2"/>
          <a:stretch>
            <a:fillRect/>
          </a:stretch>
        </p:blipFill>
        <p:spPr>
          <a:xfrm>
            <a:off x="562259" y="1030943"/>
            <a:ext cx="11067487" cy="5325316"/>
          </a:xfrm>
          <a:prstGeom prst="rect">
            <a:avLst/>
          </a:prstGeom>
        </p:spPr>
      </p:pic>
    </p:spTree>
    <p:extLst>
      <p:ext uri="{BB962C8B-B14F-4D97-AF65-F5344CB8AC3E}">
        <p14:creationId xmlns:p14="http://schemas.microsoft.com/office/powerpoint/2010/main" val="3098406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lecture-1-overview-of-the-construction-industry-3-638.jpg"/>
          <p:cNvPicPr>
            <a:picLocks noChangeAspect="1"/>
          </p:cNvPicPr>
          <p:nvPr/>
        </p:nvPicPr>
        <p:blipFill>
          <a:blip r:embed="rId2"/>
          <a:stretch>
            <a:fillRect/>
          </a:stretch>
        </p:blipFill>
        <p:spPr>
          <a:xfrm>
            <a:off x="1524000" y="4571"/>
            <a:ext cx="9144000" cy="6858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32157-FA37-4796-9B86-F2954432A380}"/>
              </a:ext>
            </a:extLst>
          </p:cNvPr>
          <p:cNvSpPr>
            <a:spLocks noGrp="1"/>
          </p:cNvSpPr>
          <p:nvPr>
            <p:ph type="title"/>
          </p:nvPr>
        </p:nvSpPr>
        <p:spPr>
          <a:xfrm>
            <a:off x="295836" y="365125"/>
            <a:ext cx="11546541" cy="1325563"/>
          </a:xfrm>
        </p:spPr>
        <p:txBody>
          <a:bodyPr>
            <a:normAutofit/>
          </a:bodyPr>
          <a:lstStyle/>
          <a:p>
            <a:r>
              <a:rPr lang="en-US" sz="2400" b="1" dirty="0">
                <a:latin typeface="Arial Black" panose="020B0A04020102020204" pitchFamily="34" charset="0"/>
              </a:rPr>
              <a:t>TYPES OF BEAM ACCORDING TO PLACEMENT OF REINFORCEMENT</a:t>
            </a:r>
          </a:p>
        </p:txBody>
      </p:sp>
      <p:pic>
        <p:nvPicPr>
          <p:cNvPr id="4" name="Content Placeholder 3">
            <a:extLst>
              <a:ext uri="{FF2B5EF4-FFF2-40B4-BE49-F238E27FC236}">
                <a16:creationId xmlns:a16="http://schemas.microsoft.com/office/drawing/2014/main" id="{301873A4-F528-42A5-8370-6A5DDAED0108}"/>
              </a:ext>
            </a:extLst>
          </p:cNvPr>
          <p:cNvPicPr>
            <a:picLocks noGrp="1" noChangeAspect="1"/>
          </p:cNvPicPr>
          <p:nvPr>
            <p:ph idx="1"/>
          </p:nvPr>
        </p:nvPicPr>
        <p:blipFill>
          <a:blip r:embed="rId2"/>
          <a:stretch>
            <a:fillRect/>
          </a:stretch>
        </p:blipFill>
        <p:spPr>
          <a:xfrm>
            <a:off x="1746973" y="1861485"/>
            <a:ext cx="8321536" cy="4351339"/>
          </a:xfrm>
          <a:prstGeom prst="rect">
            <a:avLst/>
          </a:prstGeom>
        </p:spPr>
      </p:pic>
    </p:spTree>
    <p:extLst>
      <p:ext uri="{BB962C8B-B14F-4D97-AF65-F5344CB8AC3E}">
        <p14:creationId xmlns:p14="http://schemas.microsoft.com/office/powerpoint/2010/main" val="3017796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E6E3FF-07EA-4BBD-B990-CA9AF6195222}"/>
              </a:ext>
            </a:extLst>
          </p:cNvPr>
          <p:cNvPicPr>
            <a:picLocks noGrp="1" noChangeAspect="1"/>
          </p:cNvPicPr>
          <p:nvPr>
            <p:ph idx="1"/>
          </p:nvPr>
        </p:nvPicPr>
        <p:blipFill>
          <a:blip r:embed="rId2"/>
          <a:stretch>
            <a:fillRect/>
          </a:stretch>
        </p:blipFill>
        <p:spPr>
          <a:xfrm>
            <a:off x="1626110" y="784274"/>
            <a:ext cx="8939785" cy="5289457"/>
          </a:xfrm>
          <a:prstGeom prst="rect">
            <a:avLst/>
          </a:prstGeom>
        </p:spPr>
      </p:pic>
    </p:spTree>
    <p:extLst>
      <p:ext uri="{BB962C8B-B14F-4D97-AF65-F5344CB8AC3E}">
        <p14:creationId xmlns:p14="http://schemas.microsoft.com/office/powerpoint/2010/main" val="2898808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FCA9624-BBD1-434E-B7AD-CF19053E17A6}"/>
              </a:ext>
            </a:extLst>
          </p:cNvPr>
          <p:cNvPicPr>
            <a:picLocks noGrp="1" noChangeAspect="1"/>
          </p:cNvPicPr>
          <p:nvPr>
            <p:ph idx="1"/>
          </p:nvPr>
        </p:nvPicPr>
        <p:blipFill>
          <a:blip r:embed="rId2"/>
          <a:stretch>
            <a:fillRect/>
          </a:stretch>
        </p:blipFill>
        <p:spPr>
          <a:xfrm>
            <a:off x="1463272" y="439271"/>
            <a:ext cx="9265456" cy="6122016"/>
          </a:xfrm>
          <a:prstGeom prst="rect">
            <a:avLst/>
          </a:prstGeom>
        </p:spPr>
      </p:pic>
    </p:spTree>
    <p:extLst>
      <p:ext uri="{BB962C8B-B14F-4D97-AF65-F5344CB8AC3E}">
        <p14:creationId xmlns:p14="http://schemas.microsoft.com/office/powerpoint/2010/main" val="3733810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847597-442C-44E0-999F-C8C09D8BE227}"/>
              </a:ext>
            </a:extLst>
          </p:cNvPr>
          <p:cNvPicPr>
            <a:picLocks noGrp="1" noChangeAspect="1"/>
          </p:cNvPicPr>
          <p:nvPr>
            <p:ph idx="1"/>
          </p:nvPr>
        </p:nvPicPr>
        <p:blipFill>
          <a:blip r:embed="rId2"/>
          <a:stretch>
            <a:fillRect/>
          </a:stretch>
        </p:blipFill>
        <p:spPr>
          <a:xfrm>
            <a:off x="1304940" y="1317815"/>
            <a:ext cx="9712133" cy="4733645"/>
          </a:xfrm>
          <a:prstGeom prst="rect">
            <a:avLst/>
          </a:prstGeom>
        </p:spPr>
      </p:pic>
    </p:spTree>
    <p:extLst>
      <p:ext uri="{BB962C8B-B14F-4D97-AF65-F5344CB8AC3E}">
        <p14:creationId xmlns:p14="http://schemas.microsoft.com/office/powerpoint/2010/main" val="15730998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738600-6D24-4044-9548-06BE7D399F8B}"/>
              </a:ext>
            </a:extLst>
          </p:cNvPr>
          <p:cNvPicPr>
            <a:picLocks noGrp="1" noChangeAspect="1"/>
          </p:cNvPicPr>
          <p:nvPr>
            <p:ph idx="1"/>
          </p:nvPr>
        </p:nvPicPr>
        <p:blipFill>
          <a:blip r:embed="rId2"/>
          <a:stretch>
            <a:fillRect/>
          </a:stretch>
        </p:blipFill>
        <p:spPr>
          <a:xfrm>
            <a:off x="1212723" y="1138521"/>
            <a:ext cx="9766557" cy="4760539"/>
          </a:xfrm>
          <a:prstGeom prst="rect">
            <a:avLst/>
          </a:prstGeom>
        </p:spPr>
      </p:pic>
    </p:spTree>
    <p:extLst>
      <p:ext uri="{BB962C8B-B14F-4D97-AF65-F5344CB8AC3E}">
        <p14:creationId xmlns:p14="http://schemas.microsoft.com/office/powerpoint/2010/main" val="1408693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FCA500-EDBD-4FC4-9553-0A10ACC0C8D4}"/>
              </a:ext>
            </a:extLst>
          </p:cNvPr>
          <p:cNvPicPr>
            <a:picLocks noGrp="1" noChangeAspect="1"/>
          </p:cNvPicPr>
          <p:nvPr>
            <p:ph idx="1"/>
          </p:nvPr>
        </p:nvPicPr>
        <p:blipFill>
          <a:blip r:embed="rId2"/>
          <a:stretch>
            <a:fillRect/>
          </a:stretch>
        </p:blipFill>
        <p:spPr>
          <a:xfrm>
            <a:off x="1121478" y="644864"/>
            <a:ext cx="9949049" cy="5568275"/>
          </a:xfrm>
          <a:prstGeom prst="rect">
            <a:avLst/>
          </a:prstGeom>
        </p:spPr>
      </p:pic>
    </p:spTree>
    <p:extLst>
      <p:ext uri="{BB962C8B-B14F-4D97-AF65-F5344CB8AC3E}">
        <p14:creationId xmlns:p14="http://schemas.microsoft.com/office/powerpoint/2010/main" val="1101273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0583E4-CC91-4BEC-9D21-B1472FB4FE76}"/>
              </a:ext>
            </a:extLst>
          </p:cNvPr>
          <p:cNvPicPr>
            <a:picLocks noGrp="1" noChangeAspect="1"/>
          </p:cNvPicPr>
          <p:nvPr>
            <p:ph idx="1"/>
          </p:nvPr>
        </p:nvPicPr>
        <p:blipFill>
          <a:blip r:embed="rId2"/>
          <a:stretch>
            <a:fillRect/>
          </a:stretch>
        </p:blipFill>
        <p:spPr>
          <a:xfrm>
            <a:off x="783166" y="1013014"/>
            <a:ext cx="10415567" cy="4993623"/>
          </a:xfrm>
          <a:prstGeom prst="rect">
            <a:avLst/>
          </a:prstGeom>
        </p:spPr>
      </p:pic>
    </p:spTree>
    <p:extLst>
      <p:ext uri="{BB962C8B-B14F-4D97-AF65-F5344CB8AC3E}">
        <p14:creationId xmlns:p14="http://schemas.microsoft.com/office/powerpoint/2010/main" val="20646015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B5BF0E-325A-4CF9-BC3B-7D5C0486A2A5}"/>
              </a:ext>
            </a:extLst>
          </p:cNvPr>
          <p:cNvPicPr>
            <a:picLocks noGrp="1" noChangeAspect="1"/>
          </p:cNvPicPr>
          <p:nvPr>
            <p:ph idx="1"/>
          </p:nvPr>
        </p:nvPicPr>
        <p:blipFill>
          <a:blip r:embed="rId2"/>
          <a:stretch>
            <a:fillRect/>
          </a:stretch>
        </p:blipFill>
        <p:spPr>
          <a:xfrm>
            <a:off x="798241" y="1075767"/>
            <a:ext cx="10854427" cy="5038445"/>
          </a:xfrm>
          <a:prstGeom prst="rect">
            <a:avLst/>
          </a:prstGeom>
        </p:spPr>
      </p:pic>
    </p:spTree>
    <p:extLst>
      <p:ext uri="{BB962C8B-B14F-4D97-AF65-F5344CB8AC3E}">
        <p14:creationId xmlns:p14="http://schemas.microsoft.com/office/powerpoint/2010/main" val="13929966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573865-83D9-4843-A31C-E90C79617D80}"/>
              </a:ext>
            </a:extLst>
          </p:cNvPr>
          <p:cNvPicPr>
            <a:picLocks noGrp="1" noChangeAspect="1"/>
          </p:cNvPicPr>
          <p:nvPr>
            <p:ph idx="1"/>
          </p:nvPr>
        </p:nvPicPr>
        <p:blipFill>
          <a:blip r:embed="rId2"/>
          <a:stretch>
            <a:fillRect/>
          </a:stretch>
        </p:blipFill>
        <p:spPr>
          <a:xfrm>
            <a:off x="2090482" y="887507"/>
            <a:ext cx="8011041" cy="5209575"/>
          </a:xfrm>
          <a:prstGeom prst="rect">
            <a:avLst/>
          </a:prstGeom>
        </p:spPr>
      </p:pic>
    </p:spTree>
    <p:extLst>
      <p:ext uri="{BB962C8B-B14F-4D97-AF65-F5344CB8AC3E}">
        <p14:creationId xmlns:p14="http://schemas.microsoft.com/office/powerpoint/2010/main" val="20760194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7C211-A98A-44FE-83FB-79EC432308E7}"/>
              </a:ext>
            </a:extLst>
          </p:cNvPr>
          <p:cNvSpPr txBox="1"/>
          <p:nvPr/>
        </p:nvSpPr>
        <p:spPr>
          <a:xfrm>
            <a:off x="1967883" y="603685"/>
            <a:ext cx="8291744" cy="1323439"/>
          </a:xfrm>
          <a:prstGeom prst="rect">
            <a:avLst/>
          </a:prstGeom>
          <a:noFill/>
        </p:spPr>
        <p:txBody>
          <a:bodyPr wrap="square" rtlCol="0">
            <a:spAutoFit/>
          </a:bodyPr>
          <a:lstStyle/>
          <a:p>
            <a:pPr defTabSz="914354">
              <a:defRPr/>
            </a:pPr>
            <a:r>
              <a:rPr lang="en-US" sz="4000" b="1" dirty="0">
                <a:solidFill>
                  <a:prstClr val="black"/>
                </a:solidFill>
                <a:latin typeface="Calibri" panose="020F0502020204030204"/>
              </a:rPr>
              <a:t>CE-0732-1203</a:t>
            </a:r>
          </a:p>
          <a:p>
            <a:pPr defTabSz="914354">
              <a:defRPr/>
            </a:pPr>
            <a:r>
              <a:rPr lang="en-US" sz="4000" b="1" dirty="0">
                <a:solidFill>
                  <a:prstClr val="black"/>
                </a:solidFill>
                <a:latin typeface="Calibri" panose="020F0502020204030204"/>
              </a:rPr>
              <a:t>Details of Construction and Estimation</a:t>
            </a:r>
          </a:p>
        </p:txBody>
      </p:sp>
      <p:sp>
        <p:nvSpPr>
          <p:cNvPr id="4" name="TextBox 3">
            <a:extLst>
              <a:ext uri="{FF2B5EF4-FFF2-40B4-BE49-F238E27FC236}">
                <a16:creationId xmlns:a16="http://schemas.microsoft.com/office/drawing/2014/main" id="{D4FB4FBE-976D-4230-A335-3DCD916E5AE2}"/>
              </a:ext>
            </a:extLst>
          </p:cNvPr>
          <p:cNvSpPr txBox="1"/>
          <p:nvPr/>
        </p:nvSpPr>
        <p:spPr>
          <a:xfrm>
            <a:off x="7835152" y="3191436"/>
            <a:ext cx="3944472" cy="1569660"/>
          </a:xfrm>
          <a:prstGeom prst="rect">
            <a:avLst/>
          </a:prstGeom>
          <a:noFill/>
        </p:spPr>
        <p:txBody>
          <a:bodyPr wrap="square" rtlCol="0">
            <a:spAutoFit/>
          </a:bodyPr>
          <a:lstStyle/>
          <a:p>
            <a:pPr defTabSz="914354">
              <a:defRPr/>
            </a:pPr>
            <a:r>
              <a:rPr lang="en-US" sz="3200" b="1" dirty="0">
                <a:solidFill>
                  <a:prstClr val="black"/>
                </a:solidFill>
                <a:latin typeface="Calibri" panose="020F0502020204030204"/>
              </a:rPr>
              <a:t>WEEK 13-15</a:t>
            </a:r>
          </a:p>
          <a:p>
            <a:pPr marL="457178" indent="-457178" defTabSz="914354">
              <a:buFont typeface="Wingdings" panose="05000000000000000000" pitchFamily="2" charset="2"/>
              <a:buChar char="§"/>
              <a:defRPr/>
            </a:pPr>
            <a:r>
              <a:rPr lang="en-US" sz="3200" b="1" dirty="0">
                <a:solidFill>
                  <a:prstClr val="black"/>
                </a:solidFill>
                <a:latin typeface="Calibri" panose="020F0502020204030204"/>
              </a:rPr>
              <a:t>Column</a:t>
            </a:r>
          </a:p>
          <a:p>
            <a:pPr marL="457178" indent="-457178" defTabSz="914354">
              <a:buFont typeface="Wingdings" panose="05000000000000000000" pitchFamily="2" charset="2"/>
              <a:buChar char="§"/>
              <a:defRPr/>
            </a:pPr>
            <a:r>
              <a:rPr lang="en-US" sz="3200" b="1" dirty="0">
                <a:solidFill>
                  <a:prstClr val="black"/>
                </a:solidFill>
                <a:latin typeface="Calibri" panose="020F0502020204030204"/>
              </a:rPr>
              <a:t>Foundation</a:t>
            </a:r>
          </a:p>
        </p:txBody>
      </p:sp>
      <p:pic>
        <p:nvPicPr>
          <p:cNvPr id="5" name="Picture 4">
            <a:extLst>
              <a:ext uri="{FF2B5EF4-FFF2-40B4-BE49-F238E27FC236}">
                <a16:creationId xmlns:a16="http://schemas.microsoft.com/office/drawing/2014/main" id="{75F2C591-E3E2-4F3C-B431-1E8113FFF59D}"/>
              </a:ext>
            </a:extLst>
          </p:cNvPr>
          <p:cNvPicPr>
            <a:picLocks noChangeAspect="1"/>
          </p:cNvPicPr>
          <p:nvPr/>
        </p:nvPicPr>
        <p:blipFill>
          <a:blip r:embed="rId2"/>
          <a:stretch>
            <a:fillRect/>
          </a:stretch>
        </p:blipFill>
        <p:spPr>
          <a:xfrm>
            <a:off x="2121579" y="2007661"/>
            <a:ext cx="5143500" cy="3629025"/>
          </a:xfrm>
          <a:prstGeom prst="rect">
            <a:avLst/>
          </a:prstGeom>
        </p:spPr>
      </p:pic>
      <p:pic>
        <p:nvPicPr>
          <p:cNvPr id="6" name="Picture 5">
            <a:extLst>
              <a:ext uri="{FF2B5EF4-FFF2-40B4-BE49-F238E27FC236}">
                <a16:creationId xmlns:a16="http://schemas.microsoft.com/office/drawing/2014/main" id="{8BFA1000-14A7-43DF-9339-9AF671B03E30}"/>
              </a:ext>
            </a:extLst>
          </p:cNvPr>
          <p:cNvPicPr>
            <a:picLocks noChangeAspect="1"/>
          </p:cNvPicPr>
          <p:nvPr/>
        </p:nvPicPr>
        <p:blipFill>
          <a:blip r:embed="rId3"/>
          <a:stretch>
            <a:fillRect/>
          </a:stretch>
        </p:blipFill>
        <p:spPr>
          <a:xfrm>
            <a:off x="400050" y="654786"/>
            <a:ext cx="1119437" cy="1352875"/>
          </a:xfrm>
          <a:prstGeom prst="rect">
            <a:avLst/>
          </a:prstGeom>
        </p:spPr>
      </p:pic>
    </p:spTree>
    <p:extLst>
      <p:ext uri="{BB962C8B-B14F-4D97-AF65-F5344CB8AC3E}">
        <p14:creationId xmlns:p14="http://schemas.microsoft.com/office/powerpoint/2010/main" val="381257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lecture-1-overview-of-the-construction-industry-5-638.jpg"/>
          <p:cNvPicPr>
            <a:picLocks noChangeAspect="1"/>
          </p:cNvPicPr>
          <p:nvPr/>
        </p:nvPicPr>
        <p:blipFill>
          <a:blip r:embed="rId2"/>
          <a:stretch>
            <a:fillRect/>
          </a:stretch>
        </p:blipFill>
        <p:spPr>
          <a:xfrm>
            <a:off x="1524000" y="4571"/>
            <a:ext cx="9144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83D8F0-F736-41E8-A1CB-8717695F9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129" y="544376"/>
            <a:ext cx="9231456" cy="5480549"/>
          </a:xfrm>
          <a:prstGeom prst="rect">
            <a:avLst/>
          </a:prstGeom>
        </p:spPr>
      </p:pic>
    </p:spTree>
    <p:extLst>
      <p:ext uri="{BB962C8B-B14F-4D97-AF65-F5344CB8AC3E}">
        <p14:creationId xmlns:p14="http://schemas.microsoft.com/office/powerpoint/2010/main" val="16220293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CED73-8444-40EF-BDBD-F1001E030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72" y="337707"/>
            <a:ext cx="9897856" cy="6182588"/>
          </a:xfrm>
          <a:prstGeom prst="rect">
            <a:avLst/>
          </a:prstGeom>
        </p:spPr>
      </p:pic>
    </p:spTree>
    <p:extLst>
      <p:ext uri="{BB962C8B-B14F-4D97-AF65-F5344CB8AC3E}">
        <p14:creationId xmlns:p14="http://schemas.microsoft.com/office/powerpoint/2010/main" val="1731628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33B6AA-7D90-4A1A-9F10-BCB8C260C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547" y="199576"/>
            <a:ext cx="9192908" cy="6458851"/>
          </a:xfrm>
          <a:prstGeom prst="rect">
            <a:avLst/>
          </a:prstGeom>
        </p:spPr>
      </p:pic>
    </p:spTree>
    <p:extLst>
      <p:ext uri="{BB962C8B-B14F-4D97-AF65-F5344CB8AC3E}">
        <p14:creationId xmlns:p14="http://schemas.microsoft.com/office/powerpoint/2010/main" val="20389930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9496A-082C-4C1F-BEAB-72E43E53A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311" y="1056944"/>
            <a:ext cx="8097380" cy="4744112"/>
          </a:xfrm>
          <a:prstGeom prst="rect">
            <a:avLst/>
          </a:prstGeom>
        </p:spPr>
      </p:pic>
    </p:spTree>
    <p:extLst>
      <p:ext uri="{BB962C8B-B14F-4D97-AF65-F5344CB8AC3E}">
        <p14:creationId xmlns:p14="http://schemas.microsoft.com/office/powerpoint/2010/main" val="1232670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451FA-DB21-459E-AC99-42804DDF0F57}"/>
              </a:ext>
            </a:extLst>
          </p:cNvPr>
          <p:cNvPicPr>
            <a:picLocks noChangeAspect="1"/>
          </p:cNvPicPr>
          <p:nvPr/>
        </p:nvPicPr>
        <p:blipFill>
          <a:blip r:embed="rId2"/>
          <a:stretch>
            <a:fillRect/>
          </a:stretch>
        </p:blipFill>
        <p:spPr>
          <a:xfrm>
            <a:off x="2034991" y="262104"/>
            <a:ext cx="8471647" cy="6333792"/>
          </a:xfrm>
          <a:prstGeom prst="rect">
            <a:avLst/>
          </a:prstGeom>
        </p:spPr>
      </p:pic>
    </p:spTree>
    <p:extLst>
      <p:ext uri="{BB962C8B-B14F-4D97-AF65-F5344CB8AC3E}">
        <p14:creationId xmlns:p14="http://schemas.microsoft.com/office/powerpoint/2010/main" val="1996465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AFA27-2692-4B6B-A505-2BB6333DC1C8}"/>
              </a:ext>
            </a:extLst>
          </p:cNvPr>
          <p:cNvPicPr>
            <a:picLocks noChangeAspect="1"/>
          </p:cNvPicPr>
          <p:nvPr/>
        </p:nvPicPr>
        <p:blipFill>
          <a:blip r:embed="rId2"/>
          <a:stretch>
            <a:fillRect/>
          </a:stretch>
        </p:blipFill>
        <p:spPr>
          <a:xfrm>
            <a:off x="1986665" y="676838"/>
            <a:ext cx="7482015" cy="5504329"/>
          </a:xfrm>
          <a:prstGeom prst="rect">
            <a:avLst/>
          </a:prstGeom>
        </p:spPr>
      </p:pic>
    </p:spTree>
    <p:extLst>
      <p:ext uri="{BB962C8B-B14F-4D97-AF65-F5344CB8AC3E}">
        <p14:creationId xmlns:p14="http://schemas.microsoft.com/office/powerpoint/2010/main" val="2095559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12A54-5BF7-4DE6-B955-C038609B7511}"/>
              </a:ext>
            </a:extLst>
          </p:cNvPr>
          <p:cNvPicPr>
            <a:picLocks noChangeAspect="1"/>
          </p:cNvPicPr>
          <p:nvPr/>
        </p:nvPicPr>
        <p:blipFill>
          <a:blip r:embed="rId2"/>
          <a:stretch>
            <a:fillRect/>
          </a:stretch>
        </p:blipFill>
        <p:spPr>
          <a:xfrm>
            <a:off x="2097743" y="583704"/>
            <a:ext cx="7539317" cy="5690595"/>
          </a:xfrm>
          <a:prstGeom prst="rect">
            <a:avLst/>
          </a:prstGeom>
        </p:spPr>
      </p:pic>
    </p:spTree>
    <p:extLst>
      <p:ext uri="{BB962C8B-B14F-4D97-AF65-F5344CB8AC3E}">
        <p14:creationId xmlns:p14="http://schemas.microsoft.com/office/powerpoint/2010/main" val="21543070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40CC5-79ED-4164-BB20-11162F738FA0}"/>
              </a:ext>
            </a:extLst>
          </p:cNvPr>
          <p:cNvPicPr>
            <a:picLocks noChangeAspect="1"/>
          </p:cNvPicPr>
          <p:nvPr/>
        </p:nvPicPr>
        <p:blipFill>
          <a:blip r:embed="rId2"/>
          <a:stretch>
            <a:fillRect/>
          </a:stretch>
        </p:blipFill>
        <p:spPr>
          <a:xfrm>
            <a:off x="1739154" y="385880"/>
            <a:ext cx="8335161" cy="6086240"/>
          </a:xfrm>
          <a:prstGeom prst="rect">
            <a:avLst/>
          </a:prstGeom>
        </p:spPr>
      </p:pic>
    </p:spTree>
    <p:extLst>
      <p:ext uri="{BB962C8B-B14F-4D97-AF65-F5344CB8AC3E}">
        <p14:creationId xmlns:p14="http://schemas.microsoft.com/office/powerpoint/2010/main" val="2488176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2D73C-7646-4686-BC18-57BE38056317}"/>
              </a:ext>
            </a:extLst>
          </p:cNvPr>
          <p:cNvPicPr>
            <a:picLocks noChangeAspect="1"/>
          </p:cNvPicPr>
          <p:nvPr/>
        </p:nvPicPr>
        <p:blipFill>
          <a:blip r:embed="rId2"/>
          <a:stretch>
            <a:fillRect/>
          </a:stretch>
        </p:blipFill>
        <p:spPr>
          <a:xfrm>
            <a:off x="1712262" y="300060"/>
            <a:ext cx="8093039" cy="6257883"/>
          </a:xfrm>
          <a:prstGeom prst="rect">
            <a:avLst/>
          </a:prstGeom>
        </p:spPr>
      </p:pic>
    </p:spTree>
    <p:extLst>
      <p:ext uri="{BB962C8B-B14F-4D97-AF65-F5344CB8AC3E}">
        <p14:creationId xmlns:p14="http://schemas.microsoft.com/office/powerpoint/2010/main" val="1374234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0FDE20-4E29-4B02-9253-1EAADE6B8530}"/>
              </a:ext>
            </a:extLst>
          </p:cNvPr>
          <p:cNvPicPr>
            <a:picLocks noChangeAspect="1"/>
          </p:cNvPicPr>
          <p:nvPr/>
        </p:nvPicPr>
        <p:blipFill>
          <a:blip r:embed="rId2"/>
          <a:stretch>
            <a:fillRect/>
          </a:stretch>
        </p:blipFill>
        <p:spPr>
          <a:xfrm>
            <a:off x="1503859" y="386948"/>
            <a:ext cx="9184284" cy="6084104"/>
          </a:xfrm>
          <a:prstGeom prst="rect">
            <a:avLst/>
          </a:prstGeom>
        </p:spPr>
      </p:pic>
    </p:spTree>
    <p:extLst>
      <p:ext uri="{BB962C8B-B14F-4D97-AF65-F5344CB8AC3E}">
        <p14:creationId xmlns:p14="http://schemas.microsoft.com/office/powerpoint/2010/main" val="234672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lecture-1-overview-of-the-construction-industry-6-638.jpg"/>
          <p:cNvPicPr>
            <a:picLocks noChangeAspect="1"/>
          </p:cNvPicPr>
          <p:nvPr/>
        </p:nvPicPr>
        <p:blipFill>
          <a:blip r:embed="rId2"/>
          <a:stretch>
            <a:fillRect/>
          </a:stretch>
        </p:blipFill>
        <p:spPr>
          <a:xfrm>
            <a:off x="1524000" y="4571"/>
            <a:ext cx="9144000"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A071E4-2982-403A-84A1-3F774772B0EA}"/>
              </a:ext>
            </a:extLst>
          </p:cNvPr>
          <p:cNvPicPr>
            <a:picLocks noChangeAspect="1"/>
          </p:cNvPicPr>
          <p:nvPr/>
        </p:nvPicPr>
        <p:blipFill>
          <a:blip r:embed="rId2"/>
          <a:stretch>
            <a:fillRect/>
          </a:stretch>
        </p:blipFill>
        <p:spPr>
          <a:xfrm>
            <a:off x="1461248" y="240923"/>
            <a:ext cx="7637928" cy="6376156"/>
          </a:xfrm>
          <a:prstGeom prst="rect">
            <a:avLst/>
          </a:prstGeom>
        </p:spPr>
      </p:pic>
    </p:spTree>
    <p:extLst>
      <p:ext uri="{BB962C8B-B14F-4D97-AF65-F5344CB8AC3E}">
        <p14:creationId xmlns:p14="http://schemas.microsoft.com/office/powerpoint/2010/main" val="952159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C3063-183A-4438-B78A-1BF492F72371}"/>
              </a:ext>
            </a:extLst>
          </p:cNvPr>
          <p:cNvPicPr>
            <a:picLocks noChangeAspect="1"/>
          </p:cNvPicPr>
          <p:nvPr/>
        </p:nvPicPr>
        <p:blipFill>
          <a:blip r:embed="rId2"/>
          <a:stretch>
            <a:fillRect/>
          </a:stretch>
        </p:blipFill>
        <p:spPr>
          <a:xfrm>
            <a:off x="1411380" y="437591"/>
            <a:ext cx="8772525" cy="1618964"/>
          </a:xfrm>
          <a:prstGeom prst="rect">
            <a:avLst/>
          </a:prstGeom>
        </p:spPr>
      </p:pic>
      <p:pic>
        <p:nvPicPr>
          <p:cNvPr id="3" name="Picture 2">
            <a:extLst>
              <a:ext uri="{FF2B5EF4-FFF2-40B4-BE49-F238E27FC236}">
                <a16:creationId xmlns:a16="http://schemas.microsoft.com/office/drawing/2014/main" id="{F778D587-EB4D-4431-8B46-35407E74B1B2}"/>
              </a:ext>
            </a:extLst>
          </p:cNvPr>
          <p:cNvPicPr>
            <a:picLocks noChangeAspect="1"/>
          </p:cNvPicPr>
          <p:nvPr/>
        </p:nvPicPr>
        <p:blipFill>
          <a:blip r:embed="rId3"/>
          <a:stretch>
            <a:fillRect/>
          </a:stretch>
        </p:blipFill>
        <p:spPr>
          <a:xfrm>
            <a:off x="2295640" y="2156291"/>
            <a:ext cx="7004005" cy="4075860"/>
          </a:xfrm>
          <a:prstGeom prst="rect">
            <a:avLst/>
          </a:prstGeom>
        </p:spPr>
      </p:pic>
    </p:spTree>
    <p:extLst>
      <p:ext uri="{BB962C8B-B14F-4D97-AF65-F5344CB8AC3E}">
        <p14:creationId xmlns:p14="http://schemas.microsoft.com/office/powerpoint/2010/main" val="36921607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14AD8B-4039-42CA-98B6-9AB6FB8FB51D}"/>
              </a:ext>
            </a:extLst>
          </p:cNvPr>
          <p:cNvPicPr>
            <a:picLocks noChangeAspect="1"/>
          </p:cNvPicPr>
          <p:nvPr/>
        </p:nvPicPr>
        <p:blipFill>
          <a:blip r:embed="rId2"/>
          <a:stretch>
            <a:fillRect/>
          </a:stretch>
        </p:blipFill>
        <p:spPr>
          <a:xfrm>
            <a:off x="1595720" y="392464"/>
            <a:ext cx="7431741" cy="6073075"/>
          </a:xfrm>
          <a:prstGeom prst="rect">
            <a:avLst/>
          </a:prstGeom>
        </p:spPr>
      </p:pic>
    </p:spTree>
    <p:extLst>
      <p:ext uri="{BB962C8B-B14F-4D97-AF65-F5344CB8AC3E}">
        <p14:creationId xmlns:p14="http://schemas.microsoft.com/office/powerpoint/2010/main" val="31105440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C618A-D47B-4CD5-A450-418EF2AC6301}"/>
              </a:ext>
            </a:extLst>
          </p:cNvPr>
          <p:cNvPicPr>
            <a:picLocks noChangeAspect="1"/>
          </p:cNvPicPr>
          <p:nvPr/>
        </p:nvPicPr>
        <p:blipFill>
          <a:blip r:embed="rId2"/>
          <a:stretch>
            <a:fillRect/>
          </a:stretch>
        </p:blipFill>
        <p:spPr>
          <a:xfrm>
            <a:off x="1452285" y="506056"/>
            <a:ext cx="8659905" cy="5845891"/>
          </a:xfrm>
          <a:prstGeom prst="rect">
            <a:avLst/>
          </a:prstGeom>
        </p:spPr>
      </p:pic>
    </p:spTree>
    <p:extLst>
      <p:ext uri="{BB962C8B-B14F-4D97-AF65-F5344CB8AC3E}">
        <p14:creationId xmlns:p14="http://schemas.microsoft.com/office/powerpoint/2010/main" val="7497124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4EC87-D93B-4B14-A695-7486701C52C4}"/>
              </a:ext>
            </a:extLst>
          </p:cNvPr>
          <p:cNvPicPr>
            <a:picLocks noChangeAspect="1"/>
          </p:cNvPicPr>
          <p:nvPr/>
        </p:nvPicPr>
        <p:blipFill>
          <a:blip r:embed="rId2"/>
          <a:stretch>
            <a:fillRect/>
          </a:stretch>
        </p:blipFill>
        <p:spPr>
          <a:xfrm>
            <a:off x="2267792" y="293877"/>
            <a:ext cx="7136187" cy="6000535"/>
          </a:xfrm>
          <a:prstGeom prst="rect">
            <a:avLst/>
          </a:prstGeom>
        </p:spPr>
      </p:pic>
    </p:spTree>
    <p:extLst>
      <p:ext uri="{BB962C8B-B14F-4D97-AF65-F5344CB8AC3E}">
        <p14:creationId xmlns:p14="http://schemas.microsoft.com/office/powerpoint/2010/main" val="35485533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A5D5F9-AF0C-4899-B82E-20AFE3EBDF75}"/>
              </a:ext>
            </a:extLst>
          </p:cNvPr>
          <p:cNvPicPr>
            <a:picLocks noChangeAspect="1"/>
          </p:cNvPicPr>
          <p:nvPr/>
        </p:nvPicPr>
        <p:blipFill>
          <a:blip r:embed="rId2"/>
          <a:stretch>
            <a:fillRect/>
          </a:stretch>
        </p:blipFill>
        <p:spPr>
          <a:xfrm>
            <a:off x="2008093" y="305136"/>
            <a:ext cx="7637931" cy="6247728"/>
          </a:xfrm>
          <a:prstGeom prst="rect">
            <a:avLst/>
          </a:prstGeom>
        </p:spPr>
      </p:pic>
    </p:spTree>
    <p:extLst>
      <p:ext uri="{BB962C8B-B14F-4D97-AF65-F5344CB8AC3E}">
        <p14:creationId xmlns:p14="http://schemas.microsoft.com/office/powerpoint/2010/main" val="1912206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853F4-3FC4-4F07-8D3E-026C70166115}"/>
              </a:ext>
            </a:extLst>
          </p:cNvPr>
          <p:cNvSpPr txBox="1"/>
          <p:nvPr/>
        </p:nvSpPr>
        <p:spPr>
          <a:xfrm>
            <a:off x="4633164" y="914403"/>
            <a:ext cx="3595536" cy="646331"/>
          </a:xfrm>
          <a:prstGeom prst="rect">
            <a:avLst/>
          </a:prstGeom>
          <a:noFill/>
        </p:spPr>
        <p:txBody>
          <a:bodyPr wrap="none" rtlCol="0">
            <a:spAutoFit/>
          </a:bodyPr>
          <a:lstStyle/>
          <a:p>
            <a:r>
              <a:rPr lang="en-US" sz="3600" dirty="0">
                <a:latin typeface="Arial Black" panose="020B0A04020102020204" pitchFamily="34" charset="0"/>
              </a:rPr>
              <a:t>FOUNDATION</a:t>
            </a:r>
          </a:p>
        </p:txBody>
      </p:sp>
      <p:pic>
        <p:nvPicPr>
          <p:cNvPr id="4" name="Picture 3">
            <a:extLst>
              <a:ext uri="{FF2B5EF4-FFF2-40B4-BE49-F238E27FC236}">
                <a16:creationId xmlns:a16="http://schemas.microsoft.com/office/drawing/2014/main" id="{1D756D6C-FD76-4CBD-8766-AE9A4C49AF39}"/>
              </a:ext>
            </a:extLst>
          </p:cNvPr>
          <p:cNvPicPr>
            <a:picLocks noChangeAspect="1"/>
          </p:cNvPicPr>
          <p:nvPr/>
        </p:nvPicPr>
        <p:blipFill>
          <a:blip r:embed="rId2"/>
          <a:stretch>
            <a:fillRect/>
          </a:stretch>
        </p:blipFill>
        <p:spPr>
          <a:xfrm>
            <a:off x="1703295" y="2111189"/>
            <a:ext cx="3209365" cy="4011707"/>
          </a:xfrm>
          <a:prstGeom prst="rect">
            <a:avLst/>
          </a:prstGeom>
        </p:spPr>
      </p:pic>
      <p:pic>
        <p:nvPicPr>
          <p:cNvPr id="6" name="Picture 5">
            <a:extLst>
              <a:ext uri="{FF2B5EF4-FFF2-40B4-BE49-F238E27FC236}">
                <a16:creationId xmlns:a16="http://schemas.microsoft.com/office/drawing/2014/main" id="{DDC41D52-BF04-4E8B-B663-C7777C921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963" y="2366684"/>
            <a:ext cx="6162672" cy="3406589"/>
          </a:xfrm>
          <a:prstGeom prst="rect">
            <a:avLst/>
          </a:prstGeom>
        </p:spPr>
      </p:pic>
    </p:spTree>
    <p:extLst>
      <p:ext uri="{BB962C8B-B14F-4D97-AF65-F5344CB8AC3E}">
        <p14:creationId xmlns:p14="http://schemas.microsoft.com/office/powerpoint/2010/main" val="34978165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23F7CE-29D3-438C-94DF-C0E7CFBE3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272" y="2251774"/>
            <a:ext cx="9681752" cy="4166143"/>
          </a:xfrm>
          <a:prstGeom prst="rect">
            <a:avLst/>
          </a:prstGeom>
        </p:spPr>
      </p:pic>
      <p:pic>
        <p:nvPicPr>
          <p:cNvPr id="7" name="Picture 6">
            <a:extLst>
              <a:ext uri="{FF2B5EF4-FFF2-40B4-BE49-F238E27FC236}">
                <a16:creationId xmlns:a16="http://schemas.microsoft.com/office/drawing/2014/main" id="{98F97D4C-28E5-4B34-A6A3-1BE6F178A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272" y="106553"/>
            <a:ext cx="9581456" cy="2229083"/>
          </a:xfrm>
          <a:prstGeom prst="rect">
            <a:avLst/>
          </a:prstGeom>
        </p:spPr>
      </p:pic>
    </p:spTree>
    <p:extLst>
      <p:ext uri="{BB962C8B-B14F-4D97-AF65-F5344CB8AC3E}">
        <p14:creationId xmlns:p14="http://schemas.microsoft.com/office/powerpoint/2010/main" val="1034633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2B2B1-1924-4C11-A4E5-EDE121AFECBD}"/>
              </a:ext>
            </a:extLst>
          </p:cNvPr>
          <p:cNvPicPr>
            <a:picLocks noChangeAspect="1"/>
          </p:cNvPicPr>
          <p:nvPr/>
        </p:nvPicPr>
        <p:blipFill>
          <a:blip r:embed="rId2"/>
          <a:stretch>
            <a:fillRect/>
          </a:stretch>
        </p:blipFill>
        <p:spPr>
          <a:xfrm>
            <a:off x="1112184" y="659749"/>
            <a:ext cx="10165024" cy="1025619"/>
          </a:xfrm>
          <a:prstGeom prst="rect">
            <a:avLst/>
          </a:prstGeom>
        </p:spPr>
      </p:pic>
      <p:pic>
        <p:nvPicPr>
          <p:cNvPr id="3" name="Picture 2">
            <a:extLst>
              <a:ext uri="{FF2B5EF4-FFF2-40B4-BE49-F238E27FC236}">
                <a16:creationId xmlns:a16="http://schemas.microsoft.com/office/drawing/2014/main" id="{EB9692BF-B6AE-4554-9CE3-C2151E85CA19}"/>
              </a:ext>
            </a:extLst>
          </p:cNvPr>
          <p:cNvPicPr>
            <a:picLocks noChangeAspect="1"/>
          </p:cNvPicPr>
          <p:nvPr/>
        </p:nvPicPr>
        <p:blipFill>
          <a:blip r:embed="rId3"/>
          <a:stretch>
            <a:fillRect/>
          </a:stretch>
        </p:blipFill>
        <p:spPr>
          <a:xfrm>
            <a:off x="1611687" y="1685369"/>
            <a:ext cx="8237444" cy="4405313"/>
          </a:xfrm>
          <a:prstGeom prst="rect">
            <a:avLst/>
          </a:prstGeom>
        </p:spPr>
      </p:pic>
    </p:spTree>
    <p:extLst>
      <p:ext uri="{BB962C8B-B14F-4D97-AF65-F5344CB8AC3E}">
        <p14:creationId xmlns:p14="http://schemas.microsoft.com/office/powerpoint/2010/main" val="248608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14713-4FA8-4A21-8A90-9330D270AD46}"/>
              </a:ext>
            </a:extLst>
          </p:cNvPr>
          <p:cNvPicPr>
            <a:picLocks noChangeAspect="1"/>
          </p:cNvPicPr>
          <p:nvPr/>
        </p:nvPicPr>
        <p:blipFill>
          <a:blip r:embed="rId2"/>
          <a:stretch>
            <a:fillRect/>
          </a:stretch>
        </p:blipFill>
        <p:spPr>
          <a:xfrm>
            <a:off x="2465295" y="403119"/>
            <a:ext cx="5898776" cy="6204412"/>
          </a:xfrm>
          <a:prstGeom prst="rect">
            <a:avLst/>
          </a:prstGeom>
        </p:spPr>
      </p:pic>
    </p:spTree>
    <p:extLst>
      <p:ext uri="{BB962C8B-B14F-4D97-AF65-F5344CB8AC3E}">
        <p14:creationId xmlns:p14="http://schemas.microsoft.com/office/powerpoint/2010/main" val="1382669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453</TotalTime>
  <Words>2527</Words>
  <Application>Microsoft Office PowerPoint</Application>
  <PresentationFormat>Widescreen</PresentationFormat>
  <Paragraphs>374</Paragraphs>
  <Slides>117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117</vt:i4>
      </vt:variant>
    </vt:vector>
  </HeadingPairs>
  <TitlesOfParts>
    <vt:vector size="125" baseType="lpstr">
      <vt:lpstr>Aharoni</vt:lpstr>
      <vt:lpstr>Arial</vt:lpstr>
      <vt:lpstr>Arial Black</vt:lpstr>
      <vt:lpstr>Calibri</vt:lpstr>
      <vt:lpstr>Calibri Light</vt:lpstr>
      <vt:lpstr>Times New Roman</vt:lpstr>
      <vt:lpstr>Wingdings</vt:lpstr>
      <vt:lpstr>Office Theme</vt:lpstr>
      <vt:lpstr>Details of Construction and Estimation CE 0732-1203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BEAM ACCORDING TO PLACEMENT OF REINFORCEMENT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Shihab Mostofa</dc:creator>
  <cp:lastModifiedBy>Shihab Mostofa</cp:lastModifiedBy>
  <cp:revision>27</cp:revision>
  <dcterms:created xsi:type="dcterms:W3CDTF">2024-12-11T13:01:45Z</dcterms:created>
  <dcterms:modified xsi:type="dcterms:W3CDTF">2025-01-18T11:25:27Z</dcterms:modified>
</cp:coreProperties>
</file>