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455" r:id="rId2"/>
    <p:sldId id="804" r:id="rId3"/>
    <p:sldId id="805" r:id="rId4"/>
    <p:sldId id="806" r:id="rId5"/>
    <p:sldId id="808" r:id="rId6"/>
    <p:sldId id="809" r:id="rId7"/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810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81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83" r:id="rId37"/>
    <p:sldId id="284" r:id="rId38"/>
    <p:sldId id="285" r:id="rId39"/>
    <p:sldId id="286" r:id="rId40"/>
    <p:sldId id="287" r:id="rId41"/>
    <p:sldId id="288" r:id="rId42"/>
    <p:sldId id="289" r:id="rId43"/>
    <p:sldId id="290" r:id="rId44"/>
    <p:sldId id="812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298" r:id="rId53"/>
    <p:sldId id="299" r:id="rId54"/>
    <p:sldId id="813" r:id="rId55"/>
    <p:sldId id="300" r:id="rId56"/>
    <p:sldId id="301" r:id="rId57"/>
    <p:sldId id="302" r:id="rId58"/>
    <p:sldId id="303" r:id="rId59"/>
    <p:sldId id="304" r:id="rId60"/>
    <p:sldId id="305" r:id="rId61"/>
    <p:sldId id="306" r:id="rId62"/>
    <p:sldId id="307" r:id="rId63"/>
    <p:sldId id="308" r:id="rId64"/>
    <p:sldId id="309" r:id="rId65"/>
    <p:sldId id="814" r:id="rId66"/>
    <p:sldId id="310" r:id="rId67"/>
    <p:sldId id="311" r:id="rId68"/>
    <p:sldId id="312" r:id="rId69"/>
    <p:sldId id="313" r:id="rId70"/>
    <p:sldId id="314" r:id="rId71"/>
    <p:sldId id="315" r:id="rId72"/>
    <p:sldId id="815" r:id="rId73"/>
    <p:sldId id="316" r:id="rId74"/>
    <p:sldId id="317" r:id="rId75"/>
    <p:sldId id="318" r:id="rId76"/>
    <p:sldId id="319" r:id="rId77"/>
    <p:sldId id="320" r:id="rId78"/>
    <p:sldId id="321" r:id="rId79"/>
    <p:sldId id="816" r:id="rId80"/>
    <p:sldId id="322" r:id="rId81"/>
    <p:sldId id="323" r:id="rId82"/>
    <p:sldId id="324" r:id="rId83"/>
    <p:sldId id="325" r:id="rId84"/>
    <p:sldId id="326" r:id="rId85"/>
    <p:sldId id="327" r:id="rId86"/>
    <p:sldId id="328" r:id="rId87"/>
    <p:sldId id="329" r:id="rId88"/>
    <p:sldId id="330" r:id="rId89"/>
    <p:sldId id="331" r:id="rId90"/>
    <p:sldId id="332" r:id="rId91"/>
    <p:sldId id="817" r:id="rId92"/>
    <p:sldId id="333" r:id="rId93"/>
    <p:sldId id="334" r:id="rId94"/>
    <p:sldId id="335" r:id="rId95"/>
    <p:sldId id="336" r:id="rId96"/>
    <p:sldId id="337" r:id="rId97"/>
    <p:sldId id="338" r:id="rId98"/>
    <p:sldId id="339" r:id="rId99"/>
    <p:sldId id="340" r:id="rId100"/>
    <p:sldId id="341" r:id="rId101"/>
    <p:sldId id="342" r:id="rId102"/>
    <p:sldId id="343" r:id="rId103"/>
    <p:sldId id="818" r:id="rId104"/>
    <p:sldId id="344" r:id="rId105"/>
    <p:sldId id="345" r:id="rId106"/>
    <p:sldId id="346" r:id="rId107"/>
    <p:sldId id="347" r:id="rId108"/>
    <p:sldId id="348" r:id="rId109"/>
    <p:sldId id="349" r:id="rId110"/>
    <p:sldId id="350" r:id="rId111"/>
    <p:sldId id="819" r:id="rId112"/>
    <p:sldId id="351" r:id="rId113"/>
    <p:sldId id="352" r:id="rId114"/>
    <p:sldId id="353" r:id="rId115"/>
    <p:sldId id="354" r:id="rId116"/>
    <p:sldId id="355" r:id="rId117"/>
    <p:sldId id="356" r:id="rId118"/>
    <p:sldId id="357" r:id="rId119"/>
    <p:sldId id="358" r:id="rId120"/>
    <p:sldId id="359" r:id="rId121"/>
    <p:sldId id="360" r:id="rId122"/>
    <p:sldId id="361" r:id="rId123"/>
    <p:sldId id="820" r:id="rId124"/>
    <p:sldId id="362" r:id="rId125"/>
    <p:sldId id="363" r:id="rId126"/>
    <p:sldId id="364" r:id="rId127"/>
    <p:sldId id="365" r:id="rId128"/>
    <p:sldId id="366" r:id="rId129"/>
    <p:sldId id="367" r:id="rId130"/>
    <p:sldId id="368" r:id="rId131"/>
    <p:sldId id="821" r:id="rId132"/>
    <p:sldId id="369" r:id="rId133"/>
    <p:sldId id="370" r:id="rId134"/>
    <p:sldId id="371" r:id="rId135"/>
    <p:sldId id="372" r:id="rId136"/>
    <p:sldId id="373" r:id="rId137"/>
    <p:sldId id="374" r:id="rId138"/>
    <p:sldId id="375" r:id="rId139"/>
    <p:sldId id="376" r:id="rId140"/>
    <p:sldId id="377" r:id="rId141"/>
    <p:sldId id="378" r:id="rId142"/>
    <p:sldId id="379" r:id="rId143"/>
    <p:sldId id="380" r:id="rId144"/>
    <p:sldId id="381" r:id="rId145"/>
    <p:sldId id="822" r:id="rId146"/>
    <p:sldId id="382" r:id="rId147"/>
    <p:sldId id="383" r:id="rId148"/>
    <p:sldId id="384" r:id="rId149"/>
    <p:sldId id="385" r:id="rId150"/>
    <p:sldId id="386" r:id="rId151"/>
    <p:sldId id="387" r:id="rId152"/>
    <p:sldId id="388" r:id="rId153"/>
    <p:sldId id="389" r:id="rId154"/>
    <p:sldId id="390" r:id="rId155"/>
    <p:sldId id="391" r:id="rId156"/>
    <p:sldId id="392" r:id="rId157"/>
    <p:sldId id="393" r:id="rId158"/>
    <p:sldId id="394" r:id="rId159"/>
    <p:sldId id="395" r:id="rId160"/>
    <p:sldId id="396" r:id="rId161"/>
    <p:sldId id="397" r:id="rId162"/>
    <p:sldId id="398" r:id="rId163"/>
    <p:sldId id="399" r:id="rId164"/>
    <p:sldId id="823" r:id="rId165"/>
    <p:sldId id="400" r:id="rId166"/>
    <p:sldId id="401" r:id="rId167"/>
    <p:sldId id="402" r:id="rId168"/>
    <p:sldId id="403" r:id="rId169"/>
    <p:sldId id="404" r:id="rId170"/>
    <p:sldId id="405" r:id="rId171"/>
    <p:sldId id="406" r:id="rId172"/>
    <p:sldId id="407" r:id="rId173"/>
    <p:sldId id="408" r:id="rId174"/>
    <p:sldId id="409" r:id="rId175"/>
    <p:sldId id="410" r:id="rId176"/>
    <p:sldId id="411" r:id="rId177"/>
    <p:sldId id="412" r:id="rId178"/>
    <p:sldId id="413" r:id="rId179"/>
    <p:sldId id="414" r:id="rId180"/>
    <p:sldId id="415" r:id="rId181"/>
    <p:sldId id="416" r:id="rId182"/>
    <p:sldId id="417" r:id="rId183"/>
    <p:sldId id="418" r:id="rId184"/>
    <p:sldId id="419" r:id="rId185"/>
    <p:sldId id="824" r:id="rId186"/>
    <p:sldId id="420" r:id="rId187"/>
    <p:sldId id="421" r:id="rId188"/>
    <p:sldId id="422" r:id="rId189"/>
    <p:sldId id="423" r:id="rId190"/>
    <p:sldId id="424" r:id="rId191"/>
    <p:sldId id="425" r:id="rId192"/>
    <p:sldId id="426" r:id="rId193"/>
    <p:sldId id="825" r:id="rId194"/>
    <p:sldId id="427" r:id="rId195"/>
    <p:sldId id="428" r:id="rId196"/>
    <p:sldId id="429" r:id="rId197"/>
    <p:sldId id="430" r:id="rId198"/>
    <p:sldId id="431" r:id="rId199"/>
    <p:sldId id="432" r:id="rId200"/>
    <p:sldId id="433" r:id="rId201"/>
    <p:sldId id="434" r:id="rId202"/>
    <p:sldId id="435" r:id="rId203"/>
    <p:sldId id="436" r:id="rId204"/>
    <p:sldId id="437" r:id="rId205"/>
    <p:sldId id="438" r:id="rId206"/>
    <p:sldId id="439" r:id="rId207"/>
    <p:sldId id="440" r:id="rId208"/>
    <p:sldId id="441" r:id="rId209"/>
    <p:sldId id="442" r:id="rId210"/>
    <p:sldId id="826" r:id="rId211"/>
    <p:sldId id="443" r:id="rId212"/>
    <p:sldId id="444" r:id="rId213"/>
    <p:sldId id="445" r:id="rId214"/>
    <p:sldId id="446" r:id="rId215"/>
    <p:sldId id="447" r:id="rId216"/>
    <p:sldId id="448" r:id="rId217"/>
    <p:sldId id="449" r:id="rId218"/>
    <p:sldId id="450" r:id="rId219"/>
    <p:sldId id="451" r:id="rId220"/>
    <p:sldId id="452" r:id="rId221"/>
    <p:sldId id="453" r:id="rId222"/>
    <p:sldId id="454" r:id="rId2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118" autoAdjust="0"/>
  </p:normalViewPr>
  <p:slideViewPr>
    <p:cSldViewPr snapToGrid="0">
      <p:cViewPr varScale="1">
        <p:scale>
          <a:sx n="67" d="100"/>
          <a:sy n="67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26" Type="http://schemas.openxmlformats.org/officeDocument/2006/relationships/theme" Target="theme/theme1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16" Type="http://schemas.openxmlformats.org/officeDocument/2006/relationships/slide" Target="slides/slide215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227" Type="http://schemas.openxmlformats.org/officeDocument/2006/relationships/tableStyles" Target="tableStyles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217" Type="http://schemas.openxmlformats.org/officeDocument/2006/relationships/slide" Target="slides/slide216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28" Type="http://schemas.microsoft.com/office/2016/11/relationships/changesInfo" Target="changesInfos/changesInfo1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141" Type="http://schemas.openxmlformats.org/officeDocument/2006/relationships/slide" Target="slides/slide140.xml"/><Relationship Id="rId7" Type="http://schemas.openxmlformats.org/officeDocument/2006/relationships/slide" Target="slides/slide6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18" Type="http://schemas.openxmlformats.org/officeDocument/2006/relationships/slide" Target="slides/slide217.xml"/><Relationship Id="rId24" Type="http://schemas.openxmlformats.org/officeDocument/2006/relationships/slide" Target="slides/slide23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31" Type="http://schemas.openxmlformats.org/officeDocument/2006/relationships/slide" Target="slides/slide130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14" Type="http://schemas.openxmlformats.org/officeDocument/2006/relationships/slide" Target="slides/slide13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8" Type="http://schemas.openxmlformats.org/officeDocument/2006/relationships/slide" Target="slides/slide7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219" Type="http://schemas.openxmlformats.org/officeDocument/2006/relationships/slide" Target="slides/slide218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0" Type="http://schemas.openxmlformats.org/officeDocument/2006/relationships/slide" Target="slides/slide219.xml"/><Relationship Id="rId225" Type="http://schemas.openxmlformats.org/officeDocument/2006/relationships/viewProps" Target="viewProp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10" Type="http://schemas.openxmlformats.org/officeDocument/2006/relationships/slide" Target="slides/slide209.xml"/><Relationship Id="rId215" Type="http://schemas.openxmlformats.org/officeDocument/2006/relationships/slide" Target="slides/slide214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11" Type="http://schemas.openxmlformats.org/officeDocument/2006/relationships/slide" Target="slides/slide210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1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slide" Target="slides/slide212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19" Type="http://schemas.openxmlformats.org/officeDocument/2006/relationships/slide" Target="slides/slide18.xml"/><Relationship Id="rId224" Type="http://schemas.openxmlformats.org/officeDocument/2006/relationships/presProps" Target="presProps.xml"/><Relationship Id="rId30" Type="http://schemas.openxmlformats.org/officeDocument/2006/relationships/slide" Target="slides/slide2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189" Type="http://schemas.openxmlformats.org/officeDocument/2006/relationships/slide" Target="slides/slide18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d. Masudur Rahman" userId="7b31cda9e9d283c8" providerId="LiveId" clId="{ECA0ED0C-0873-4397-BEAC-B7E2ECABBE57}"/>
    <pc:docChg chg="undo redo custSel modSld">
      <pc:chgData name="Md. Masudur Rahman" userId="7b31cda9e9d283c8" providerId="LiveId" clId="{ECA0ED0C-0873-4397-BEAC-B7E2ECABBE57}" dt="2025-01-20T11:57:12.381" v="8" actId="1076"/>
      <pc:docMkLst>
        <pc:docMk/>
      </pc:docMkLst>
      <pc:sldChg chg="modSp mod">
        <pc:chgData name="Md. Masudur Rahman" userId="7b31cda9e9d283c8" providerId="LiveId" clId="{ECA0ED0C-0873-4397-BEAC-B7E2ECABBE57}" dt="2025-01-20T11:57:05.541" v="5" actId="1076"/>
        <pc:sldMkLst>
          <pc:docMk/>
          <pc:sldMk cId="663519474" sldId="317"/>
        </pc:sldMkLst>
        <pc:spChg chg="mod">
          <ac:chgData name="Md. Masudur Rahman" userId="7b31cda9e9d283c8" providerId="LiveId" clId="{ECA0ED0C-0873-4397-BEAC-B7E2ECABBE57}" dt="2025-01-20T11:57:05.541" v="5" actId="1076"/>
          <ac:spMkLst>
            <pc:docMk/>
            <pc:sldMk cId="663519474" sldId="317"/>
            <ac:spMk id="2" creationId="{00000000-0000-0000-0000-000000000000}"/>
          </ac:spMkLst>
        </pc:spChg>
      </pc:sldChg>
      <pc:sldChg chg="modSp mod">
        <pc:chgData name="Md. Masudur Rahman" userId="7b31cda9e9d283c8" providerId="LiveId" clId="{ECA0ED0C-0873-4397-BEAC-B7E2ECABBE57}" dt="2025-01-20T11:57:12.381" v="8" actId="1076"/>
        <pc:sldMkLst>
          <pc:docMk/>
          <pc:sldMk cId="2922524761" sldId="318"/>
        </pc:sldMkLst>
        <pc:spChg chg="mod">
          <ac:chgData name="Md. Masudur Rahman" userId="7b31cda9e9d283c8" providerId="LiveId" clId="{ECA0ED0C-0873-4397-BEAC-B7E2ECABBE57}" dt="2025-01-20T11:57:12.381" v="8" actId="1076"/>
          <ac:spMkLst>
            <pc:docMk/>
            <pc:sldMk cId="2922524761" sldId="318"/>
            <ac:spMk id="2" creationId="{00000000-0000-0000-0000-000000000000}"/>
          </ac:spMkLst>
        </pc:spChg>
      </pc:sldChg>
      <pc:sldChg chg="modSp mod">
        <pc:chgData name="Md. Masudur Rahman" userId="7b31cda9e9d283c8" providerId="LiveId" clId="{ECA0ED0C-0873-4397-BEAC-B7E2ECABBE57}" dt="2025-01-20T11:54:54.616" v="3" actId="1076"/>
        <pc:sldMkLst>
          <pc:docMk/>
          <pc:sldMk cId="3004584097" sldId="321"/>
        </pc:sldMkLst>
        <pc:spChg chg="mod">
          <ac:chgData name="Md. Masudur Rahman" userId="7b31cda9e9d283c8" providerId="LiveId" clId="{ECA0ED0C-0873-4397-BEAC-B7E2ECABBE57}" dt="2025-01-20T11:54:54.616" v="3" actId="1076"/>
          <ac:spMkLst>
            <pc:docMk/>
            <pc:sldMk cId="3004584097" sldId="321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20-Jan-25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1258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20-Jan-25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710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20-Jan-25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270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365931"/>
            <a:fld id="{1D8BD707-D9CF-40AE-B4C6-C98DA3205C09}" type="datetimeFigureOut">
              <a:rPr lang="en-US" sz="2689" kern="0" smtClean="0">
                <a:solidFill>
                  <a:prstClr val="black">
                    <a:tint val="75000"/>
                  </a:prstClr>
                </a:solidFill>
              </a:rPr>
              <a:pPr defTabSz="1365931"/>
              <a:t>20-Jan-25</a:t>
            </a:fld>
            <a:endParaRPr lang="en-US" sz="2689" ker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365931"/>
            <a:endParaRPr lang="en-US" sz="2689" ker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65931"/>
            <a:fld id="{B6F15528-21DE-4FAA-801E-634DDDAF4B2B}" type="slidenum">
              <a:rPr lang="en-US" sz="2689" kern="0" smtClean="0">
                <a:solidFill>
                  <a:prstClr val="black">
                    <a:tint val="75000"/>
                  </a:prstClr>
                </a:solidFill>
              </a:rPr>
              <a:pPr defTabSz="1365931"/>
              <a:t>‹#›</a:t>
            </a:fld>
            <a:endParaRPr lang="en-US" sz="2689" ker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195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20-Jan-25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3778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20-Jan-25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15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20-Jan-25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648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365931"/>
            <a:fld id="{1D8BD707-D9CF-40AE-B4C6-C98DA3205C09}" type="datetimeFigureOut">
              <a:rPr lang="en-US" sz="2689" kern="0" smtClean="0">
                <a:solidFill>
                  <a:prstClr val="black">
                    <a:tint val="75000"/>
                  </a:prstClr>
                </a:solidFill>
              </a:rPr>
              <a:pPr defTabSz="1365931"/>
              <a:t>20-Jan-25</a:t>
            </a:fld>
            <a:endParaRPr lang="en-US" sz="2689" ker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365931"/>
            <a:endParaRPr lang="en-US" sz="2689" ker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65931"/>
            <a:fld id="{B6F15528-21DE-4FAA-801E-634DDDAF4B2B}" type="slidenum">
              <a:rPr lang="en-US" sz="2689" kern="0" smtClean="0">
                <a:solidFill>
                  <a:prstClr val="black">
                    <a:tint val="75000"/>
                  </a:prstClr>
                </a:solidFill>
              </a:rPr>
              <a:pPr defTabSz="1365931"/>
              <a:t>‹#›</a:t>
            </a:fld>
            <a:endParaRPr lang="en-US" sz="2689" ker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10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20-Jan-25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232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20-Jan-25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21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20-Jan-25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2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20-Jan-25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349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26" Type="http://schemas.openxmlformats.org/officeDocument/2006/relationships/image" Target="../media/image42.png"/><Relationship Id="rId3" Type="http://schemas.openxmlformats.org/officeDocument/2006/relationships/image" Target="../media/image19.png"/><Relationship Id="rId21" Type="http://schemas.openxmlformats.org/officeDocument/2006/relationships/image" Target="../media/image37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png"/><Relationship Id="rId25" Type="http://schemas.openxmlformats.org/officeDocument/2006/relationships/image" Target="../media/image41.png"/><Relationship Id="rId2" Type="http://schemas.openxmlformats.org/officeDocument/2006/relationships/image" Target="../media/image18.png"/><Relationship Id="rId16" Type="http://schemas.openxmlformats.org/officeDocument/2006/relationships/image" Target="../media/image32.png"/><Relationship Id="rId20" Type="http://schemas.openxmlformats.org/officeDocument/2006/relationships/image" Target="../media/image36.png"/><Relationship Id="rId29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24" Type="http://schemas.openxmlformats.org/officeDocument/2006/relationships/image" Target="../media/image40.png"/><Relationship Id="rId32" Type="http://schemas.openxmlformats.org/officeDocument/2006/relationships/image" Target="../media/image48.png"/><Relationship Id="rId5" Type="http://schemas.openxmlformats.org/officeDocument/2006/relationships/image" Target="../media/image21.png"/><Relationship Id="rId15" Type="http://schemas.openxmlformats.org/officeDocument/2006/relationships/image" Target="../media/image31.png"/><Relationship Id="rId23" Type="http://schemas.openxmlformats.org/officeDocument/2006/relationships/image" Target="../media/image39.png"/><Relationship Id="rId28" Type="http://schemas.openxmlformats.org/officeDocument/2006/relationships/image" Target="../media/image44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31" Type="http://schemas.openxmlformats.org/officeDocument/2006/relationships/image" Target="../media/image47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Relationship Id="rId22" Type="http://schemas.openxmlformats.org/officeDocument/2006/relationships/image" Target="../media/image38.png"/><Relationship Id="rId27" Type="http://schemas.openxmlformats.org/officeDocument/2006/relationships/image" Target="../media/image43.png"/><Relationship Id="rId30" Type="http://schemas.openxmlformats.org/officeDocument/2006/relationships/image" Target="../media/image46.png"/></Relationships>
</file>

<file path=ppt/slides/_rels/slide17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5.png"/><Relationship Id="rId18" Type="http://schemas.openxmlformats.org/officeDocument/2006/relationships/image" Target="../media/image54.png"/><Relationship Id="rId26" Type="http://schemas.openxmlformats.org/officeDocument/2006/relationships/image" Target="../media/image38.png"/><Relationship Id="rId3" Type="http://schemas.openxmlformats.org/officeDocument/2006/relationships/image" Target="../media/image50.png"/><Relationship Id="rId21" Type="http://schemas.openxmlformats.org/officeDocument/2006/relationships/image" Target="../media/image57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5" Type="http://schemas.openxmlformats.org/officeDocument/2006/relationships/image" Target="../media/image37.png"/><Relationship Id="rId33" Type="http://schemas.openxmlformats.org/officeDocument/2006/relationships/image" Target="../media/image63.png"/><Relationship Id="rId2" Type="http://schemas.openxmlformats.org/officeDocument/2006/relationships/image" Target="../media/image49.png"/><Relationship Id="rId16" Type="http://schemas.openxmlformats.org/officeDocument/2006/relationships/image" Target="../media/image28.png"/><Relationship Id="rId20" Type="http://schemas.openxmlformats.org/officeDocument/2006/relationships/image" Target="../media/image56.png"/><Relationship Id="rId29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24" Type="http://schemas.openxmlformats.org/officeDocument/2006/relationships/image" Target="../media/image36.png"/><Relationship Id="rId32" Type="http://schemas.openxmlformats.org/officeDocument/2006/relationships/image" Target="../media/image62.png"/><Relationship Id="rId5" Type="http://schemas.openxmlformats.org/officeDocument/2006/relationships/image" Target="../media/image52.png"/><Relationship Id="rId15" Type="http://schemas.openxmlformats.org/officeDocument/2006/relationships/image" Target="../media/image53.png"/><Relationship Id="rId23" Type="http://schemas.openxmlformats.org/officeDocument/2006/relationships/image" Target="../media/image59.png"/><Relationship Id="rId28" Type="http://schemas.openxmlformats.org/officeDocument/2006/relationships/image" Target="../media/image41.png"/><Relationship Id="rId10" Type="http://schemas.openxmlformats.org/officeDocument/2006/relationships/image" Target="../media/image22.png"/><Relationship Id="rId19" Type="http://schemas.openxmlformats.org/officeDocument/2006/relationships/image" Target="../media/image55.png"/><Relationship Id="rId31" Type="http://schemas.openxmlformats.org/officeDocument/2006/relationships/image" Target="../media/image61.png"/><Relationship Id="rId4" Type="http://schemas.openxmlformats.org/officeDocument/2006/relationships/image" Target="../media/image51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Relationship Id="rId22" Type="http://schemas.openxmlformats.org/officeDocument/2006/relationships/image" Target="../media/image58.png"/><Relationship Id="rId27" Type="http://schemas.openxmlformats.org/officeDocument/2006/relationships/image" Target="../media/image39.png"/><Relationship Id="rId30" Type="http://schemas.openxmlformats.org/officeDocument/2006/relationships/image" Target="../media/image60.png"/><Relationship Id="rId8" Type="http://schemas.openxmlformats.org/officeDocument/2006/relationships/image" Target="../media/image20.png"/></Relationships>
</file>

<file path=ppt/slides/_rels/slide17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54.png"/><Relationship Id="rId26" Type="http://schemas.openxmlformats.org/officeDocument/2006/relationships/image" Target="../media/image38.png"/><Relationship Id="rId3" Type="http://schemas.openxmlformats.org/officeDocument/2006/relationships/image" Target="../media/image64.png"/><Relationship Id="rId21" Type="http://schemas.openxmlformats.org/officeDocument/2006/relationships/image" Target="../media/image57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5" Type="http://schemas.openxmlformats.org/officeDocument/2006/relationships/image" Target="../media/image37.png"/><Relationship Id="rId2" Type="http://schemas.openxmlformats.org/officeDocument/2006/relationships/image" Target="../media/image49.png"/><Relationship Id="rId16" Type="http://schemas.openxmlformats.org/officeDocument/2006/relationships/image" Target="../media/image28.png"/><Relationship Id="rId20" Type="http://schemas.openxmlformats.org/officeDocument/2006/relationships/image" Target="../media/image56.png"/><Relationship Id="rId29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24" Type="http://schemas.openxmlformats.org/officeDocument/2006/relationships/image" Target="../media/image36.png"/><Relationship Id="rId5" Type="http://schemas.openxmlformats.org/officeDocument/2006/relationships/image" Target="../media/image52.png"/><Relationship Id="rId15" Type="http://schemas.openxmlformats.org/officeDocument/2006/relationships/image" Target="../media/image27.png"/><Relationship Id="rId23" Type="http://schemas.openxmlformats.org/officeDocument/2006/relationships/image" Target="../media/image59.png"/><Relationship Id="rId28" Type="http://schemas.openxmlformats.org/officeDocument/2006/relationships/image" Target="../media/image50.png"/><Relationship Id="rId10" Type="http://schemas.openxmlformats.org/officeDocument/2006/relationships/image" Target="../media/image22.png"/><Relationship Id="rId19" Type="http://schemas.openxmlformats.org/officeDocument/2006/relationships/image" Target="../media/image55.png"/><Relationship Id="rId31" Type="http://schemas.openxmlformats.org/officeDocument/2006/relationships/image" Target="../media/image65.png"/><Relationship Id="rId4" Type="http://schemas.openxmlformats.org/officeDocument/2006/relationships/image" Target="../media/image51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Relationship Id="rId22" Type="http://schemas.openxmlformats.org/officeDocument/2006/relationships/image" Target="../media/image58.png"/><Relationship Id="rId27" Type="http://schemas.openxmlformats.org/officeDocument/2006/relationships/image" Target="../media/image39.png"/><Relationship Id="rId30" Type="http://schemas.openxmlformats.org/officeDocument/2006/relationships/image" Target="../media/image4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E6D203D-7CB8-F18F-7198-DD82257CA1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Fault Tolerant System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E423755-F4C9-F4CB-1A7D-EE9ECA2980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CSE-508</a:t>
            </a:r>
          </a:p>
        </p:txBody>
      </p:sp>
    </p:spTree>
    <p:extLst>
      <p:ext uri="{BB962C8B-B14F-4D97-AF65-F5344CB8AC3E}">
        <p14:creationId xmlns:p14="http://schemas.microsoft.com/office/powerpoint/2010/main" val="2584240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714" rIns="0" bIns="0" rtlCol="0">
            <a:spAutoFit/>
          </a:bodyPr>
          <a:lstStyle/>
          <a:p>
            <a:pPr marL="18971">
              <a:spcBef>
                <a:spcPts val="187"/>
              </a:spcBef>
            </a:pPr>
            <a:r>
              <a:rPr dirty="0"/>
              <a:t>Introduction</a:t>
            </a:r>
            <a:r>
              <a:rPr b="0" spc="179" dirty="0">
                <a:latin typeface="Times New Roman"/>
                <a:cs typeface="Times New Roman"/>
              </a:rPr>
              <a:t> </a:t>
            </a:r>
            <a:r>
              <a:rPr dirty="0"/>
              <a:t>to</a:t>
            </a:r>
            <a:r>
              <a:rPr b="0" spc="187" dirty="0">
                <a:latin typeface="Times New Roman"/>
                <a:cs typeface="Times New Roman"/>
              </a:rPr>
              <a:t> </a:t>
            </a:r>
            <a:r>
              <a:rPr dirty="0"/>
              <a:t>Fault</a:t>
            </a:r>
            <a:r>
              <a:rPr b="0" spc="194" dirty="0">
                <a:latin typeface="Times New Roman"/>
                <a:cs typeface="Times New Roman"/>
              </a:rPr>
              <a:t> </a:t>
            </a:r>
            <a:r>
              <a:rPr spc="-15" dirty="0"/>
              <a:t>Tolerance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6C288D-88AB-2641-93E4-5A318714DC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420884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1565" y="257370"/>
            <a:ext cx="9034818" cy="1229696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10795" rIns="0" bIns="0" rtlCol="0">
            <a:spAutoFit/>
          </a:bodyPr>
          <a:lstStyle/>
          <a:p>
            <a:pPr marL="855344" marR="847090" indent="368300">
              <a:spcBef>
                <a:spcPts val="85"/>
              </a:spcBef>
            </a:pPr>
            <a:r>
              <a:rPr dirty="0"/>
              <a:t>State transition diagram </a:t>
            </a:r>
            <a:r>
              <a:rPr spc="-25" dirty="0"/>
              <a:t>for </a:t>
            </a:r>
            <a:r>
              <a:rPr dirty="0"/>
              <a:t>availability</a:t>
            </a:r>
            <a:r>
              <a:rPr spc="-20" dirty="0"/>
              <a:t> </a:t>
            </a:r>
            <a:r>
              <a:rPr dirty="0"/>
              <a:t>analysis</a:t>
            </a:r>
            <a:r>
              <a:rPr spc="-45" dirty="0"/>
              <a:t> </a:t>
            </a:r>
            <a:r>
              <a:rPr dirty="0"/>
              <a:t>with</a:t>
            </a:r>
            <a:r>
              <a:rPr spc="-25" dirty="0"/>
              <a:t> </a:t>
            </a:r>
            <a:r>
              <a:rPr spc="-10" dirty="0"/>
              <a:t>repair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100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54654" y="3977475"/>
            <a:ext cx="2045970" cy="1571584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88900">
              <a:spcBef>
                <a:spcPts val="775"/>
              </a:spcBef>
              <a:tabLst>
                <a:tab pos="829310" algn="l"/>
                <a:tab pos="1525905" algn="l"/>
              </a:tabLst>
            </a:pP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800" kern="0" spc="15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232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775" kern="0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6055">
              <a:spcBef>
                <a:spcPts val="670"/>
              </a:spcBef>
              <a:tabLst>
                <a:tab pos="1579245" algn="l"/>
              </a:tabLst>
            </a:pPr>
            <a:r>
              <a:rPr lang="en-US" sz="2800" kern="0" spc="19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284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775" kern="0" spc="405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800" kern="0" spc="1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187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800" kern="0" spc="125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00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800" kern="0" spc="-25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endParaRPr sz="2800" kern="0" dirty="0">
              <a:solidFill>
                <a:sysClr val="windowText" lastClr="000000"/>
              </a:solidFill>
              <a:latin typeface="Symbol"/>
              <a:cs typeface="Symbol"/>
            </a:endParaRPr>
          </a:p>
          <a:p>
            <a:pPr marL="186055">
              <a:spcBef>
                <a:spcPts val="675"/>
              </a:spcBef>
              <a:tabLst>
                <a:tab pos="779145" algn="l"/>
                <a:tab pos="1365885" algn="l"/>
              </a:tabLst>
            </a:pP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lang="en-US" sz="2800" kern="0" spc="16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247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775" kern="0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800" kern="0" spc="-35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endParaRPr sz="2800" kern="0" dirty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94228" y="4597146"/>
            <a:ext cx="6273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M</a:t>
            </a:r>
            <a:r>
              <a:rPr sz="280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352800" y="4116451"/>
            <a:ext cx="76200" cy="1446530"/>
          </a:xfrm>
          <a:custGeom>
            <a:avLst/>
            <a:gdLst/>
            <a:ahLst/>
            <a:cxnLst/>
            <a:rect l="l" t="t" r="r" b="b"/>
            <a:pathLst>
              <a:path w="76200" h="1446529">
                <a:moveTo>
                  <a:pt x="0" y="0"/>
                </a:moveTo>
                <a:lnTo>
                  <a:pt x="0" y="1446149"/>
                </a:lnTo>
              </a:path>
              <a:path w="76200" h="1446529">
                <a:moveTo>
                  <a:pt x="0" y="0"/>
                </a:moveTo>
                <a:lnTo>
                  <a:pt x="76200" y="0"/>
                </a:lnTo>
              </a:path>
              <a:path w="76200" h="1446529">
                <a:moveTo>
                  <a:pt x="0" y="1446149"/>
                </a:moveTo>
                <a:lnTo>
                  <a:pt x="76200" y="144614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5486400" y="4038600"/>
            <a:ext cx="76200" cy="1524000"/>
          </a:xfrm>
          <a:custGeom>
            <a:avLst/>
            <a:gdLst/>
            <a:ahLst/>
            <a:cxnLst/>
            <a:rect l="l" t="t" r="r" b="b"/>
            <a:pathLst>
              <a:path w="76200" h="1524000">
                <a:moveTo>
                  <a:pt x="76200" y="0"/>
                </a:moveTo>
                <a:lnTo>
                  <a:pt x="76200" y="1524000"/>
                </a:lnTo>
              </a:path>
              <a:path w="76200" h="1524000">
                <a:moveTo>
                  <a:pt x="76200" y="0"/>
                </a:moveTo>
                <a:lnTo>
                  <a:pt x="0" y="0"/>
                </a:lnTo>
              </a:path>
              <a:path w="76200" h="1524000">
                <a:moveTo>
                  <a:pt x="76200" y="1524000"/>
                </a:moveTo>
                <a:lnTo>
                  <a:pt x="0" y="15240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90751" y="2268474"/>
            <a:ext cx="3984625" cy="1136777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2398268" y="2601594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87496" y="2601594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46751" y="2601594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92907" y="2802712"/>
            <a:ext cx="19799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1581785" algn="l"/>
              </a:tabLst>
            </a:pPr>
            <a:r>
              <a:rPr sz="2800" b="1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800" b="1" kern="0" spc="-25" dirty="0">
                <a:solidFill>
                  <a:sysClr val="windowText" lastClr="000000"/>
                </a:solidFill>
                <a:latin typeface="Symbol"/>
                <a:cs typeface="Symbol"/>
              </a:rPr>
              <a:t></a:t>
            </a:r>
            <a:endParaRPr sz="2800" kern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120899" y="1812162"/>
            <a:ext cx="20897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800">
              <a:spcBef>
                <a:spcPts val="95"/>
              </a:spcBef>
              <a:tabLst>
                <a:tab pos="1710055" algn="l"/>
              </a:tabLst>
            </a:pPr>
            <a:r>
              <a:rPr lang="en-US" sz="2800" b="1" kern="0" spc="17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254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775" kern="0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lang="en-US" sz="2800" b="1" kern="0" spc="17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254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endParaRPr sz="2775" kern="0" baseline="-21021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556628" y="2007235"/>
            <a:ext cx="4098290" cy="1915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If</a:t>
            </a:r>
            <a:r>
              <a:rPr sz="2400" kern="0" spc="-6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we</a:t>
            </a:r>
            <a:r>
              <a:rPr sz="2400" kern="0" spc="-5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assume</a:t>
            </a:r>
            <a:r>
              <a:rPr sz="2400" kern="0" spc="-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that</a:t>
            </a:r>
            <a:r>
              <a:rPr sz="2400" kern="0" spc="-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there</a:t>
            </a:r>
            <a:r>
              <a:rPr sz="2400" kern="0" spc="-4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are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two</a:t>
            </a:r>
            <a:r>
              <a:rPr sz="2400" kern="0" spc="-11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independent</a:t>
            </a:r>
            <a:r>
              <a:rPr sz="2400" kern="0" spc="-7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repair</a:t>
            </a:r>
            <a:r>
              <a:rPr sz="2400" kern="0" spc="60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teams,</a:t>
            </a:r>
            <a:r>
              <a:rPr sz="2400" kern="0" spc="-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then</a:t>
            </a:r>
            <a:r>
              <a:rPr sz="24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b="1" kern="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r>
              <a:rPr sz="2800" kern="0" spc="-6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on</a:t>
            </a:r>
            <a:r>
              <a:rPr sz="24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400" kern="0" spc="-4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edge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from</a:t>
            </a:r>
            <a:r>
              <a:rPr sz="2400" kern="0" spc="-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r>
              <a:rPr sz="24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240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400" kern="0" spc="-3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gets</a:t>
            </a:r>
            <a:r>
              <a:rPr sz="24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400" kern="0" spc="-4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coefficient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400" kern="0" spc="-3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(the</a:t>
            </a:r>
            <a:r>
              <a:rPr sz="2400" kern="0" spc="-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rate</a:t>
            </a:r>
            <a:r>
              <a:rPr sz="240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doubles).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171430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dirty="0"/>
              <a:t>Availability</a:t>
            </a:r>
            <a:r>
              <a:rPr spc="-10" dirty="0"/>
              <a:t> analysis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101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14651" y="1476857"/>
            <a:ext cx="8319770" cy="3281679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405765" indent="-342265">
              <a:spcBef>
                <a:spcPts val="390"/>
              </a:spcBef>
              <a:buFontTx/>
              <a:buChar char="•"/>
              <a:tabLst>
                <a:tab pos="40576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None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diagonal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elements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06400" marR="406400" indent="-342900">
              <a:lnSpc>
                <a:spcPts val="2590"/>
              </a:lnSpc>
              <a:spcBef>
                <a:spcPts val="615"/>
              </a:spcBef>
              <a:buFontTx/>
              <a:buChar char="•"/>
              <a:tabLst>
                <a:tab pos="406400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solving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system,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get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</a:t>
            </a:r>
            <a:r>
              <a:rPr sz="2400" kern="0" baseline="-20833" dirty="0">
                <a:solidFill>
                  <a:sysClr val="windowText" lastClr="000000"/>
                </a:solidFill>
                <a:latin typeface="Helvetica"/>
                <a:cs typeface="Helvetica"/>
              </a:rPr>
              <a:t>i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(t)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compute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availability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sum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probabilities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taken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over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all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operating</a:t>
            </a:r>
            <a:r>
              <a:rPr sz="2400" kern="0" spc="-1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states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05765" indent="-342265">
              <a:lnSpc>
                <a:spcPts val="2735"/>
              </a:lnSpc>
              <a:spcBef>
                <a:spcPts val="254"/>
              </a:spcBef>
              <a:buFontTx/>
              <a:buChar char="•"/>
              <a:tabLst>
                <a:tab pos="40576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Usually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steady-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availability</a:t>
            </a:r>
            <a:r>
              <a:rPr sz="24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rather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than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06400">
              <a:lnSpc>
                <a:spcPts val="2735"/>
              </a:lnSpc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dependent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one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interest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06400" marR="68580" indent="-342900">
              <a:lnSpc>
                <a:spcPct val="90000"/>
              </a:lnSpc>
              <a:spcBef>
                <a:spcPts val="580"/>
              </a:spcBef>
              <a:buFontTx/>
              <a:buChar char="•"/>
              <a:tabLst>
                <a:tab pos="406400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approaches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infinity,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derivative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right-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hand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side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equation</a:t>
            </a:r>
            <a:r>
              <a:rPr sz="24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d/dt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P(t)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•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P(t)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vanishes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and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24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get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time-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independent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relationship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48100" y="5029201"/>
            <a:ext cx="4343400" cy="659155"/>
          </a:xfrm>
          <a:prstGeom prst="rect">
            <a:avLst/>
          </a:prstGeom>
          <a:solidFill>
            <a:srgbClr val="B8CCFD"/>
          </a:solidFill>
          <a:ln w="12700">
            <a:solidFill>
              <a:srgbClr val="000000"/>
            </a:solidFill>
          </a:ln>
        </p:spPr>
        <p:txBody>
          <a:bodyPr vert="horz" wrap="square" lIns="0" tIns="165100" rIns="0" bIns="0" rtlCol="0">
            <a:spAutoFit/>
          </a:bodyPr>
          <a:lstStyle/>
          <a:p>
            <a:pPr marL="1134110">
              <a:spcBef>
                <a:spcPts val="1300"/>
              </a:spcBef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•</a:t>
            </a:r>
            <a:r>
              <a:rPr sz="32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P(</a:t>
            </a:r>
            <a:r>
              <a:rPr sz="3200" kern="0" dirty="0">
                <a:solidFill>
                  <a:sysClr val="windowText" lastClr="000000"/>
                </a:solidFill>
                <a:latin typeface="Symbol"/>
                <a:cs typeface="Symbol"/>
              </a:rPr>
              <a:t>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)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32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585246164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652780">
              <a:spcBef>
                <a:spcPts val="2245"/>
              </a:spcBef>
            </a:pPr>
            <a:r>
              <a:rPr spc="-30" dirty="0"/>
              <a:t>Two-</a:t>
            </a:r>
            <a:r>
              <a:rPr dirty="0"/>
              <a:t>component</a:t>
            </a:r>
            <a:r>
              <a:rPr spc="-40" dirty="0"/>
              <a:t> </a:t>
            </a:r>
            <a:r>
              <a:rPr dirty="0"/>
              <a:t>standby</a:t>
            </a:r>
            <a:r>
              <a:rPr spc="-65" dirty="0"/>
              <a:t> </a:t>
            </a:r>
            <a:r>
              <a:rPr spc="-10" dirty="0"/>
              <a:t>system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102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48100" y="5029201"/>
            <a:ext cx="4343400" cy="585417"/>
          </a:xfrm>
          <a:prstGeom prst="rect">
            <a:avLst/>
          </a:prstGeom>
          <a:solidFill>
            <a:srgbClr val="B8CCFD"/>
          </a:solidFill>
          <a:ln w="12700">
            <a:solidFill>
              <a:srgbClr val="000000"/>
            </a:solidFill>
          </a:ln>
        </p:spPr>
        <p:txBody>
          <a:bodyPr vert="horz" wrap="square" lIns="0" tIns="153035" rIns="0" bIns="0" rtlCol="0">
            <a:spAutoFit/>
          </a:bodyPr>
          <a:lstStyle/>
          <a:p>
            <a:pPr marL="151765" algn="ctr">
              <a:spcBef>
                <a:spcPts val="1205"/>
              </a:spcBef>
              <a:tabLst>
                <a:tab pos="1076960" algn="l"/>
              </a:tabLst>
            </a:pPr>
            <a:r>
              <a:rPr sz="28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A(</a:t>
            </a:r>
            <a:r>
              <a:rPr sz="2800" kern="0" spc="-20" dirty="0">
                <a:solidFill>
                  <a:sysClr val="windowText" lastClr="000000"/>
                </a:solidFill>
                <a:latin typeface="Symbol"/>
                <a:cs typeface="Symbol"/>
              </a:rPr>
              <a:t></a:t>
            </a:r>
            <a:r>
              <a:rPr sz="28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)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00" kern="0" dirty="0">
                <a:solidFill>
                  <a:sysClr val="windowText" lastClr="000000"/>
                </a:solidFill>
                <a:latin typeface="Symbol"/>
                <a:cs typeface="Symbol"/>
              </a:rPr>
              <a:t></a:t>
            </a:r>
            <a:r>
              <a:rPr sz="2800" kern="0" spc="6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45" dirty="0">
                <a:solidFill>
                  <a:sysClr val="windowText" lastClr="000000"/>
                </a:solidFill>
                <a:latin typeface="Helvetica"/>
                <a:cs typeface="Helvetica"/>
              </a:rPr>
              <a:t>(</a:t>
            </a:r>
            <a:r>
              <a:rPr lang="en-US" sz="2800" kern="0" spc="4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spc="45" dirty="0">
                <a:solidFill>
                  <a:sysClr val="windowText" lastClr="000000"/>
                </a:solidFill>
                <a:latin typeface="Arial"/>
                <a:cs typeface="Arial"/>
              </a:rPr>
              <a:t>/</a:t>
            </a:r>
            <a:r>
              <a:rPr sz="2800" kern="0" spc="45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r>
              <a:rPr sz="2800" kern="0" spc="45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2775" kern="0" spc="67" baseline="25525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2775" kern="0" baseline="25525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40052" y="1549985"/>
            <a:ext cx="8296909" cy="34342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0365" indent="-342265">
              <a:spcBef>
                <a:spcPts val="100"/>
              </a:spcBef>
              <a:buFontTx/>
              <a:buChar char="•"/>
              <a:tabLst>
                <a:tab pos="38036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Using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matrix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derived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earlier,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get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following</a:t>
            </a:r>
            <a:endParaRPr sz="24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81000"/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equations</a:t>
            </a:r>
            <a:endParaRPr sz="24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94715">
              <a:spcBef>
                <a:spcPts val="2325"/>
              </a:spcBef>
            </a:pP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-</a:t>
            </a:r>
            <a:r>
              <a:rPr lang="en-US" sz="2800" kern="0" spc="5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75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800" kern="0" spc="5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spc="75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800" kern="0" spc="5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2800" kern="0" spc="50" dirty="0">
                <a:solidFill>
                  <a:sysClr val="windowText" lastClr="000000"/>
                </a:solidFill>
                <a:latin typeface="Symbol"/>
                <a:cs typeface="Symbol"/>
              </a:rPr>
              <a:t></a:t>
            </a:r>
            <a:r>
              <a:rPr sz="2800" kern="0" spc="50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280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+</a:t>
            </a:r>
            <a:r>
              <a:rPr sz="28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2800" kern="0" dirty="0">
                <a:solidFill>
                  <a:sysClr val="windowText" lastClr="000000"/>
                </a:solidFill>
                <a:latin typeface="Symbol"/>
                <a:cs typeface="Symbol"/>
              </a:rPr>
              <a:t>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00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993775">
              <a:spcBef>
                <a:spcPts val="670"/>
              </a:spcBef>
            </a:pPr>
            <a:r>
              <a:rPr lang="en-US" sz="2800" kern="0" spc="5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75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800" kern="0" spc="5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spc="75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800" kern="0" spc="5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2800" kern="0" spc="50" dirty="0">
                <a:solidFill>
                  <a:sysClr val="windowText" lastClr="000000"/>
                </a:solidFill>
                <a:latin typeface="Symbol"/>
                <a:cs typeface="Symbol"/>
              </a:rPr>
              <a:t></a:t>
            </a:r>
            <a:r>
              <a:rPr sz="2800" kern="0" spc="50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2800" kern="0" spc="-3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–</a:t>
            </a:r>
            <a:r>
              <a:rPr sz="28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9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lang="en-US" sz="2800" kern="0" spc="9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135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800" kern="0" spc="90" dirty="0">
                <a:solidFill>
                  <a:sysClr val="windowText" lastClr="000000"/>
                </a:solidFill>
                <a:latin typeface="Arial"/>
                <a:cs typeface="Arial"/>
              </a:rPr>
              <a:t>+</a:t>
            </a:r>
            <a:r>
              <a:rPr sz="280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)P</a:t>
            </a:r>
            <a:r>
              <a:rPr sz="2775" kern="0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2800" kern="0" dirty="0">
                <a:solidFill>
                  <a:sysClr val="windowText" lastClr="000000"/>
                </a:solidFill>
                <a:latin typeface="Symbol"/>
                <a:cs typeface="Symbol"/>
              </a:rPr>
              <a:t>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) +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2800" kern="0" dirty="0">
                <a:solidFill>
                  <a:sysClr val="windowText" lastClr="000000"/>
                </a:solidFill>
                <a:latin typeface="Symbol"/>
                <a:cs typeface="Symbol"/>
              </a:rPr>
              <a:t>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2800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894715">
              <a:spcBef>
                <a:spcPts val="675"/>
              </a:spcBef>
            </a:pPr>
            <a:r>
              <a:rPr lang="en-US" sz="2800" kern="0" spc="5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75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800" kern="0" spc="5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spc="75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800" kern="0" spc="5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2800" kern="0" spc="50" dirty="0">
                <a:solidFill>
                  <a:sysClr val="windowText" lastClr="000000"/>
                </a:solidFill>
                <a:latin typeface="Symbol"/>
                <a:cs typeface="Symbol"/>
              </a:rPr>
              <a:t></a:t>
            </a:r>
            <a:r>
              <a:rPr sz="2800" kern="0" spc="50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28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–</a:t>
            </a:r>
            <a:r>
              <a:rPr sz="28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2800" kern="0" dirty="0">
                <a:solidFill>
                  <a:sysClr val="windowText" lastClr="000000"/>
                </a:solidFill>
                <a:latin typeface="Symbol"/>
                <a:cs typeface="Symbol"/>
              </a:rPr>
              <a:t>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0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>
              <a:spcBef>
                <a:spcPts val="890"/>
              </a:spcBef>
            </a:pPr>
            <a:endParaRPr sz="2800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80365" indent="-342265">
              <a:buFontTx/>
              <a:buChar char="•"/>
              <a:tabLst>
                <a:tab pos="38036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solving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equations,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get</a:t>
            </a:r>
            <a:endParaRPr sz="24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67000" y="2628900"/>
            <a:ext cx="152400" cy="1676400"/>
          </a:xfrm>
          <a:custGeom>
            <a:avLst/>
            <a:gdLst/>
            <a:ahLst/>
            <a:cxnLst/>
            <a:rect l="l" t="t" r="r" b="b"/>
            <a:pathLst>
              <a:path w="152400" h="1676400">
                <a:moveTo>
                  <a:pt x="152400" y="1676400"/>
                </a:moveTo>
                <a:lnTo>
                  <a:pt x="122759" y="1665430"/>
                </a:lnTo>
                <a:lnTo>
                  <a:pt x="98536" y="1635506"/>
                </a:lnTo>
                <a:lnTo>
                  <a:pt x="82194" y="1591103"/>
                </a:lnTo>
                <a:lnTo>
                  <a:pt x="76200" y="1536700"/>
                </a:lnTo>
                <a:lnTo>
                  <a:pt x="76200" y="977900"/>
                </a:lnTo>
                <a:lnTo>
                  <a:pt x="70205" y="923496"/>
                </a:lnTo>
                <a:lnTo>
                  <a:pt x="53863" y="879094"/>
                </a:lnTo>
                <a:lnTo>
                  <a:pt x="29640" y="849169"/>
                </a:lnTo>
                <a:lnTo>
                  <a:pt x="0" y="838200"/>
                </a:lnTo>
                <a:lnTo>
                  <a:pt x="29640" y="827230"/>
                </a:lnTo>
                <a:lnTo>
                  <a:pt x="53863" y="797306"/>
                </a:lnTo>
                <a:lnTo>
                  <a:pt x="70205" y="752903"/>
                </a:lnTo>
                <a:lnTo>
                  <a:pt x="76200" y="698500"/>
                </a:lnTo>
                <a:lnTo>
                  <a:pt x="76200" y="139700"/>
                </a:lnTo>
                <a:lnTo>
                  <a:pt x="82194" y="85296"/>
                </a:lnTo>
                <a:lnTo>
                  <a:pt x="98536" y="40894"/>
                </a:lnTo>
                <a:lnTo>
                  <a:pt x="122759" y="10969"/>
                </a:lnTo>
                <a:lnTo>
                  <a:pt x="1524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57518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E144B-5F60-C9AE-523B-ED269C8F6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B776F-9E25-7DF0-A8F9-ADBD6C8D2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10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103-110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2669B3-4377-87EC-9022-DA9753D313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74072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3810" algn="ctr">
              <a:spcBef>
                <a:spcPts val="2245"/>
              </a:spcBef>
            </a:pPr>
            <a:r>
              <a:rPr dirty="0"/>
              <a:t>Safety</a:t>
            </a:r>
            <a:r>
              <a:rPr spc="-10" dirty="0"/>
              <a:t> evaluation</a:t>
            </a:r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104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2" y="3292602"/>
            <a:ext cx="57492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spcBef>
                <a:spcPts val="95"/>
              </a:spcBef>
              <a:buFontTx/>
              <a:buChar char="•"/>
              <a:tabLst>
                <a:tab pos="35496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r>
              <a:rPr sz="28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</a:t>
            </a:r>
            <a:r>
              <a:rPr sz="2800" kern="0" spc="-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equations</a:t>
            </a:r>
            <a:r>
              <a:rPr sz="28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are: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633977" y="2038351"/>
            <a:ext cx="636905" cy="681355"/>
            <a:chOff x="3490976" y="2038350"/>
            <a:chExt cx="636905" cy="681355"/>
          </a:xfrm>
        </p:grpSpPr>
        <p:sp>
          <p:nvSpPr>
            <p:cNvPr id="5" name="object 5"/>
            <p:cNvSpPr/>
            <p:nvPr/>
          </p:nvSpPr>
          <p:spPr>
            <a:xfrm>
              <a:off x="3510026" y="2057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299212" y="0"/>
                  </a:moveTo>
                  <a:lnTo>
                    <a:pt x="254973" y="3484"/>
                  </a:lnTo>
                  <a:lnTo>
                    <a:pt x="212757" y="13607"/>
                  </a:lnTo>
                  <a:lnTo>
                    <a:pt x="173026" y="29871"/>
                  </a:lnTo>
                  <a:lnTo>
                    <a:pt x="136242" y="51780"/>
                  </a:lnTo>
                  <a:lnTo>
                    <a:pt x="102864" y="78835"/>
                  </a:lnTo>
                  <a:lnTo>
                    <a:pt x="73356" y="110542"/>
                  </a:lnTo>
                  <a:lnTo>
                    <a:pt x="48178" y="146401"/>
                  </a:lnTo>
                  <a:lnTo>
                    <a:pt x="27792" y="185918"/>
                  </a:lnTo>
                  <a:lnTo>
                    <a:pt x="12659" y="228593"/>
                  </a:lnTo>
                  <a:lnTo>
                    <a:pt x="3241" y="273932"/>
                  </a:lnTo>
                  <a:lnTo>
                    <a:pt x="0" y="321437"/>
                  </a:lnTo>
                  <a:lnTo>
                    <a:pt x="3241" y="368941"/>
                  </a:lnTo>
                  <a:lnTo>
                    <a:pt x="12659" y="414280"/>
                  </a:lnTo>
                  <a:lnTo>
                    <a:pt x="27792" y="456955"/>
                  </a:lnTo>
                  <a:lnTo>
                    <a:pt x="48178" y="496472"/>
                  </a:lnTo>
                  <a:lnTo>
                    <a:pt x="73356" y="532331"/>
                  </a:lnTo>
                  <a:lnTo>
                    <a:pt x="102864" y="564038"/>
                  </a:lnTo>
                  <a:lnTo>
                    <a:pt x="136242" y="591093"/>
                  </a:lnTo>
                  <a:lnTo>
                    <a:pt x="173026" y="613002"/>
                  </a:lnTo>
                  <a:lnTo>
                    <a:pt x="212757" y="629266"/>
                  </a:lnTo>
                  <a:lnTo>
                    <a:pt x="254973" y="639389"/>
                  </a:lnTo>
                  <a:lnTo>
                    <a:pt x="299212" y="642874"/>
                  </a:lnTo>
                  <a:lnTo>
                    <a:pt x="343422" y="639389"/>
                  </a:lnTo>
                  <a:lnTo>
                    <a:pt x="385619" y="629266"/>
                  </a:lnTo>
                  <a:lnTo>
                    <a:pt x="425342" y="613002"/>
                  </a:lnTo>
                  <a:lnTo>
                    <a:pt x="462125" y="591093"/>
                  </a:lnTo>
                  <a:lnTo>
                    <a:pt x="495507" y="564038"/>
                  </a:lnTo>
                  <a:lnTo>
                    <a:pt x="525024" y="532331"/>
                  </a:lnTo>
                  <a:lnTo>
                    <a:pt x="550213" y="496472"/>
                  </a:lnTo>
                  <a:lnTo>
                    <a:pt x="570610" y="456955"/>
                  </a:lnTo>
                  <a:lnTo>
                    <a:pt x="585753" y="414280"/>
                  </a:lnTo>
                  <a:lnTo>
                    <a:pt x="595179" y="368941"/>
                  </a:lnTo>
                  <a:lnTo>
                    <a:pt x="598424" y="321437"/>
                  </a:lnTo>
                  <a:lnTo>
                    <a:pt x="595179" y="273932"/>
                  </a:lnTo>
                  <a:lnTo>
                    <a:pt x="585753" y="228593"/>
                  </a:lnTo>
                  <a:lnTo>
                    <a:pt x="570610" y="185918"/>
                  </a:lnTo>
                  <a:lnTo>
                    <a:pt x="550213" y="146401"/>
                  </a:lnTo>
                  <a:lnTo>
                    <a:pt x="525024" y="110542"/>
                  </a:lnTo>
                  <a:lnTo>
                    <a:pt x="495507" y="78835"/>
                  </a:lnTo>
                  <a:lnTo>
                    <a:pt x="462125" y="51780"/>
                  </a:lnTo>
                  <a:lnTo>
                    <a:pt x="425342" y="29871"/>
                  </a:lnTo>
                  <a:lnTo>
                    <a:pt x="385619" y="13607"/>
                  </a:lnTo>
                  <a:lnTo>
                    <a:pt x="343422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3510026" y="2057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0" y="321437"/>
                  </a:moveTo>
                  <a:lnTo>
                    <a:pt x="3241" y="273932"/>
                  </a:lnTo>
                  <a:lnTo>
                    <a:pt x="12659" y="228593"/>
                  </a:lnTo>
                  <a:lnTo>
                    <a:pt x="27792" y="185918"/>
                  </a:lnTo>
                  <a:lnTo>
                    <a:pt x="48178" y="146401"/>
                  </a:lnTo>
                  <a:lnTo>
                    <a:pt x="73356" y="110542"/>
                  </a:lnTo>
                  <a:lnTo>
                    <a:pt x="102864" y="78835"/>
                  </a:lnTo>
                  <a:lnTo>
                    <a:pt x="136242" y="51780"/>
                  </a:lnTo>
                  <a:lnTo>
                    <a:pt x="173026" y="29871"/>
                  </a:lnTo>
                  <a:lnTo>
                    <a:pt x="212757" y="13607"/>
                  </a:lnTo>
                  <a:lnTo>
                    <a:pt x="254973" y="3484"/>
                  </a:lnTo>
                  <a:lnTo>
                    <a:pt x="299212" y="0"/>
                  </a:lnTo>
                  <a:lnTo>
                    <a:pt x="343422" y="3484"/>
                  </a:lnTo>
                  <a:lnTo>
                    <a:pt x="385619" y="13607"/>
                  </a:lnTo>
                  <a:lnTo>
                    <a:pt x="425342" y="29871"/>
                  </a:lnTo>
                  <a:lnTo>
                    <a:pt x="462125" y="51780"/>
                  </a:lnTo>
                  <a:lnTo>
                    <a:pt x="495507" y="78835"/>
                  </a:lnTo>
                  <a:lnTo>
                    <a:pt x="525024" y="110542"/>
                  </a:lnTo>
                  <a:lnTo>
                    <a:pt x="550213" y="146401"/>
                  </a:lnTo>
                  <a:lnTo>
                    <a:pt x="570610" y="185918"/>
                  </a:lnTo>
                  <a:lnTo>
                    <a:pt x="585753" y="228593"/>
                  </a:lnTo>
                  <a:lnTo>
                    <a:pt x="595179" y="273932"/>
                  </a:lnTo>
                  <a:lnTo>
                    <a:pt x="598424" y="321437"/>
                  </a:lnTo>
                  <a:lnTo>
                    <a:pt x="595179" y="368941"/>
                  </a:lnTo>
                  <a:lnTo>
                    <a:pt x="585753" y="414280"/>
                  </a:lnTo>
                  <a:lnTo>
                    <a:pt x="570610" y="456955"/>
                  </a:lnTo>
                  <a:lnTo>
                    <a:pt x="550213" y="496472"/>
                  </a:lnTo>
                  <a:lnTo>
                    <a:pt x="525024" y="532331"/>
                  </a:lnTo>
                  <a:lnTo>
                    <a:pt x="495507" y="564038"/>
                  </a:lnTo>
                  <a:lnTo>
                    <a:pt x="462125" y="591093"/>
                  </a:lnTo>
                  <a:lnTo>
                    <a:pt x="425342" y="613002"/>
                  </a:lnTo>
                  <a:lnTo>
                    <a:pt x="385619" y="629266"/>
                  </a:lnTo>
                  <a:lnTo>
                    <a:pt x="343422" y="639389"/>
                  </a:lnTo>
                  <a:lnTo>
                    <a:pt x="299212" y="642874"/>
                  </a:lnTo>
                  <a:lnTo>
                    <a:pt x="254973" y="639389"/>
                  </a:lnTo>
                  <a:lnTo>
                    <a:pt x="212757" y="629266"/>
                  </a:lnTo>
                  <a:lnTo>
                    <a:pt x="173026" y="613002"/>
                  </a:lnTo>
                  <a:lnTo>
                    <a:pt x="136242" y="591093"/>
                  </a:lnTo>
                  <a:lnTo>
                    <a:pt x="102864" y="564038"/>
                  </a:lnTo>
                  <a:lnTo>
                    <a:pt x="73356" y="532331"/>
                  </a:lnTo>
                  <a:lnTo>
                    <a:pt x="48178" y="496472"/>
                  </a:lnTo>
                  <a:lnTo>
                    <a:pt x="27792" y="456955"/>
                  </a:lnTo>
                  <a:lnTo>
                    <a:pt x="12659" y="414280"/>
                  </a:lnTo>
                  <a:lnTo>
                    <a:pt x="3241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841875" y="2144090"/>
            <a:ext cx="2235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767577" y="1581151"/>
            <a:ext cx="636905" cy="681355"/>
            <a:chOff x="5624576" y="1581150"/>
            <a:chExt cx="636905" cy="681355"/>
          </a:xfrm>
        </p:grpSpPr>
        <p:sp>
          <p:nvSpPr>
            <p:cNvPr id="9" name="object 9"/>
            <p:cNvSpPr/>
            <p:nvPr/>
          </p:nvSpPr>
          <p:spPr>
            <a:xfrm>
              <a:off x="5643626" y="16002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299212" y="0"/>
                  </a:moveTo>
                  <a:lnTo>
                    <a:pt x="254973" y="3484"/>
                  </a:lnTo>
                  <a:lnTo>
                    <a:pt x="212757" y="13607"/>
                  </a:lnTo>
                  <a:lnTo>
                    <a:pt x="173026" y="29871"/>
                  </a:lnTo>
                  <a:lnTo>
                    <a:pt x="136242" y="51780"/>
                  </a:lnTo>
                  <a:lnTo>
                    <a:pt x="102864" y="78835"/>
                  </a:lnTo>
                  <a:lnTo>
                    <a:pt x="73356" y="110542"/>
                  </a:lnTo>
                  <a:lnTo>
                    <a:pt x="48178" y="146401"/>
                  </a:lnTo>
                  <a:lnTo>
                    <a:pt x="27792" y="185918"/>
                  </a:lnTo>
                  <a:lnTo>
                    <a:pt x="12659" y="228593"/>
                  </a:lnTo>
                  <a:lnTo>
                    <a:pt x="3241" y="273932"/>
                  </a:lnTo>
                  <a:lnTo>
                    <a:pt x="0" y="321437"/>
                  </a:lnTo>
                  <a:lnTo>
                    <a:pt x="3241" y="368944"/>
                  </a:lnTo>
                  <a:lnTo>
                    <a:pt x="12659" y="414291"/>
                  </a:lnTo>
                  <a:lnTo>
                    <a:pt x="27792" y="456979"/>
                  </a:lnTo>
                  <a:lnTo>
                    <a:pt x="48178" y="496510"/>
                  </a:lnTo>
                  <a:lnTo>
                    <a:pt x="73356" y="532386"/>
                  </a:lnTo>
                  <a:lnTo>
                    <a:pt x="102864" y="564110"/>
                  </a:lnTo>
                  <a:lnTo>
                    <a:pt x="136242" y="591182"/>
                  </a:lnTo>
                  <a:lnTo>
                    <a:pt x="173026" y="613106"/>
                  </a:lnTo>
                  <a:lnTo>
                    <a:pt x="212757" y="629382"/>
                  </a:lnTo>
                  <a:lnTo>
                    <a:pt x="254973" y="639513"/>
                  </a:lnTo>
                  <a:lnTo>
                    <a:pt x="299212" y="643001"/>
                  </a:lnTo>
                  <a:lnTo>
                    <a:pt x="343422" y="639513"/>
                  </a:lnTo>
                  <a:lnTo>
                    <a:pt x="385619" y="629382"/>
                  </a:lnTo>
                  <a:lnTo>
                    <a:pt x="425342" y="613106"/>
                  </a:lnTo>
                  <a:lnTo>
                    <a:pt x="462125" y="591182"/>
                  </a:lnTo>
                  <a:lnTo>
                    <a:pt x="495507" y="564110"/>
                  </a:lnTo>
                  <a:lnTo>
                    <a:pt x="525024" y="532386"/>
                  </a:lnTo>
                  <a:lnTo>
                    <a:pt x="550213" y="496510"/>
                  </a:lnTo>
                  <a:lnTo>
                    <a:pt x="570610" y="456979"/>
                  </a:lnTo>
                  <a:lnTo>
                    <a:pt x="585753" y="414291"/>
                  </a:lnTo>
                  <a:lnTo>
                    <a:pt x="595179" y="368944"/>
                  </a:lnTo>
                  <a:lnTo>
                    <a:pt x="598424" y="321437"/>
                  </a:lnTo>
                  <a:lnTo>
                    <a:pt x="595179" y="273932"/>
                  </a:lnTo>
                  <a:lnTo>
                    <a:pt x="585753" y="228593"/>
                  </a:lnTo>
                  <a:lnTo>
                    <a:pt x="570610" y="185918"/>
                  </a:lnTo>
                  <a:lnTo>
                    <a:pt x="550213" y="146401"/>
                  </a:lnTo>
                  <a:lnTo>
                    <a:pt x="525024" y="110542"/>
                  </a:lnTo>
                  <a:lnTo>
                    <a:pt x="495507" y="78835"/>
                  </a:lnTo>
                  <a:lnTo>
                    <a:pt x="462125" y="51780"/>
                  </a:lnTo>
                  <a:lnTo>
                    <a:pt x="425342" y="29871"/>
                  </a:lnTo>
                  <a:lnTo>
                    <a:pt x="385619" y="13607"/>
                  </a:lnTo>
                  <a:lnTo>
                    <a:pt x="343422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5643626" y="16002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0" y="321437"/>
                  </a:moveTo>
                  <a:lnTo>
                    <a:pt x="3241" y="273932"/>
                  </a:lnTo>
                  <a:lnTo>
                    <a:pt x="12659" y="228593"/>
                  </a:lnTo>
                  <a:lnTo>
                    <a:pt x="27792" y="185918"/>
                  </a:lnTo>
                  <a:lnTo>
                    <a:pt x="48178" y="146401"/>
                  </a:lnTo>
                  <a:lnTo>
                    <a:pt x="73356" y="110542"/>
                  </a:lnTo>
                  <a:lnTo>
                    <a:pt x="102864" y="78835"/>
                  </a:lnTo>
                  <a:lnTo>
                    <a:pt x="136242" y="51780"/>
                  </a:lnTo>
                  <a:lnTo>
                    <a:pt x="173026" y="29871"/>
                  </a:lnTo>
                  <a:lnTo>
                    <a:pt x="212757" y="13607"/>
                  </a:lnTo>
                  <a:lnTo>
                    <a:pt x="254973" y="3484"/>
                  </a:lnTo>
                  <a:lnTo>
                    <a:pt x="299212" y="0"/>
                  </a:lnTo>
                  <a:lnTo>
                    <a:pt x="343422" y="3484"/>
                  </a:lnTo>
                  <a:lnTo>
                    <a:pt x="385619" y="13607"/>
                  </a:lnTo>
                  <a:lnTo>
                    <a:pt x="425342" y="29871"/>
                  </a:lnTo>
                  <a:lnTo>
                    <a:pt x="462125" y="51780"/>
                  </a:lnTo>
                  <a:lnTo>
                    <a:pt x="495507" y="78835"/>
                  </a:lnTo>
                  <a:lnTo>
                    <a:pt x="525024" y="110542"/>
                  </a:lnTo>
                  <a:lnTo>
                    <a:pt x="550213" y="146401"/>
                  </a:lnTo>
                  <a:lnTo>
                    <a:pt x="570610" y="185918"/>
                  </a:lnTo>
                  <a:lnTo>
                    <a:pt x="585753" y="228593"/>
                  </a:lnTo>
                  <a:lnTo>
                    <a:pt x="595179" y="273932"/>
                  </a:lnTo>
                  <a:lnTo>
                    <a:pt x="598424" y="321437"/>
                  </a:lnTo>
                  <a:lnTo>
                    <a:pt x="595179" y="368944"/>
                  </a:lnTo>
                  <a:lnTo>
                    <a:pt x="585753" y="414291"/>
                  </a:lnTo>
                  <a:lnTo>
                    <a:pt x="570610" y="456979"/>
                  </a:lnTo>
                  <a:lnTo>
                    <a:pt x="550213" y="496510"/>
                  </a:lnTo>
                  <a:lnTo>
                    <a:pt x="525024" y="532386"/>
                  </a:lnTo>
                  <a:lnTo>
                    <a:pt x="495507" y="564110"/>
                  </a:lnTo>
                  <a:lnTo>
                    <a:pt x="462125" y="591182"/>
                  </a:lnTo>
                  <a:lnTo>
                    <a:pt x="425342" y="613106"/>
                  </a:lnTo>
                  <a:lnTo>
                    <a:pt x="385619" y="629382"/>
                  </a:lnTo>
                  <a:lnTo>
                    <a:pt x="343422" y="639513"/>
                  </a:lnTo>
                  <a:lnTo>
                    <a:pt x="299212" y="643001"/>
                  </a:lnTo>
                  <a:lnTo>
                    <a:pt x="254973" y="639513"/>
                  </a:lnTo>
                  <a:lnTo>
                    <a:pt x="212757" y="629382"/>
                  </a:lnTo>
                  <a:lnTo>
                    <a:pt x="173026" y="613106"/>
                  </a:lnTo>
                  <a:lnTo>
                    <a:pt x="136242" y="591182"/>
                  </a:lnTo>
                  <a:lnTo>
                    <a:pt x="102864" y="564110"/>
                  </a:lnTo>
                  <a:lnTo>
                    <a:pt x="73356" y="532386"/>
                  </a:lnTo>
                  <a:lnTo>
                    <a:pt x="48178" y="496510"/>
                  </a:lnTo>
                  <a:lnTo>
                    <a:pt x="27792" y="456979"/>
                  </a:lnTo>
                  <a:lnTo>
                    <a:pt x="12659" y="414291"/>
                  </a:lnTo>
                  <a:lnTo>
                    <a:pt x="3241" y="368944"/>
                  </a:lnTo>
                  <a:lnTo>
                    <a:pt x="0" y="321437"/>
                  </a:lnTo>
                  <a:close/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6975729" y="1686813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269739" y="1905001"/>
            <a:ext cx="1517015" cy="475615"/>
          </a:xfrm>
          <a:custGeom>
            <a:avLst/>
            <a:gdLst/>
            <a:ahLst/>
            <a:cxnLst/>
            <a:rect l="l" t="t" r="r" b="b"/>
            <a:pathLst>
              <a:path w="1517014" h="475614">
                <a:moveTo>
                  <a:pt x="1328912" y="36905"/>
                </a:moveTo>
                <a:lnTo>
                  <a:pt x="0" y="438912"/>
                </a:lnTo>
                <a:lnTo>
                  <a:pt x="11049" y="475488"/>
                </a:lnTo>
                <a:lnTo>
                  <a:pt x="1339962" y="73356"/>
                </a:lnTo>
                <a:lnTo>
                  <a:pt x="1328912" y="36905"/>
                </a:lnTo>
                <a:close/>
              </a:path>
              <a:path w="1517014" h="475614">
                <a:moveTo>
                  <a:pt x="1469435" y="31369"/>
                </a:moveTo>
                <a:lnTo>
                  <a:pt x="1347215" y="31369"/>
                </a:lnTo>
                <a:lnTo>
                  <a:pt x="1358264" y="67817"/>
                </a:lnTo>
                <a:lnTo>
                  <a:pt x="1339962" y="73356"/>
                </a:lnTo>
                <a:lnTo>
                  <a:pt x="1351026" y="109854"/>
                </a:lnTo>
                <a:lnTo>
                  <a:pt x="1469435" y="31369"/>
                </a:lnTo>
                <a:close/>
              </a:path>
              <a:path w="1517014" h="475614">
                <a:moveTo>
                  <a:pt x="1347215" y="31369"/>
                </a:moveTo>
                <a:lnTo>
                  <a:pt x="1328912" y="36905"/>
                </a:lnTo>
                <a:lnTo>
                  <a:pt x="1339962" y="73356"/>
                </a:lnTo>
                <a:lnTo>
                  <a:pt x="1358264" y="67817"/>
                </a:lnTo>
                <a:lnTo>
                  <a:pt x="1347215" y="31369"/>
                </a:lnTo>
                <a:close/>
              </a:path>
              <a:path w="1517014" h="475614">
                <a:moveTo>
                  <a:pt x="1516761" y="0"/>
                </a:moveTo>
                <a:lnTo>
                  <a:pt x="1317878" y="508"/>
                </a:lnTo>
                <a:lnTo>
                  <a:pt x="1328912" y="36905"/>
                </a:lnTo>
                <a:lnTo>
                  <a:pt x="1347215" y="31369"/>
                </a:lnTo>
                <a:lnTo>
                  <a:pt x="1469435" y="31369"/>
                </a:lnTo>
                <a:lnTo>
                  <a:pt x="15167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617844" y="1731086"/>
            <a:ext cx="59880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US" sz="2800" b="1" kern="0" spc="15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spc="155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6767577" y="2419351"/>
            <a:ext cx="636905" cy="681355"/>
            <a:chOff x="5624576" y="2419350"/>
            <a:chExt cx="636905" cy="681355"/>
          </a:xfrm>
        </p:grpSpPr>
        <p:sp>
          <p:nvSpPr>
            <p:cNvPr id="15" name="object 15"/>
            <p:cNvSpPr/>
            <p:nvPr/>
          </p:nvSpPr>
          <p:spPr>
            <a:xfrm>
              <a:off x="5643626" y="2438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299212" y="0"/>
                  </a:moveTo>
                  <a:lnTo>
                    <a:pt x="254973" y="3484"/>
                  </a:lnTo>
                  <a:lnTo>
                    <a:pt x="212757" y="13607"/>
                  </a:lnTo>
                  <a:lnTo>
                    <a:pt x="173026" y="29871"/>
                  </a:lnTo>
                  <a:lnTo>
                    <a:pt x="136242" y="51780"/>
                  </a:lnTo>
                  <a:lnTo>
                    <a:pt x="102864" y="78835"/>
                  </a:lnTo>
                  <a:lnTo>
                    <a:pt x="73356" y="110542"/>
                  </a:lnTo>
                  <a:lnTo>
                    <a:pt x="48178" y="146401"/>
                  </a:lnTo>
                  <a:lnTo>
                    <a:pt x="27792" y="185918"/>
                  </a:lnTo>
                  <a:lnTo>
                    <a:pt x="12659" y="228593"/>
                  </a:lnTo>
                  <a:lnTo>
                    <a:pt x="3241" y="273932"/>
                  </a:lnTo>
                  <a:lnTo>
                    <a:pt x="0" y="321437"/>
                  </a:lnTo>
                  <a:lnTo>
                    <a:pt x="3241" y="368941"/>
                  </a:lnTo>
                  <a:lnTo>
                    <a:pt x="12659" y="414280"/>
                  </a:lnTo>
                  <a:lnTo>
                    <a:pt x="27792" y="456955"/>
                  </a:lnTo>
                  <a:lnTo>
                    <a:pt x="48178" y="496472"/>
                  </a:lnTo>
                  <a:lnTo>
                    <a:pt x="73356" y="532331"/>
                  </a:lnTo>
                  <a:lnTo>
                    <a:pt x="102864" y="564038"/>
                  </a:lnTo>
                  <a:lnTo>
                    <a:pt x="136242" y="591093"/>
                  </a:lnTo>
                  <a:lnTo>
                    <a:pt x="173026" y="613002"/>
                  </a:lnTo>
                  <a:lnTo>
                    <a:pt x="212757" y="629266"/>
                  </a:lnTo>
                  <a:lnTo>
                    <a:pt x="254973" y="639389"/>
                  </a:lnTo>
                  <a:lnTo>
                    <a:pt x="299212" y="642874"/>
                  </a:lnTo>
                  <a:lnTo>
                    <a:pt x="343422" y="639389"/>
                  </a:lnTo>
                  <a:lnTo>
                    <a:pt x="385619" y="629266"/>
                  </a:lnTo>
                  <a:lnTo>
                    <a:pt x="425342" y="613002"/>
                  </a:lnTo>
                  <a:lnTo>
                    <a:pt x="462125" y="591093"/>
                  </a:lnTo>
                  <a:lnTo>
                    <a:pt x="495507" y="564038"/>
                  </a:lnTo>
                  <a:lnTo>
                    <a:pt x="525024" y="532331"/>
                  </a:lnTo>
                  <a:lnTo>
                    <a:pt x="550213" y="496472"/>
                  </a:lnTo>
                  <a:lnTo>
                    <a:pt x="570610" y="456955"/>
                  </a:lnTo>
                  <a:lnTo>
                    <a:pt x="585753" y="414280"/>
                  </a:lnTo>
                  <a:lnTo>
                    <a:pt x="595179" y="368941"/>
                  </a:lnTo>
                  <a:lnTo>
                    <a:pt x="598424" y="321437"/>
                  </a:lnTo>
                  <a:lnTo>
                    <a:pt x="595179" y="273932"/>
                  </a:lnTo>
                  <a:lnTo>
                    <a:pt x="585753" y="228593"/>
                  </a:lnTo>
                  <a:lnTo>
                    <a:pt x="570610" y="185918"/>
                  </a:lnTo>
                  <a:lnTo>
                    <a:pt x="550213" y="146401"/>
                  </a:lnTo>
                  <a:lnTo>
                    <a:pt x="525024" y="110542"/>
                  </a:lnTo>
                  <a:lnTo>
                    <a:pt x="495507" y="78835"/>
                  </a:lnTo>
                  <a:lnTo>
                    <a:pt x="462125" y="51780"/>
                  </a:lnTo>
                  <a:lnTo>
                    <a:pt x="425342" y="29871"/>
                  </a:lnTo>
                  <a:lnTo>
                    <a:pt x="385619" y="13607"/>
                  </a:lnTo>
                  <a:lnTo>
                    <a:pt x="343422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5643626" y="2438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0" y="321437"/>
                  </a:moveTo>
                  <a:lnTo>
                    <a:pt x="3241" y="273932"/>
                  </a:lnTo>
                  <a:lnTo>
                    <a:pt x="12659" y="228593"/>
                  </a:lnTo>
                  <a:lnTo>
                    <a:pt x="27792" y="185918"/>
                  </a:lnTo>
                  <a:lnTo>
                    <a:pt x="48178" y="146401"/>
                  </a:lnTo>
                  <a:lnTo>
                    <a:pt x="73356" y="110542"/>
                  </a:lnTo>
                  <a:lnTo>
                    <a:pt x="102864" y="78835"/>
                  </a:lnTo>
                  <a:lnTo>
                    <a:pt x="136242" y="51780"/>
                  </a:lnTo>
                  <a:lnTo>
                    <a:pt x="173026" y="29871"/>
                  </a:lnTo>
                  <a:lnTo>
                    <a:pt x="212757" y="13607"/>
                  </a:lnTo>
                  <a:lnTo>
                    <a:pt x="254973" y="3484"/>
                  </a:lnTo>
                  <a:lnTo>
                    <a:pt x="299212" y="0"/>
                  </a:lnTo>
                  <a:lnTo>
                    <a:pt x="343422" y="3484"/>
                  </a:lnTo>
                  <a:lnTo>
                    <a:pt x="385619" y="13607"/>
                  </a:lnTo>
                  <a:lnTo>
                    <a:pt x="425342" y="29871"/>
                  </a:lnTo>
                  <a:lnTo>
                    <a:pt x="462125" y="51780"/>
                  </a:lnTo>
                  <a:lnTo>
                    <a:pt x="495507" y="78835"/>
                  </a:lnTo>
                  <a:lnTo>
                    <a:pt x="525024" y="110542"/>
                  </a:lnTo>
                  <a:lnTo>
                    <a:pt x="550213" y="146401"/>
                  </a:lnTo>
                  <a:lnTo>
                    <a:pt x="570610" y="185918"/>
                  </a:lnTo>
                  <a:lnTo>
                    <a:pt x="585753" y="228593"/>
                  </a:lnTo>
                  <a:lnTo>
                    <a:pt x="595179" y="273932"/>
                  </a:lnTo>
                  <a:lnTo>
                    <a:pt x="598424" y="321437"/>
                  </a:lnTo>
                  <a:lnTo>
                    <a:pt x="595179" y="368941"/>
                  </a:lnTo>
                  <a:lnTo>
                    <a:pt x="585753" y="414280"/>
                  </a:lnTo>
                  <a:lnTo>
                    <a:pt x="570610" y="456955"/>
                  </a:lnTo>
                  <a:lnTo>
                    <a:pt x="550213" y="496472"/>
                  </a:lnTo>
                  <a:lnTo>
                    <a:pt x="525024" y="532331"/>
                  </a:lnTo>
                  <a:lnTo>
                    <a:pt x="495507" y="564038"/>
                  </a:lnTo>
                  <a:lnTo>
                    <a:pt x="462125" y="591093"/>
                  </a:lnTo>
                  <a:lnTo>
                    <a:pt x="425342" y="613002"/>
                  </a:lnTo>
                  <a:lnTo>
                    <a:pt x="385619" y="629266"/>
                  </a:lnTo>
                  <a:lnTo>
                    <a:pt x="343422" y="639389"/>
                  </a:lnTo>
                  <a:lnTo>
                    <a:pt x="299212" y="642874"/>
                  </a:lnTo>
                  <a:lnTo>
                    <a:pt x="254973" y="639389"/>
                  </a:lnTo>
                  <a:lnTo>
                    <a:pt x="212757" y="629266"/>
                  </a:lnTo>
                  <a:lnTo>
                    <a:pt x="173026" y="613002"/>
                  </a:lnTo>
                  <a:lnTo>
                    <a:pt x="136242" y="591093"/>
                  </a:lnTo>
                  <a:lnTo>
                    <a:pt x="102864" y="564038"/>
                  </a:lnTo>
                  <a:lnTo>
                    <a:pt x="73356" y="532331"/>
                  </a:lnTo>
                  <a:lnTo>
                    <a:pt x="48178" y="496472"/>
                  </a:lnTo>
                  <a:lnTo>
                    <a:pt x="27792" y="456955"/>
                  </a:lnTo>
                  <a:lnTo>
                    <a:pt x="12659" y="414280"/>
                  </a:lnTo>
                  <a:lnTo>
                    <a:pt x="3241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6975729" y="2525394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258815" y="2343531"/>
            <a:ext cx="1527810" cy="342265"/>
          </a:xfrm>
          <a:custGeom>
            <a:avLst/>
            <a:gdLst/>
            <a:ahLst/>
            <a:cxnLst/>
            <a:rect l="l" t="t" r="r" b="b"/>
            <a:pathLst>
              <a:path w="1527810" h="342264">
                <a:moveTo>
                  <a:pt x="1337192" y="304751"/>
                </a:moveTo>
                <a:lnTo>
                  <a:pt x="1329689" y="342138"/>
                </a:lnTo>
                <a:lnTo>
                  <a:pt x="1527683" y="323469"/>
                </a:lnTo>
                <a:lnTo>
                  <a:pt x="1499505" y="308483"/>
                </a:lnTo>
                <a:lnTo>
                  <a:pt x="1355852" y="308483"/>
                </a:lnTo>
                <a:lnTo>
                  <a:pt x="1337192" y="304751"/>
                </a:lnTo>
                <a:close/>
              </a:path>
              <a:path w="1527810" h="342264">
                <a:moveTo>
                  <a:pt x="1344685" y="267413"/>
                </a:moveTo>
                <a:lnTo>
                  <a:pt x="1337192" y="304751"/>
                </a:lnTo>
                <a:lnTo>
                  <a:pt x="1355852" y="308483"/>
                </a:lnTo>
                <a:lnTo>
                  <a:pt x="1363345" y="271145"/>
                </a:lnTo>
                <a:lnTo>
                  <a:pt x="1344685" y="267413"/>
                </a:lnTo>
                <a:close/>
              </a:path>
              <a:path w="1527810" h="342264">
                <a:moveTo>
                  <a:pt x="1352169" y="230124"/>
                </a:moveTo>
                <a:lnTo>
                  <a:pt x="1344685" y="267413"/>
                </a:lnTo>
                <a:lnTo>
                  <a:pt x="1363345" y="271145"/>
                </a:lnTo>
                <a:lnTo>
                  <a:pt x="1355852" y="308483"/>
                </a:lnTo>
                <a:lnTo>
                  <a:pt x="1499505" y="308483"/>
                </a:lnTo>
                <a:lnTo>
                  <a:pt x="1352169" y="230124"/>
                </a:lnTo>
                <a:close/>
              </a:path>
              <a:path w="1527810" h="342264">
                <a:moveTo>
                  <a:pt x="7493" y="0"/>
                </a:moveTo>
                <a:lnTo>
                  <a:pt x="0" y="37338"/>
                </a:lnTo>
                <a:lnTo>
                  <a:pt x="1337192" y="304751"/>
                </a:lnTo>
                <a:lnTo>
                  <a:pt x="1344685" y="267413"/>
                </a:lnTo>
                <a:lnTo>
                  <a:pt x="749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410327" y="2569591"/>
            <a:ext cx="1189482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US" sz="2800" b="1" kern="0" spc="9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spc="90" dirty="0">
                <a:solidFill>
                  <a:sysClr val="windowText" lastClr="000000"/>
                </a:solidFill>
                <a:latin typeface="Helvetica"/>
                <a:cs typeface="Helvetica"/>
              </a:rPr>
              <a:t>(1-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C)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588635" y="3977475"/>
            <a:ext cx="1823085" cy="156210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spcBef>
                <a:spcPts val="775"/>
              </a:spcBef>
              <a:tabLst>
                <a:tab pos="1015365" algn="l"/>
                <a:tab pos="1509395" algn="l"/>
              </a:tabLst>
            </a:pP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800" kern="0" spc="3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09855">
              <a:spcBef>
                <a:spcPts val="670"/>
              </a:spcBef>
              <a:tabLst>
                <a:tab pos="1054735" algn="l"/>
                <a:tab pos="1548765" algn="l"/>
              </a:tabLst>
            </a:pPr>
            <a:r>
              <a:rPr lang="en-US" sz="2800" kern="0" spc="15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spc="15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2700">
              <a:spcBef>
                <a:spcPts val="675"/>
              </a:spcBef>
              <a:tabLst>
                <a:tab pos="1612265" algn="l"/>
              </a:tabLst>
            </a:pPr>
            <a:r>
              <a:rPr lang="en-US" sz="2800" kern="0" spc="8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spc="85" dirty="0">
                <a:solidFill>
                  <a:sysClr val="windowText" lastClr="000000"/>
                </a:solidFill>
                <a:latin typeface="Helvetica"/>
                <a:cs typeface="Helvetica"/>
              </a:rPr>
              <a:t>(1-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C)</a:t>
            </a:r>
            <a:r>
              <a:rPr sz="2800" kern="0" spc="-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410200" y="4116451"/>
            <a:ext cx="76200" cy="1446530"/>
          </a:xfrm>
          <a:custGeom>
            <a:avLst/>
            <a:gdLst/>
            <a:ahLst/>
            <a:cxnLst/>
            <a:rect l="l" t="t" r="r" b="b"/>
            <a:pathLst>
              <a:path w="76200" h="1446529">
                <a:moveTo>
                  <a:pt x="0" y="0"/>
                </a:moveTo>
                <a:lnTo>
                  <a:pt x="0" y="1446149"/>
                </a:lnTo>
              </a:path>
              <a:path w="76200" h="1446529">
                <a:moveTo>
                  <a:pt x="0" y="0"/>
                </a:moveTo>
                <a:lnTo>
                  <a:pt x="76200" y="0"/>
                </a:lnTo>
              </a:path>
              <a:path w="76200" h="1446529">
                <a:moveTo>
                  <a:pt x="0" y="1446149"/>
                </a:moveTo>
                <a:lnTo>
                  <a:pt x="76200" y="144614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7543800" y="4114800"/>
            <a:ext cx="76200" cy="1446530"/>
          </a:xfrm>
          <a:custGeom>
            <a:avLst/>
            <a:gdLst/>
            <a:ahLst/>
            <a:cxnLst/>
            <a:rect l="l" t="t" r="r" b="b"/>
            <a:pathLst>
              <a:path w="76200" h="1446529">
                <a:moveTo>
                  <a:pt x="76200" y="0"/>
                </a:moveTo>
                <a:lnTo>
                  <a:pt x="76200" y="1446276"/>
                </a:lnTo>
              </a:path>
              <a:path w="76200" h="1446529">
                <a:moveTo>
                  <a:pt x="76200" y="0"/>
                </a:moveTo>
                <a:lnTo>
                  <a:pt x="0" y="0"/>
                </a:lnTo>
              </a:path>
              <a:path w="76200" h="1446529">
                <a:moveTo>
                  <a:pt x="76200" y="1446276"/>
                </a:moveTo>
                <a:lnTo>
                  <a:pt x="0" y="144627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8915400" y="4114800"/>
            <a:ext cx="76200" cy="1446530"/>
          </a:xfrm>
          <a:custGeom>
            <a:avLst/>
            <a:gdLst/>
            <a:ahLst/>
            <a:cxnLst/>
            <a:rect l="l" t="t" r="r" b="b"/>
            <a:pathLst>
              <a:path w="76200" h="1446529">
                <a:moveTo>
                  <a:pt x="76200" y="0"/>
                </a:moveTo>
                <a:lnTo>
                  <a:pt x="76200" y="1446276"/>
                </a:lnTo>
              </a:path>
              <a:path w="76200" h="1446529">
                <a:moveTo>
                  <a:pt x="76200" y="0"/>
                </a:moveTo>
                <a:lnTo>
                  <a:pt x="0" y="0"/>
                </a:lnTo>
              </a:path>
              <a:path w="76200" h="1446529">
                <a:moveTo>
                  <a:pt x="76200" y="1446276"/>
                </a:moveTo>
                <a:lnTo>
                  <a:pt x="0" y="144627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7924800" y="4114800"/>
            <a:ext cx="76200" cy="1446530"/>
          </a:xfrm>
          <a:custGeom>
            <a:avLst/>
            <a:gdLst/>
            <a:ahLst/>
            <a:cxnLst/>
            <a:rect l="l" t="t" r="r" b="b"/>
            <a:pathLst>
              <a:path w="76200" h="1446529">
                <a:moveTo>
                  <a:pt x="0" y="0"/>
                </a:moveTo>
                <a:lnTo>
                  <a:pt x="0" y="1446276"/>
                </a:lnTo>
              </a:path>
              <a:path w="76200" h="1446529">
                <a:moveTo>
                  <a:pt x="0" y="0"/>
                </a:moveTo>
                <a:lnTo>
                  <a:pt x="76200" y="0"/>
                </a:lnTo>
              </a:path>
              <a:path w="76200" h="1446529">
                <a:moveTo>
                  <a:pt x="0" y="1446276"/>
                </a:moveTo>
                <a:lnTo>
                  <a:pt x="76200" y="144627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089645" y="4063441"/>
            <a:ext cx="7810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spcBef>
                <a:spcPts val="95"/>
              </a:spcBef>
            </a:pP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spc="-15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115046" y="4575809"/>
            <a:ext cx="7296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800" kern="0" spc="26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089646" y="4764924"/>
            <a:ext cx="780415" cy="77470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R="91440" algn="ctr">
              <a:spcBef>
                <a:spcPts val="240"/>
              </a:spcBef>
            </a:pPr>
            <a:r>
              <a:rPr sz="185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185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8100">
              <a:spcBef>
                <a:spcPts val="175"/>
              </a:spcBef>
            </a:pP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spc="-15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724400" y="4114800"/>
            <a:ext cx="76200" cy="1446530"/>
          </a:xfrm>
          <a:custGeom>
            <a:avLst/>
            <a:gdLst/>
            <a:ahLst/>
            <a:cxnLst/>
            <a:rect l="l" t="t" r="r" b="b"/>
            <a:pathLst>
              <a:path w="76200" h="1446529">
                <a:moveTo>
                  <a:pt x="76200" y="0"/>
                </a:moveTo>
                <a:lnTo>
                  <a:pt x="76200" y="1446276"/>
                </a:lnTo>
              </a:path>
              <a:path w="76200" h="1446529">
                <a:moveTo>
                  <a:pt x="76200" y="0"/>
                </a:moveTo>
                <a:lnTo>
                  <a:pt x="0" y="0"/>
                </a:lnTo>
              </a:path>
              <a:path w="76200" h="1446529">
                <a:moveTo>
                  <a:pt x="76200" y="1446276"/>
                </a:moveTo>
                <a:lnTo>
                  <a:pt x="0" y="144627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733800" y="4114800"/>
            <a:ext cx="76200" cy="1446530"/>
          </a:xfrm>
          <a:custGeom>
            <a:avLst/>
            <a:gdLst/>
            <a:ahLst/>
            <a:cxnLst/>
            <a:rect l="l" t="t" r="r" b="b"/>
            <a:pathLst>
              <a:path w="76200" h="1446529">
                <a:moveTo>
                  <a:pt x="0" y="0"/>
                </a:moveTo>
                <a:lnTo>
                  <a:pt x="0" y="1446276"/>
                </a:lnTo>
              </a:path>
              <a:path w="76200" h="1446529">
                <a:moveTo>
                  <a:pt x="0" y="0"/>
                </a:moveTo>
                <a:lnTo>
                  <a:pt x="76200" y="0"/>
                </a:lnTo>
              </a:path>
              <a:path w="76200" h="1446529">
                <a:moveTo>
                  <a:pt x="0" y="1446276"/>
                </a:moveTo>
                <a:lnTo>
                  <a:pt x="76200" y="144627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898138" y="4063441"/>
            <a:ext cx="7810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spcBef>
                <a:spcPts val="95"/>
              </a:spcBef>
            </a:pP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spc="-15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923539" y="4575809"/>
            <a:ext cx="7296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800" kern="0" spc="26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898139" y="4764924"/>
            <a:ext cx="780415" cy="77470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R="91440" algn="ctr">
              <a:spcBef>
                <a:spcPts val="240"/>
              </a:spcBef>
            </a:pPr>
            <a:r>
              <a:rPr sz="185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185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8100">
              <a:spcBef>
                <a:spcPts val="175"/>
              </a:spcBef>
            </a:pP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spc="-15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187701" y="4368546"/>
            <a:ext cx="33210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955" marR="5080" indent="-8890">
              <a:spcBef>
                <a:spcPts val="95"/>
              </a:spcBef>
            </a:pPr>
            <a:r>
              <a:rPr sz="2800" u="sng" kern="0" spc="-330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u="sng" kern="0" spc="-25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</a:t>
            </a:r>
            <a:r>
              <a:rPr sz="2800" u="sng" kern="0" spc="-385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kern="0" spc="-38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dt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956810" y="4597146"/>
            <a:ext cx="2330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691374" y="4597146"/>
            <a:ext cx="1441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·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2266942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03425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47015" rIns="0" bIns="0" rtlCol="0">
            <a:spAutoFit/>
          </a:bodyPr>
          <a:lstStyle/>
          <a:p>
            <a:pPr marL="5080" algn="ctr">
              <a:spcBef>
                <a:spcPts val="1945"/>
              </a:spcBef>
            </a:pPr>
            <a:r>
              <a:rPr dirty="0"/>
              <a:t>Safety </a:t>
            </a:r>
            <a:r>
              <a:rPr spc="-10" dirty="0"/>
              <a:t>evaluation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105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2" y="5294173"/>
            <a:ext cx="7774940" cy="7207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5080" indent="-342900">
              <a:lnSpc>
                <a:spcPts val="2590"/>
              </a:lnSpc>
              <a:spcBef>
                <a:spcPts val="425"/>
              </a:spcBef>
              <a:buFontTx/>
              <a:buChar char="•"/>
              <a:tabLst>
                <a:tab pos="355600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At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24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t=0,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safety</a:t>
            </a:r>
            <a:r>
              <a:rPr sz="24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1.</a:t>
            </a:r>
            <a:r>
              <a:rPr sz="24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approaches</a:t>
            </a:r>
            <a:r>
              <a:rPr sz="2400" kern="0" spc="-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infinity,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safety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approaches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27352" y="1315030"/>
            <a:ext cx="8347709" cy="2975172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93065" indent="-342265">
              <a:spcBef>
                <a:spcPts val="459"/>
              </a:spcBef>
              <a:buFontTx/>
              <a:buChar char="•"/>
              <a:tabLst>
                <a:tab pos="39306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solving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these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equations,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24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get</a:t>
            </a:r>
            <a:endParaRPr sz="24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2202815">
              <a:spcBef>
                <a:spcPts val="400"/>
              </a:spcBef>
            </a:pP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550" kern="0" baseline="-21241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(t) =</a:t>
            </a:r>
            <a:r>
              <a:rPr sz="2600" kern="0" spc="-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e</a:t>
            </a:r>
            <a:r>
              <a:rPr sz="2550" kern="0" spc="-15" baseline="26143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550" kern="0" spc="142" baseline="26143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550" kern="0" spc="142" baseline="26143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endParaRPr sz="2550" kern="0" baseline="26143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2202815">
              <a:spcBef>
                <a:spcPts val="625"/>
              </a:spcBef>
            </a:pP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550" kern="0" baseline="-21241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600" kern="0" spc="-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600" kern="0" spc="-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C(1-</a:t>
            </a:r>
            <a:r>
              <a:rPr sz="26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e</a:t>
            </a:r>
            <a:r>
              <a:rPr sz="2550" kern="0" spc="-15" baseline="26143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550" kern="0" spc="75" baseline="26143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550" kern="0" spc="75" baseline="26143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2600" kern="0" spc="50" dirty="0">
                <a:solidFill>
                  <a:sysClr val="windowText" lastClr="000000"/>
                </a:solidFill>
                <a:latin typeface="Helvetica"/>
                <a:cs typeface="Helvetica"/>
              </a:rPr>
              <a:t>)</a:t>
            </a:r>
            <a:endParaRPr sz="26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2202815">
              <a:spcBef>
                <a:spcPts val="865"/>
              </a:spcBef>
            </a:pP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550" kern="0" baseline="-21241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600" kern="0" spc="-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600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26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1-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C)</a:t>
            </a:r>
            <a:r>
              <a:rPr sz="26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– </a:t>
            </a: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(1-</a:t>
            </a: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C)e</a:t>
            </a:r>
            <a:r>
              <a:rPr sz="2550" kern="0" baseline="26143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550" kern="0" spc="367" baseline="26143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550" kern="0" spc="75" baseline="26143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550" kern="0" spc="-75" baseline="26143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endParaRPr sz="2550" kern="0" baseline="26143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93700" marR="55880" indent="-342900">
              <a:lnSpc>
                <a:spcPts val="2590"/>
              </a:lnSpc>
              <a:spcBef>
                <a:spcPts val="750"/>
              </a:spcBef>
              <a:buFontTx/>
              <a:buChar char="•"/>
              <a:tabLst>
                <a:tab pos="393700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Since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</a:t>
            </a:r>
            <a:r>
              <a:rPr sz="2400" kern="0" baseline="-20833" dirty="0">
                <a:solidFill>
                  <a:sysClr val="windowText" lastClr="000000"/>
                </a:solidFill>
                <a:latin typeface="Helvetica"/>
                <a:cs typeface="Helvetica"/>
              </a:rPr>
              <a:t>i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(t)</a:t>
            </a:r>
            <a:r>
              <a:rPr sz="24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known,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compute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reliability</a:t>
            </a:r>
            <a:r>
              <a:rPr sz="24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of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sum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probabilities of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neing</a:t>
            </a:r>
            <a:r>
              <a:rPr sz="24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operational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400" kern="0" spc="-10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fail-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safe</a:t>
            </a:r>
            <a:r>
              <a:rPr sz="24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states</a:t>
            </a:r>
            <a:endParaRPr sz="24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35402" y="4495736"/>
            <a:ext cx="5361305" cy="468718"/>
          </a:xfrm>
          <a:prstGeom prst="rect">
            <a:avLst/>
          </a:prstGeom>
          <a:solidFill>
            <a:srgbClr val="B8CCFD"/>
          </a:solidFill>
        </p:spPr>
        <p:txBody>
          <a:bodyPr vert="horz" wrap="square" lIns="0" tIns="37465" rIns="0" bIns="0" rtlCol="0">
            <a:spAutoFit/>
          </a:bodyPr>
          <a:lstStyle/>
          <a:p>
            <a:pPr marL="98425">
              <a:spcBef>
                <a:spcPts val="29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R(t)</a:t>
            </a:r>
            <a:r>
              <a:rPr sz="2800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+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00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(1-C)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e</a:t>
            </a:r>
            <a:r>
              <a:rPr sz="2775" kern="0" spc="-15" baseline="25525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775" kern="0" spc="157" baseline="255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157" baseline="25525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endParaRPr sz="2775" kern="0" baseline="25525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5463862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2321" y="261452"/>
            <a:ext cx="8775511" cy="1229696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10795" rIns="0" bIns="0" rtlCol="0">
            <a:spAutoFit/>
          </a:bodyPr>
          <a:lstStyle/>
          <a:p>
            <a:pPr marL="1517015" marR="438150" indent="-1068705">
              <a:spcBef>
                <a:spcPts val="85"/>
              </a:spcBef>
            </a:pPr>
            <a:r>
              <a:rPr dirty="0"/>
              <a:t>How to deal with cases</a:t>
            </a:r>
            <a:r>
              <a:rPr spc="-15" dirty="0"/>
              <a:t> </a:t>
            </a:r>
            <a:r>
              <a:rPr dirty="0"/>
              <a:t>of</a:t>
            </a:r>
            <a:r>
              <a:rPr spc="5" dirty="0"/>
              <a:t> </a:t>
            </a:r>
            <a:r>
              <a:rPr spc="-10" dirty="0"/>
              <a:t>systems </a:t>
            </a:r>
            <a:r>
              <a:rPr dirty="0"/>
              <a:t>with</a:t>
            </a:r>
            <a:r>
              <a:rPr spc="-40" dirty="0"/>
              <a:t> </a:t>
            </a:r>
            <a:r>
              <a:rPr dirty="0"/>
              <a:t>“k</a:t>
            </a:r>
            <a:r>
              <a:rPr spc="-40" dirty="0"/>
              <a:t> </a:t>
            </a:r>
            <a:r>
              <a:rPr dirty="0"/>
              <a:t>out</a:t>
            </a:r>
            <a:r>
              <a:rPr spc="-35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n</a:t>
            </a:r>
            <a:r>
              <a:rPr spc="-35" dirty="0"/>
              <a:t> </a:t>
            </a:r>
            <a:r>
              <a:rPr spc="-10" dirty="0"/>
              <a:t>choices”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106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3" y="1396751"/>
            <a:ext cx="8322945" cy="2542540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marL="354965" indent="-342265">
              <a:spcBef>
                <a:spcPts val="955"/>
              </a:spcBef>
              <a:buFontTx/>
              <a:buChar char="•"/>
              <a:tabLst>
                <a:tab pos="35496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Suppose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want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solve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following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task: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6285" marR="211454" indent="8890">
              <a:lnSpc>
                <a:spcPct val="90100"/>
              </a:lnSpc>
              <a:spcBef>
                <a:spcPts val="1019"/>
              </a:spcBef>
            </a:pP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What</a:t>
            </a:r>
            <a:r>
              <a:rPr sz="2400" i="1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00" i="1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i="1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probability</a:t>
            </a:r>
            <a:r>
              <a:rPr sz="2400" i="1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2400" i="1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more</a:t>
            </a:r>
            <a:r>
              <a:rPr sz="2400" i="1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than</a:t>
            </a:r>
            <a:r>
              <a:rPr sz="2400" i="1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two</a:t>
            </a:r>
            <a:r>
              <a:rPr sz="2400" i="1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engines</a:t>
            </a:r>
            <a:r>
              <a:rPr sz="2400" i="1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400" i="1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a </a:t>
            </a:r>
            <a:r>
              <a:rPr sz="2400" i="1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4-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engine</a:t>
            </a:r>
            <a:r>
              <a:rPr sz="2400" i="1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airplane</a:t>
            </a:r>
            <a:r>
              <a:rPr sz="2400" i="1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will</a:t>
            </a:r>
            <a:r>
              <a:rPr sz="2400" i="1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</a:t>
            </a:r>
            <a:r>
              <a:rPr sz="2400" i="1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during</a:t>
            </a:r>
            <a:r>
              <a:rPr sz="2400" i="1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00" i="1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t-hour</a:t>
            </a:r>
            <a:r>
              <a:rPr sz="2400" i="1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flight</a:t>
            </a:r>
            <a:r>
              <a:rPr sz="2400" i="1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400" i="1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r>
              <a:rPr sz="2400" i="1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rate</a:t>
            </a:r>
            <a:r>
              <a:rPr sz="2400" i="1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i="1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00" i="1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single</a:t>
            </a:r>
            <a:r>
              <a:rPr sz="2400" i="1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engine</a:t>
            </a:r>
            <a:r>
              <a:rPr sz="2400" i="1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00" i="1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lang="en-US" sz="2500" b="1" i="1" kern="0" spc="28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500" kern="0" spc="-7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per</a:t>
            </a:r>
            <a:r>
              <a:rPr sz="2400" i="1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i="1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hour?</a:t>
            </a:r>
            <a:endParaRPr sz="24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5600" marR="5080" indent="-342900">
              <a:lnSpc>
                <a:spcPts val="3020"/>
              </a:lnSpc>
              <a:spcBef>
                <a:spcPts val="690"/>
              </a:spcBef>
              <a:buFontTx/>
              <a:buChar char="•"/>
              <a:tabLst>
                <a:tab pos="35560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probability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more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than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two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engines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can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expressed</a:t>
            </a:r>
            <a:r>
              <a:rPr sz="28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as: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97252" y="4165804"/>
            <a:ext cx="4997450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spcBef>
                <a:spcPts val="105"/>
              </a:spcBef>
            </a:pP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P</a:t>
            </a:r>
            <a:r>
              <a:rPr sz="1700" kern="0" dirty="0">
                <a:solidFill>
                  <a:sysClr val="windowText" lastClr="000000"/>
                </a:solidFill>
                <a:latin typeface="Symbol"/>
                <a:cs typeface="Symbol"/>
              </a:rPr>
              <a:t>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1700" kern="0" spc="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</a:t>
            </a:r>
            <a:r>
              <a:rPr sz="1700" kern="0" spc="2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3900" kern="0" spc="-7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(</a:t>
            </a:r>
            <a:r>
              <a:rPr sz="3900" kern="0" spc="-112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700" kern="0" baseline="49382" dirty="0">
                <a:solidFill>
                  <a:sysClr val="windowText" lastClr="000000"/>
                </a:solidFill>
                <a:latin typeface="Arial"/>
                <a:cs typeface="Arial"/>
              </a:rPr>
              <a:t>4</a:t>
            </a:r>
            <a:r>
              <a:rPr sz="2700" kern="0" spc="60" baseline="49382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)P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1700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works</a:t>
            </a:r>
            <a:r>
              <a:rPr sz="1700" kern="0" spc="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r>
              <a:rPr sz="1700" kern="0" spc="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</a:t>
            </a:r>
            <a:r>
              <a:rPr sz="1700" kern="0" spc="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3900" kern="0" spc="-352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P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4</a:t>
            </a:r>
            <a:r>
              <a:rPr sz="1700" kern="0" spc="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</a:t>
            </a:r>
            <a:endParaRPr sz="17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43934" y="4335017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40051" y="4681220"/>
            <a:ext cx="8371840" cy="1313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24610">
              <a:lnSpc>
                <a:spcPts val="2295"/>
              </a:lnSpc>
              <a:spcBef>
                <a:spcPts val="100"/>
              </a:spcBef>
            </a:pP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3900" kern="0" spc="-15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3900" kern="0" spc="7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–</a:t>
            </a:r>
            <a:r>
              <a:rPr sz="3900" kern="0" spc="3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(P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4</a:t>
            </a:r>
            <a:r>
              <a:rPr sz="1700" kern="0" spc="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work</a:t>
            </a:r>
            <a:r>
              <a:rPr sz="1700" kern="0" spc="2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3900" kern="0" spc="-15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(</a:t>
            </a:r>
            <a:r>
              <a:rPr sz="3900" kern="0" spc="-15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700" kern="0" baseline="44753" dirty="0">
                <a:solidFill>
                  <a:sysClr val="windowText" lastClr="000000"/>
                </a:solidFill>
                <a:latin typeface="Arial"/>
                <a:cs typeface="Arial"/>
              </a:rPr>
              <a:t>4</a:t>
            </a:r>
            <a:r>
              <a:rPr sz="2700" kern="0" spc="-60" baseline="44753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)P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r>
              <a:rPr sz="1700" kern="0" spc="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work</a:t>
            </a:r>
            <a:r>
              <a:rPr sz="1700" kern="0" spc="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1700" kern="0" spc="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</a:t>
            </a:r>
            <a:r>
              <a:rPr sz="1700" kern="0" spc="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3900" kern="0" spc="-15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(</a:t>
            </a:r>
            <a:r>
              <a:rPr sz="3900" kern="0" spc="-532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700" kern="0" baseline="44753" dirty="0">
                <a:solidFill>
                  <a:sysClr val="windowText" lastClr="000000"/>
                </a:solidFill>
                <a:latin typeface="Arial"/>
                <a:cs typeface="Arial"/>
              </a:rPr>
              <a:t>4</a:t>
            </a:r>
            <a:r>
              <a:rPr sz="2700" kern="0" spc="472" baseline="44753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)P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1700" kern="0" spc="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work</a:t>
            </a:r>
            <a:r>
              <a:rPr sz="1700" kern="0" spc="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1700" kern="0" spc="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</a:t>
            </a:r>
            <a:r>
              <a:rPr sz="1700" kern="0" spc="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900" kern="0" spc="-75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)</a:t>
            </a:r>
            <a:endParaRPr sz="3900" kern="0" baseline="13888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16654">
              <a:lnSpc>
                <a:spcPts val="1335"/>
              </a:lnSpc>
              <a:tabLst>
                <a:tab pos="6155055" algn="l"/>
              </a:tabLst>
            </a:pPr>
            <a:r>
              <a:rPr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r>
              <a:rPr kern="0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81000" marR="50800" indent="-342900">
              <a:lnSpc>
                <a:spcPts val="3020"/>
              </a:lnSpc>
              <a:spcBef>
                <a:spcPts val="505"/>
              </a:spcBef>
              <a:buFontTx/>
              <a:buChar char="•"/>
              <a:tabLst>
                <a:tab pos="38100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Only</a:t>
            </a:r>
            <a:r>
              <a:rPr sz="28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probabilities</a:t>
            </a:r>
            <a:r>
              <a:rPr sz="28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mutually</a:t>
            </a:r>
            <a:r>
              <a:rPr sz="28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exclusive</a:t>
            </a:r>
            <a:r>
              <a:rPr sz="2800" kern="0" spc="-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events</a:t>
            </a:r>
            <a:r>
              <a:rPr sz="28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can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summed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up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like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this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62764437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20850" y="6172200"/>
            <a:ext cx="8750300" cy="0"/>
          </a:xfrm>
          <a:custGeom>
            <a:avLst/>
            <a:gdLst/>
            <a:ahLst/>
            <a:cxnLst/>
            <a:rect l="l" t="t" r="r" b="b"/>
            <a:pathLst>
              <a:path w="8750300">
                <a:moveTo>
                  <a:pt x="0" y="0"/>
                </a:moveTo>
                <a:lnTo>
                  <a:pt x="8750300" y="0"/>
                </a:lnTo>
              </a:path>
            </a:pathLst>
          </a:custGeom>
          <a:ln w="25400">
            <a:solidFill>
              <a:srgbClr val="333333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68745" y="4871465"/>
            <a:ext cx="5289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6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1905" algn="ctr">
              <a:spcBef>
                <a:spcPts val="2245"/>
              </a:spcBef>
            </a:pPr>
            <a:r>
              <a:rPr sz="3600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“k</a:t>
            </a:r>
            <a:r>
              <a:rPr sz="3600" b="1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600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out</a:t>
            </a:r>
            <a:r>
              <a:rPr sz="3600" b="1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600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600" b="1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600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</a:t>
            </a:r>
            <a:r>
              <a:rPr sz="3600" b="1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600" b="1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choices”</a:t>
            </a:r>
            <a:endParaRPr sz="36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65452" y="1545412"/>
            <a:ext cx="7563484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spcBef>
                <a:spcPts val="105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“k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out</a:t>
            </a:r>
            <a:r>
              <a:rPr sz="32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choices”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32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computed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65452" y="3887216"/>
            <a:ext cx="262636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spcBef>
                <a:spcPts val="100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example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61408" y="2920060"/>
            <a:ext cx="2032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k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638800" y="2971800"/>
            <a:ext cx="1295400" cy="0"/>
          </a:xfrm>
          <a:custGeom>
            <a:avLst/>
            <a:gdLst/>
            <a:ahLst/>
            <a:cxnLst/>
            <a:rect l="l" t="t" r="r" b="b"/>
            <a:pathLst>
              <a:path w="1295400">
                <a:moveTo>
                  <a:pt x="0" y="0"/>
                </a:moveTo>
                <a:lnTo>
                  <a:pt x="129540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76009" y="2386711"/>
            <a:ext cx="3238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n!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42864" y="3072764"/>
            <a:ext cx="12319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(n-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k)!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k!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321429" y="2532964"/>
            <a:ext cx="12217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spcBef>
                <a:spcPts val="105"/>
              </a:spcBef>
              <a:tabLst>
                <a:tab pos="690880" algn="l"/>
              </a:tabLst>
            </a:pPr>
            <a:r>
              <a:rPr sz="4400" kern="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4400" kern="0" spc="-29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4200" kern="0" spc="-75" baseline="30753" dirty="0">
                <a:solidFill>
                  <a:sysClr val="windowText" lastClr="000000"/>
                </a:solidFill>
                <a:latin typeface="Arial"/>
                <a:cs typeface="Arial"/>
              </a:rPr>
              <a:t>n</a:t>
            </a:r>
            <a:r>
              <a:rPr sz="4200" kern="0" baseline="30753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sz="4400" kern="0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4400" kern="0" spc="-45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321429" y="4667251"/>
            <a:ext cx="122174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spcBef>
                <a:spcPts val="100"/>
              </a:spcBef>
              <a:tabLst>
                <a:tab pos="690245" algn="l"/>
              </a:tabLst>
            </a:pPr>
            <a:r>
              <a:rPr sz="4400" kern="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4400" kern="0" spc="-29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4200" kern="0" spc="-75" baseline="30753" dirty="0">
                <a:solidFill>
                  <a:sysClr val="windowText" lastClr="000000"/>
                </a:solidFill>
                <a:latin typeface="Arial"/>
                <a:cs typeface="Arial"/>
              </a:rPr>
              <a:t>4</a:t>
            </a:r>
            <a:r>
              <a:rPr sz="4200" kern="0" baseline="30753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sz="4400" kern="0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4400" kern="0" spc="-459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52010" y="5054346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638800" y="5105400"/>
            <a:ext cx="1295400" cy="0"/>
          </a:xfrm>
          <a:custGeom>
            <a:avLst/>
            <a:gdLst/>
            <a:ahLst/>
            <a:cxnLst/>
            <a:rect l="l" t="t" r="r" b="b"/>
            <a:pathLst>
              <a:path w="1295400">
                <a:moveTo>
                  <a:pt x="0" y="0"/>
                </a:moveTo>
                <a:lnTo>
                  <a:pt x="129540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176009" y="4520946"/>
            <a:ext cx="3238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4!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107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5623686" y="5206695"/>
            <a:ext cx="12725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(4-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2)!</a:t>
            </a:r>
            <a:r>
              <a:rPr sz="2800" kern="0" spc="-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2!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8318479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1270" algn="ctr">
              <a:spcBef>
                <a:spcPts val="2245"/>
              </a:spcBef>
            </a:pPr>
            <a:r>
              <a:rPr dirty="0"/>
              <a:t>Example</a:t>
            </a:r>
            <a:r>
              <a:rPr spc="5" dirty="0"/>
              <a:t> </a:t>
            </a:r>
            <a:r>
              <a:rPr spc="-10" dirty="0"/>
              <a:t>cont.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108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59153" y="1355399"/>
            <a:ext cx="6301105" cy="4314190"/>
          </a:xfrm>
          <a:prstGeom prst="rect">
            <a:avLst/>
          </a:prstGeom>
        </p:spPr>
        <p:txBody>
          <a:bodyPr vert="horz" wrap="square" lIns="0" tIns="212725" rIns="0" bIns="0" rtlCol="0">
            <a:spAutoFit/>
          </a:bodyPr>
          <a:lstStyle/>
          <a:p>
            <a:pPr marL="76200">
              <a:spcBef>
                <a:spcPts val="1675"/>
              </a:spcBef>
            </a:pP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So,</a:t>
            </a:r>
            <a:r>
              <a:rPr sz="2600" kern="0" spc="-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 </a:t>
            </a:r>
            <a:r>
              <a:rPr sz="26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get</a:t>
            </a:r>
            <a:endParaRPr sz="26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81100">
              <a:spcBef>
                <a:spcPts val="1570"/>
              </a:spcBef>
            </a:pP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P</a:t>
            </a:r>
            <a:r>
              <a:rPr sz="1700" kern="0" dirty="0">
                <a:solidFill>
                  <a:sysClr val="windowText" lastClr="000000"/>
                </a:solidFill>
                <a:latin typeface="Symbol"/>
                <a:cs typeface="Symbol"/>
              </a:rPr>
              <a:t>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1700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</a:t>
            </a:r>
            <a:r>
              <a:rPr sz="1700" kern="0" spc="2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3900" kern="0" spc="7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4</a:t>
            </a:r>
            <a:r>
              <a:rPr sz="3900" kern="0" spc="7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P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1700" kern="0" spc="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works</a:t>
            </a:r>
            <a:r>
              <a:rPr sz="1700" kern="0" spc="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r>
              <a:rPr sz="1700" kern="0" spc="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</a:t>
            </a:r>
            <a:r>
              <a:rPr sz="1700" kern="0" spc="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3900" kern="0" spc="-359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P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4</a:t>
            </a:r>
            <a:r>
              <a:rPr sz="1700" kern="0" spc="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</a:t>
            </a:r>
            <a:endParaRPr sz="17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>
              <a:spcBef>
                <a:spcPts val="960"/>
              </a:spcBef>
            </a:pPr>
            <a:endParaRPr sz="17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6200"/>
            <a:r>
              <a:rPr sz="26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where</a:t>
            </a:r>
            <a:endParaRPr sz="26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81100" marR="1807845">
              <a:lnSpc>
                <a:spcPct val="109700"/>
              </a:lnSpc>
              <a:spcBef>
                <a:spcPts val="1270"/>
              </a:spcBef>
            </a:pP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P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1700" kern="0" spc="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works</a:t>
            </a:r>
            <a:r>
              <a:rPr sz="1700" kern="0" spc="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r>
              <a:rPr sz="1700" kern="0" spc="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</a:t>
            </a:r>
            <a:r>
              <a:rPr sz="1700" kern="0" spc="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9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= R</a:t>
            </a:r>
            <a:r>
              <a:rPr sz="3900" kern="0" spc="22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900" kern="0" spc="-15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(1-</a:t>
            </a:r>
            <a:r>
              <a:rPr sz="3900" kern="0" spc="-37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R)</a:t>
            </a:r>
            <a:r>
              <a:rPr sz="2550" kern="0" spc="-37" baseline="45751" dirty="0">
                <a:solidFill>
                  <a:sysClr val="windowText" lastClr="000000"/>
                </a:solidFill>
                <a:latin typeface="Helvetica"/>
                <a:cs typeface="Helvetica"/>
              </a:rPr>
              <a:t>3 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</a:t>
            </a:r>
            <a:r>
              <a:rPr sz="2550" kern="0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4</a:t>
            </a:r>
            <a:r>
              <a:rPr sz="2550" kern="0" spc="30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550" kern="0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failed</a:t>
            </a:r>
            <a:r>
              <a:rPr sz="2550" kern="0" spc="60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600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6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(1-</a:t>
            </a:r>
            <a:r>
              <a:rPr sz="26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R)</a:t>
            </a:r>
            <a:r>
              <a:rPr sz="2550" kern="0" spc="-37" baseline="26143" dirty="0">
                <a:solidFill>
                  <a:sysClr val="windowText" lastClr="000000"/>
                </a:solidFill>
                <a:latin typeface="Helvetica"/>
                <a:cs typeface="Helvetica"/>
              </a:rPr>
              <a:t>4</a:t>
            </a:r>
            <a:endParaRPr sz="2550" kern="0" baseline="26143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>
              <a:spcBef>
                <a:spcPts val="1330"/>
              </a:spcBef>
            </a:pPr>
            <a:endParaRPr sz="17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6200" marR="43180">
              <a:lnSpc>
                <a:spcPct val="108500"/>
              </a:lnSpc>
            </a:pP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where</a:t>
            </a:r>
            <a:r>
              <a:rPr sz="26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</a:t>
            </a:r>
            <a:r>
              <a:rPr sz="26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6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600" kern="0" spc="-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reliability</a:t>
            </a:r>
            <a:r>
              <a:rPr sz="26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6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6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single</a:t>
            </a:r>
            <a:r>
              <a:rPr sz="26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6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engine 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computed</a:t>
            </a:r>
            <a:r>
              <a:rPr sz="26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26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</a:t>
            </a:r>
            <a:r>
              <a:rPr sz="26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6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</a:t>
            </a:r>
            <a:r>
              <a:rPr sz="2550" kern="0" baseline="26143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475" b="1" i="1" kern="0" spc="112" baseline="23569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550" kern="0" spc="112" baseline="26143" dirty="0">
                <a:solidFill>
                  <a:sysClr val="windowText" lastClr="000000"/>
                </a:solidFill>
                <a:latin typeface="Helvetica"/>
                <a:cs typeface="Helvetica"/>
              </a:rPr>
              <a:t>t</a:t>
            </a:r>
            <a:endParaRPr sz="2550" kern="0" baseline="26143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135099125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spc="-10" dirty="0"/>
              <a:t>Summary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109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3" y="1545413"/>
            <a:ext cx="6952615" cy="202818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spcBef>
                <a:spcPts val="105"/>
              </a:spcBef>
              <a:buFontTx/>
              <a:buChar char="•"/>
              <a:tabLst>
                <a:tab pos="355600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Methods</a:t>
            </a:r>
            <a:r>
              <a:rPr sz="32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32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evaluating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reliability,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availability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safety</a:t>
            </a:r>
            <a:r>
              <a:rPr sz="3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650" lvl="1" indent="-285750">
              <a:spcBef>
                <a:spcPts val="690"/>
              </a:spcBef>
              <a:buFontTx/>
              <a:buChar char="–"/>
              <a:tabLst>
                <a:tab pos="755650" algn="l"/>
              </a:tabLst>
            </a:pPr>
            <a:r>
              <a:rPr sz="28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RBDs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650" lvl="1" indent="-285750">
              <a:spcBef>
                <a:spcPts val="675"/>
              </a:spcBef>
              <a:buFontTx/>
              <a:buChar char="–"/>
              <a:tabLst>
                <a:tab pos="75565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Markov</a:t>
            </a:r>
            <a:r>
              <a:rPr sz="28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chains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20698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03010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15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06276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dirty="0">
                <a:solidFill>
                  <a:srgbClr val="000000"/>
                </a:solidFill>
              </a:rPr>
              <a:t>Fault</a:t>
            </a:r>
            <a:r>
              <a:rPr b="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-15" dirty="0">
                <a:solidFill>
                  <a:srgbClr val="000000"/>
                </a:solidFill>
              </a:rPr>
              <a:t>tolerance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54590" y="1537194"/>
            <a:ext cx="8480965" cy="1553351"/>
          </a:xfrm>
          <a:prstGeom prst="rect">
            <a:avLst/>
          </a:prstGeom>
          <a:solidFill>
            <a:srgbClr val="CCFFCC"/>
          </a:solidFill>
        </p:spPr>
        <p:txBody>
          <a:bodyPr vert="horz" wrap="square" lIns="0" tIns="36045" rIns="0" bIns="0" rtlCol="0">
            <a:spAutoFit/>
          </a:bodyPr>
          <a:lstStyle/>
          <a:p>
            <a:pPr marL="337688" marR="330098" algn="ctr" defTabSz="1365931">
              <a:spcBef>
                <a:spcPts val="284"/>
              </a:spcBef>
            </a:pPr>
            <a:r>
              <a:rPr sz="3286" b="1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fault-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tolerance</a:t>
            </a:r>
            <a:r>
              <a:rPr sz="3286" kern="0" spc="-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3286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3286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ability</a:t>
            </a:r>
            <a:r>
              <a:rPr sz="3286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3286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3286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continue</a:t>
            </a:r>
            <a:r>
              <a:rPr sz="3286" kern="0" spc="-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performing</a:t>
            </a:r>
            <a:r>
              <a:rPr sz="3286" kern="0" spc="-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its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function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algn="ctr" defTabSz="1365931">
              <a:spcBef>
                <a:spcPts val="7"/>
              </a:spcBef>
            </a:pP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in</a:t>
            </a:r>
            <a:r>
              <a:rPr sz="3286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spite</a:t>
            </a:r>
            <a:r>
              <a:rPr sz="3286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3286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faults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31556" y="3465052"/>
            <a:ext cx="3771426" cy="1497831"/>
          </a:xfrm>
          <a:prstGeom prst="rect">
            <a:avLst/>
          </a:prstGeom>
        </p:spPr>
        <p:txBody>
          <a:bodyPr vert="horz" wrap="square" lIns="0" tIns="18971" rIns="0" bIns="0" rtlCol="0">
            <a:spAutoFit/>
          </a:bodyPr>
          <a:lstStyle/>
          <a:p>
            <a:pPr marL="353813" marR="7589" indent="-335791" defTabSz="1365931">
              <a:lnSpc>
                <a:spcPct val="156300"/>
              </a:lnSpc>
              <a:spcBef>
                <a:spcPts val="149"/>
              </a:spcBef>
            </a:pP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broken</a:t>
            </a:r>
            <a:r>
              <a:rPr sz="3286" kern="0" spc="-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connection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bug</a:t>
            </a:r>
            <a:r>
              <a:rPr sz="3286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in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program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55956" y="3465052"/>
            <a:ext cx="1894250" cy="1495522"/>
          </a:xfrm>
          <a:prstGeom prst="rect">
            <a:avLst/>
          </a:prstGeom>
        </p:spPr>
        <p:txBody>
          <a:bodyPr vert="horz" wrap="square" lIns="0" tIns="18971" rIns="0" bIns="0" rtlCol="0">
            <a:spAutoFit/>
          </a:bodyPr>
          <a:lstStyle/>
          <a:p>
            <a:pPr marL="85371" marR="7589" indent="-67348" defTabSz="1365931">
              <a:lnSpc>
                <a:spcPct val="156300"/>
              </a:lnSpc>
              <a:spcBef>
                <a:spcPts val="149"/>
              </a:spcBef>
            </a:pPr>
            <a:r>
              <a:rPr sz="3286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hardware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software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815130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dirty="0"/>
              <a:t>Next</a:t>
            </a:r>
            <a:r>
              <a:rPr spc="-20" dirty="0"/>
              <a:t> </a:t>
            </a:r>
            <a:r>
              <a:rPr spc="-10" dirty="0"/>
              <a:t>lecture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110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2" y="1545412"/>
            <a:ext cx="436245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spcBef>
                <a:spcPts val="105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Hardware</a:t>
            </a:r>
            <a:r>
              <a:rPr sz="32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redundancy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71800" y="2743200"/>
            <a:ext cx="6026150" cy="1933478"/>
          </a:xfrm>
          <a:prstGeom prst="rect">
            <a:avLst/>
          </a:prstGeom>
          <a:solidFill>
            <a:srgbClr val="DFE9FF"/>
          </a:solidFill>
        </p:spPr>
        <p:txBody>
          <a:bodyPr vert="horz" wrap="square" lIns="0" tIns="54610" rIns="0" bIns="0" rtlCol="0">
            <a:spAutoFit/>
          </a:bodyPr>
          <a:lstStyle/>
          <a:p>
            <a:pPr>
              <a:spcBef>
                <a:spcPts val="430"/>
              </a:spcBef>
            </a:pPr>
            <a:endParaRPr sz="3200" kern="0">
              <a:solidFill>
                <a:sysClr val="windowText" lastClr="000000"/>
              </a:solidFill>
              <a:latin typeface="Times New Roman"/>
              <a:cs typeface="Times New Roman"/>
            </a:endParaRPr>
          </a:p>
          <a:p>
            <a:pPr marL="1502410" marR="1493520" indent="55880">
              <a:lnSpc>
                <a:spcPct val="150100"/>
              </a:lnSpc>
            </a:pPr>
            <a:r>
              <a:rPr sz="3200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Read</a:t>
            </a:r>
            <a:r>
              <a:rPr sz="3200" b="1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chapter</a:t>
            </a:r>
            <a:r>
              <a:rPr sz="3200" b="1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b="1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4 </a:t>
            </a:r>
            <a:r>
              <a:rPr sz="3200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00" b="1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00" b="1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text</a:t>
            </a:r>
            <a:r>
              <a:rPr sz="3200" b="1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book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789241057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E4CBB-5AAE-9774-61BD-7325003C7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33E0E-59B4-C242-E06F-6E0C689D8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11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111-122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F91DB-13A7-F97C-57B7-7C16738664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282357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9E92917-1FB3-B108-DBA0-2F3E0441C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Hardware redundancy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C1F3020-9C2A-2EE8-43DD-A6B65C1B47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01742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18173" y="6216903"/>
            <a:ext cx="6848745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 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marL="973639">
              <a:spcBef>
                <a:spcPts val="2317"/>
              </a:spcBef>
            </a:pPr>
            <a:r>
              <a:rPr dirty="0"/>
              <a:t>Techniques</a:t>
            </a:r>
            <a:r>
              <a:rPr spc="-131" dirty="0"/>
              <a:t> </a:t>
            </a:r>
            <a:r>
              <a:rPr dirty="0"/>
              <a:t>for</a:t>
            </a:r>
            <a:r>
              <a:rPr spc="-80" dirty="0"/>
              <a:t> </a:t>
            </a:r>
            <a:r>
              <a:rPr dirty="0"/>
              <a:t>fault</a:t>
            </a:r>
            <a:r>
              <a:rPr spc="-87" dirty="0"/>
              <a:t> </a:t>
            </a:r>
            <a:r>
              <a:rPr spc="-15" dirty="0"/>
              <a:t>tolerance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3" y="1477435"/>
            <a:ext cx="8454498" cy="3654421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124944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masking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“hides”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faults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occur.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Do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not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require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detecting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faults,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but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require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containment</a:t>
            </a:r>
            <a:r>
              <a:rPr sz="3279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(the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effect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 all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faults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should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local)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1131" marR="7404" indent="-353546" algn="just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Another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approach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first to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detect,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locate 	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contain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faults,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then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 recover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from 	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faults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using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reconfiguration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580768122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Redundancy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32972" y="1388312"/>
            <a:ext cx="7634500" cy="5167313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hardware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redundancy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2nd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CPU,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2nd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ALU,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...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23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software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redundancy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36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validation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test...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23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information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redundancy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error-detecting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842" kern="0" spc="13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correcting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codes,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...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redundancy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repeating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tasks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several</a:t>
            </a:r>
            <a:r>
              <a:rPr sz="2842" kern="0" spc="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times,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...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03345" defTabSz="1332738">
              <a:spcBef>
                <a:spcPts val="2558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3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 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571233174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18173" y="6216903"/>
            <a:ext cx="6848745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4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 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Example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379610"/>
            <a:ext cx="5185609" cy="3510641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FT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digital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filter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acceptance</a:t>
            </a:r>
            <a:r>
              <a:rPr sz="2842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test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[0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42" kern="0" spc="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255]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2" indent="-235080" defTabSz="1332738">
              <a:spcBef>
                <a:spcPts val="612"/>
              </a:spcBef>
              <a:buFontTx/>
              <a:buChar char="•"/>
              <a:tabLst>
                <a:tab pos="1195761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SW:</a:t>
            </a:r>
            <a:r>
              <a:rPr sz="2478" kern="0" spc="-12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overflow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2" indent="-235080" defTabSz="1332738">
              <a:spcBef>
                <a:spcPts val="590"/>
              </a:spcBef>
              <a:buFontTx/>
              <a:buChar char="•"/>
              <a:tabLst>
                <a:tab pos="1195761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HW:</a:t>
            </a:r>
            <a:r>
              <a:rPr sz="2478" kern="0" spc="-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memory</a:t>
            </a:r>
            <a:r>
              <a:rPr sz="2478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test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2" indent="-235080" defTabSz="1332738">
              <a:spcBef>
                <a:spcPts val="590"/>
              </a:spcBef>
              <a:buFontTx/>
              <a:buChar char="•"/>
              <a:tabLst>
                <a:tab pos="1195761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time:</a:t>
            </a:r>
            <a:r>
              <a:rPr sz="2478" kern="0" spc="-10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478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execute</a:t>
            </a:r>
            <a:r>
              <a:rPr sz="2478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test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14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transients: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via</a:t>
            </a:r>
            <a:r>
              <a:rPr sz="2842" kern="0" spc="13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re-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execution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2" indent="-235080" defTabSz="1332738">
              <a:spcBef>
                <a:spcPts val="612"/>
              </a:spcBef>
              <a:buFontTx/>
              <a:buChar char="•"/>
              <a:tabLst>
                <a:tab pos="1195761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re-execute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853216215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18173" y="6225607"/>
            <a:ext cx="6848745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5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 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Redundancy</a:t>
            </a:r>
            <a:r>
              <a:rPr spc="-166" dirty="0"/>
              <a:t> </a:t>
            </a:r>
            <a:r>
              <a:rPr spc="-36" dirty="0"/>
              <a:t>(5)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384377"/>
            <a:ext cx="8129645" cy="3950011"/>
          </a:xfrm>
          <a:prstGeom prst="rect">
            <a:avLst/>
          </a:prstGeom>
        </p:spPr>
        <p:txBody>
          <a:bodyPr vert="horz" wrap="square" lIns="0" tIns="121241" rIns="0" bIns="0" rtlCol="0">
            <a:spAutoFit/>
          </a:bodyPr>
          <a:lstStyle/>
          <a:p>
            <a:pPr marL="372980" indent="-354470" defTabSz="1332738">
              <a:spcBef>
                <a:spcPts val="955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NOTHING FOR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FREE!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16"/>
              </a:spcBef>
              <a:buFontTx/>
              <a:buChar char="•"/>
              <a:tabLst>
                <a:tab pos="372980" algn="l"/>
              </a:tabLst>
            </a:pP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costs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HW: components,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area,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power,</a:t>
            </a:r>
            <a:r>
              <a:rPr sz="2842" kern="0" spc="13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...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SW: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development</a:t>
            </a:r>
            <a:r>
              <a:rPr sz="2842" kern="0" spc="1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costs,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...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information: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extra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HW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/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decode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time: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faster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CPUs,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31"/>
              </a:spcBef>
              <a:buFontTx/>
              <a:buChar char="•"/>
              <a:tabLst>
                <a:tab pos="372980" algn="l"/>
              </a:tabLst>
            </a:pP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trade-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off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against increase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dependability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593093787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18173" y="6216903"/>
            <a:ext cx="6848745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6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 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Types</a:t>
            </a:r>
            <a:r>
              <a:rPr spc="-66" dirty="0"/>
              <a:t> </a:t>
            </a:r>
            <a:r>
              <a:rPr dirty="0"/>
              <a:t>of</a:t>
            </a:r>
            <a:r>
              <a:rPr spc="-80" dirty="0"/>
              <a:t> </a:t>
            </a:r>
            <a:r>
              <a:rPr spc="-15" dirty="0"/>
              <a:t>redundancy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375672"/>
            <a:ext cx="4756176" cy="2448703"/>
          </a:xfrm>
          <a:prstGeom prst="rect">
            <a:avLst/>
          </a:prstGeom>
        </p:spPr>
        <p:txBody>
          <a:bodyPr vert="horz" wrap="square" lIns="0" tIns="121241" rIns="0" bIns="0" rtlCol="0">
            <a:spAutoFit/>
          </a:bodyPr>
          <a:lstStyle/>
          <a:p>
            <a:pPr marL="372980" indent="-354470" defTabSz="1332738">
              <a:spcBef>
                <a:spcPts val="955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hardware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redundancy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1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rgbClr val="919191"/>
                </a:solidFill>
                <a:latin typeface="Helvetica"/>
                <a:cs typeface="Helvetica"/>
              </a:rPr>
              <a:t>information</a:t>
            </a:r>
            <a:r>
              <a:rPr sz="3279" kern="0" spc="-44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rgbClr val="919191"/>
                </a:solidFill>
                <a:latin typeface="Helvetica"/>
                <a:cs typeface="Helvetica"/>
              </a:rPr>
              <a:t>redundancy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09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rgbClr val="919191"/>
                </a:solidFill>
                <a:latin typeface="Helvetica"/>
                <a:cs typeface="Helvetica"/>
              </a:rPr>
              <a:t>software</a:t>
            </a:r>
            <a:r>
              <a:rPr sz="3279" kern="0" spc="-29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rgbClr val="919191"/>
                </a:solidFill>
                <a:latin typeface="Helvetica"/>
                <a:cs typeface="Helvetica"/>
              </a:rPr>
              <a:t>redundancy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1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rgbClr val="919191"/>
                </a:solidFill>
                <a:latin typeface="Helvetica"/>
                <a:cs typeface="Helvetica"/>
              </a:rPr>
              <a:t>time</a:t>
            </a:r>
            <a:r>
              <a:rPr sz="3279" kern="0" spc="-15" dirty="0">
                <a:solidFill>
                  <a:srgbClr val="919191"/>
                </a:solidFill>
                <a:latin typeface="Helvetica"/>
                <a:cs typeface="Helvetica"/>
              </a:rPr>
              <a:t> redundancy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029204162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18173" y="6225607"/>
            <a:ext cx="6848745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7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 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marR="11106" algn="ctr">
              <a:spcBef>
                <a:spcPts val="2317"/>
              </a:spcBef>
            </a:pPr>
            <a:r>
              <a:rPr dirty="0"/>
              <a:t>HW</a:t>
            </a:r>
            <a:r>
              <a:rPr spc="-131" dirty="0"/>
              <a:t> </a:t>
            </a:r>
            <a:r>
              <a:rPr dirty="0"/>
              <a:t>redundancy:</a:t>
            </a:r>
            <a:r>
              <a:rPr spc="-117" dirty="0"/>
              <a:t> </a:t>
            </a:r>
            <a:r>
              <a:rPr spc="-15" dirty="0"/>
              <a:t>overview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388312"/>
            <a:ext cx="8123167" cy="3959097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passive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redundancy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techniques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masking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23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rgbClr val="919191"/>
                </a:solidFill>
                <a:latin typeface="Helvetica"/>
                <a:cs typeface="Helvetica"/>
              </a:rPr>
              <a:t>active</a:t>
            </a:r>
            <a:r>
              <a:rPr sz="3279" kern="0" spc="-44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rgbClr val="919191"/>
                </a:solidFill>
                <a:latin typeface="Helvetica"/>
                <a:cs typeface="Helvetica"/>
              </a:rPr>
              <a:t>redundancy </a:t>
            </a:r>
            <a:r>
              <a:rPr sz="3279" kern="0" spc="-15" dirty="0">
                <a:solidFill>
                  <a:srgbClr val="919191"/>
                </a:solidFill>
                <a:latin typeface="Helvetica"/>
                <a:cs typeface="Helvetica"/>
              </a:rPr>
              <a:t>techniques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36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rgbClr val="919191"/>
                </a:solidFill>
                <a:latin typeface="Helvetica"/>
                <a:cs typeface="Helvetica"/>
              </a:rPr>
              <a:t>detection,</a:t>
            </a:r>
            <a:r>
              <a:rPr sz="2842" kern="0" spc="58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919191"/>
                </a:solidFill>
                <a:latin typeface="Helvetica"/>
                <a:cs typeface="Helvetica"/>
              </a:rPr>
              <a:t>localisation,</a:t>
            </a:r>
            <a:r>
              <a:rPr sz="2842" kern="0" spc="95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919191"/>
                </a:solidFill>
                <a:latin typeface="Helvetica"/>
                <a:cs typeface="Helvetica"/>
              </a:rPr>
              <a:t>containment,</a:t>
            </a:r>
            <a:r>
              <a:rPr sz="2842" kern="0" spc="124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rgbClr val="919191"/>
                </a:solidFill>
                <a:latin typeface="Helvetica"/>
                <a:cs typeface="Helvetica"/>
              </a:rPr>
              <a:t>recovery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23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rgbClr val="919191"/>
                </a:solidFill>
                <a:latin typeface="Helvetica"/>
                <a:cs typeface="Helvetica"/>
              </a:rPr>
              <a:t>hybrid</a:t>
            </a:r>
            <a:r>
              <a:rPr sz="3279" kern="0" spc="-22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rgbClr val="919191"/>
                </a:solidFill>
                <a:latin typeface="Helvetica"/>
                <a:cs typeface="Helvetica"/>
              </a:rPr>
              <a:t>redundancy</a:t>
            </a:r>
            <a:r>
              <a:rPr sz="3279" kern="0" spc="-7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rgbClr val="919191"/>
                </a:solidFill>
                <a:latin typeface="Helvetica"/>
                <a:cs typeface="Helvetica"/>
              </a:rPr>
              <a:t>techniques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rgbClr val="919191"/>
                </a:solidFill>
                <a:latin typeface="Helvetica"/>
                <a:cs typeface="Helvetica"/>
              </a:rPr>
              <a:t>static</a:t>
            </a:r>
            <a:r>
              <a:rPr sz="2842" kern="0" spc="-15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919191"/>
                </a:solidFill>
                <a:latin typeface="Helvetica"/>
                <a:cs typeface="Helvetica"/>
              </a:rPr>
              <a:t>+</a:t>
            </a:r>
            <a:r>
              <a:rPr sz="2842" kern="0" spc="44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rgbClr val="919191"/>
                </a:solidFill>
                <a:latin typeface="Helvetica"/>
                <a:cs typeface="Helvetica"/>
              </a:rPr>
              <a:t>dynamic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51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rgbClr val="919191"/>
                </a:solidFill>
                <a:latin typeface="Helvetica"/>
                <a:cs typeface="Helvetica"/>
              </a:rPr>
              <a:t>fault</a:t>
            </a:r>
            <a:r>
              <a:rPr sz="2842" kern="0" spc="15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919191"/>
                </a:solidFill>
                <a:latin typeface="Helvetica"/>
                <a:cs typeface="Helvetica"/>
              </a:rPr>
              <a:t>masking</a:t>
            </a:r>
            <a:r>
              <a:rPr sz="2842" kern="0" spc="51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919191"/>
                </a:solidFill>
                <a:latin typeface="Helvetica"/>
                <a:cs typeface="Helvetica"/>
              </a:rPr>
              <a:t>+</a:t>
            </a:r>
            <a:r>
              <a:rPr sz="2842" kern="0" spc="44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rgbClr val="919191"/>
                </a:solidFill>
                <a:latin typeface="Helvetica"/>
                <a:cs typeface="Helvetica"/>
              </a:rPr>
              <a:t>reconfiguration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553638852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18173" y="6216903"/>
            <a:ext cx="6848745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8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 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051414" y="3992869"/>
            <a:ext cx="1279048" cy="116614"/>
          </a:xfrm>
          <a:custGeom>
            <a:avLst/>
            <a:gdLst/>
            <a:ahLst/>
            <a:cxnLst/>
            <a:rect l="l" t="t" r="r" b="b"/>
            <a:pathLst>
              <a:path w="877570" h="80010">
                <a:moveTo>
                  <a:pt x="741297" y="0"/>
                </a:moveTo>
                <a:lnTo>
                  <a:pt x="741297" y="79732"/>
                </a:lnTo>
                <a:lnTo>
                  <a:pt x="827041" y="53873"/>
                </a:lnTo>
                <a:lnTo>
                  <a:pt x="754227" y="53873"/>
                </a:lnTo>
                <a:lnTo>
                  <a:pt x="754227" y="25859"/>
                </a:lnTo>
                <a:lnTo>
                  <a:pt x="831805" y="25859"/>
                </a:lnTo>
                <a:lnTo>
                  <a:pt x="741297" y="0"/>
                </a:lnTo>
                <a:close/>
              </a:path>
              <a:path w="877570" h="80010">
                <a:moveTo>
                  <a:pt x="741297" y="25859"/>
                </a:moveTo>
                <a:lnTo>
                  <a:pt x="0" y="25859"/>
                </a:lnTo>
                <a:lnTo>
                  <a:pt x="0" y="53873"/>
                </a:lnTo>
                <a:lnTo>
                  <a:pt x="741297" y="53873"/>
                </a:lnTo>
                <a:lnTo>
                  <a:pt x="741297" y="25859"/>
                </a:lnTo>
                <a:close/>
              </a:path>
              <a:path w="877570" h="80010">
                <a:moveTo>
                  <a:pt x="831805" y="25859"/>
                </a:moveTo>
                <a:lnTo>
                  <a:pt x="754227" y="25859"/>
                </a:lnTo>
                <a:lnTo>
                  <a:pt x="754227" y="53873"/>
                </a:lnTo>
                <a:lnTo>
                  <a:pt x="827041" y="53873"/>
                </a:lnTo>
                <a:lnTo>
                  <a:pt x="877058" y="38788"/>
                </a:lnTo>
                <a:lnTo>
                  <a:pt x="831805" y="258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44916" y="3735324"/>
            <a:ext cx="1297558" cy="482254"/>
          </a:xfrm>
          <a:prstGeom prst="rect">
            <a:avLst/>
          </a:prstGeom>
          <a:solidFill>
            <a:srgbClr val="CCFFFF"/>
          </a:solidFill>
        </p:spPr>
        <p:txBody>
          <a:bodyPr vert="horz" wrap="square" lIns="0" tIns="99955" rIns="0" bIns="0" rtlCol="0">
            <a:spAutoFit/>
          </a:bodyPr>
          <a:lstStyle/>
          <a:p>
            <a:pPr marL="109210" defTabSz="1332738">
              <a:spcBef>
                <a:spcPts val="787"/>
              </a:spcBef>
            </a:pP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output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Passive</a:t>
            </a:r>
            <a:r>
              <a:rPr spc="-51" dirty="0"/>
              <a:t> </a:t>
            </a:r>
            <a:r>
              <a:rPr dirty="0"/>
              <a:t>HW</a:t>
            </a:r>
            <a:r>
              <a:rPr spc="-87" dirty="0"/>
              <a:t> </a:t>
            </a:r>
            <a:r>
              <a:rPr spc="-15" dirty="0"/>
              <a:t>redundancy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87270" y="1477436"/>
            <a:ext cx="6812650" cy="524251"/>
          </a:xfrm>
          <a:prstGeom prst="rect">
            <a:avLst/>
          </a:prstGeom>
        </p:spPr>
        <p:txBody>
          <a:bodyPr vert="horz" wrap="square" lIns="0" tIns="19436" rIns="0" bIns="0" rtlCol="0">
            <a:spAutoFit/>
          </a:bodyPr>
          <a:lstStyle/>
          <a:p>
            <a:pPr marL="18510" defTabSz="1332738">
              <a:spcBef>
                <a:spcPts val="153"/>
              </a:spcBef>
            </a:pPr>
            <a:r>
              <a:rPr sz="3279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Triple</a:t>
            </a:r>
            <a:r>
              <a:rPr sz="3279" b="1" kern="0" spc="-12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Modular</a:t>
            </a:r>
            <a:r>
              <a:rPr sz="3279" b="1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Redundancy</a:t>
            </a:r>
            <a:r>
              <a:rPr sz="3279" b="1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(TMR)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272495" y="3722761"/>
            <a:ext cx="1269793" cy="716342"/>
            <a:chOff x="4210806" y="2554228"/>
            <a:chExt cx="871219" cy="491490"/>
          </a:xfrm>
        </p:grpSpPr>
        <p:sp>
          <p:nvSpPr>
            <p:cNvPr id="8" name="object 8"/>
            <p:cNvSpPr/>
            <p:nvPr/>
          </p:nvSpPr>
          <p:spPr>
            <a:xfrm>
              <a:off x="4219426" y="2562847"/>
              <a:ext cx="853440" cy="474345"/>
            </a:xfrm>
            <a:custGeom>
              <a:avLst/>
              <a:gdLst/>
              <a:ahLst/>
              <a:cxnLst/>
              <a:rect l="l" t="t" r="r" b="b"/>
              <a:pathLst>
                <a:path w="853439" h="474344">
                  <a:moveTo>
                    <a:pt x="853354" y="0"/>
                  </a:moveTo>
                  <a:lnTo>
                    <a:pt x="0" y="0"/>
                  </a:lnTo>
                  <a:lnTo>
                    <a:pt x="0" y="474085"/>
                  </a:lnTo>
                  <a:lnTo>
                    <a:pt x="853354" y="474085"/>
                  </a:lnTo>
                  <a:lnTo>
                    <a:pt x="853354" y="0"/>
                  </a:lnTo>
                  <a:close/>
                </a:path>
              </a:pathLst>
            </a:custGeom>
            <a:solidFill>
              <a:srgbClr val="CC98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4210806" y="2554228"/>
              <a:ext cx="871219" cy="491490"/>
            </a:xfrm>
            <a:custGeom>
              <a:avLst/>
              <a:gdLst/>
              <a:ahLst/>
              <a:cxnLst/>
              <a:rect l="l" t="t" r="r" b="b"/>
              <a:pathLst>
                <a:path w="871220" h="491489">
                  <a:moveTo>
                    <a:pt x="870594" y="0"/>
                  </a:moveTo>
                  <a:lnTo>
                    <a:pt x="0" y="0"/>
                  </a:lnTo>
                  <a:lnTo>
                    <a:pt x="0" y="491325"/>
                  </a:lnTo>
                  <a:lnTo>
                    <a:pt x="870594" y="491325"/>
                  </a:lnTo>
                  <a:lnTo>
                    <a:pt x="870594" y="482705"/>
                  </a:lnTo>
                  <a:lnTo>
                    <a:pt x="19394" y="482705"/>
                  </a:lnTo>
                  <a:lnTo>
                    <a:pt x="8619" y="474085"/>
                  </a:lnTo>
                  <a:lnTo>
                    <a:pt x="19394" y="474085"/>
                  </a:lnTo>
                  <a:lnTo>
                    <a:pt x="19394" y="19394"/>
                  </a:lnTo>
                  <a:lnTo>
                    <a:pt x="8619" y="19394"/>
                  </a:lnTo>
                  <a:lnTo>
                    <a:pt x="19394" y="8619"/>
                  </a:lnTo>
                  <a:lnTo>
                    <a:pt x="870594" y="8619"/>
                  </a:lnTo>
                  <a:lnTo>
                    <a:pt x="870594" y="0"/>
                  </a:lnTo>
                  <a:close/>
                </a:path>
                <a:path w="871220" h="491489">
                  <a:moveTo>
                    <a:pt x="19394" y="474085"/>
                  </a:moveTo>
                  <a:lnTo>
                    <a:pt x="8619" y="474085"/>
                  </a:lnTo>
                  <a:lnTo>
                    <a:pt x="19394" y="482705"/>
                  </a:lnTo>
                  <a:lnTo>
                    <a:pt x="19394" y="474085"/>
                  </a:lnTo>
                  <a:close/>
                </a:path>
                <a:path w="871220" h="491489">
                  <a:moveTo>
                    <a:pt x="853354" y="474085"/>
                  </a:moveTo>
                  <a:lnTo>
                    <a:pt x="19394" y="474085"/>
                  </a:lnTo>
                  <a:lnTo>
                    <a:pt x="19394" y="482705"/>
                  </a:lnTo>
                  <a:lnTo>
                    <a:pt x="853354" y="482705"/>
                  </a:lnTo>
                  <a:lnTo>
                    <a:pt x="853354" y="474085"/>
                  </a:lnTo>
                  <a:close/>
                </a:path>
                <a:path w="871220" h="491489">
                  <a:moveTo>
                    <a:pt x="853354" y="8619"/>
                  </a:moveTo>
                  <a:lnTo>
                    <a:pt x="853354" y="482705"/>
                  </a:lnTo>
                  <a:lnTo>
                    <a:pt x="861974" y="474085"/>
                  </a:lnTo>
                  <a:lnTo>
                    <a:pt x="870594" y="474085"/>
                  </a:lnTo>
                  <a:lnTo>
                    <a:pt x="870594" y="19394"/>
                  </a:lnTo>
                  <a:lnTo>
                    <a:pt x="861974" y="19394"/>
                  </a:lnTo>
                  <a:lnTo>
                    <a:pt x="853354" y="8619"/>
                  </a:lnTo>
                  <a:close/>
                </a:path>
                <a:path w="871220" h="491489">
                  <a:moveTo>
                    <a:pt x="870594" y="474085"/>
                  </a:moveTo>
                  <a:lnTo>
                    <a:pt x="861974" y="474085"/>
                  </a:lnTo>
                  <a:lnTo>
                    <a:pt x="853354" y="482705"/>
                  </a:lnTo>
                  <a:lnTo>
                    <a:pt x="870594" y="482705"/>
                  </a:lnTo>
                  <a:lnTo>
                    <a:pt x="870594" y="474085"/>
                  </a:lnTo>
                  <a:close/>
                </a:path>
                <a:path w="871220" h="491489">
                  <a:moveTo>
                    <a:pt x="19394" y="8619"/>
                  </a:moveTo>
                  <a:lnTo>
                    <a:pt x="8619" y="19394"/>
                  </a:lnTo>
                  <a:lnTo>
                    <a:pt x="19394" y="19394"/>
                  </a:lnTo>
                  <a:lnTo>
                    <a:pt x="19394" y="8619"/>
                  </a:lnTo>
                  <a:close/>
                </a:path>
                <a:path w="871220" h="491489">
                  <a:moveTo>
                    <a:pt x="853354" y="8619"/>
                  </a:moveTo>
                  <a:lnTo>
                    <a:pt x="19394" y="8619"/>
                  </a:lnTo>
                  <a:lnTo>
                    <a:pt x="19394" y="19394"/>
                  </a:lnTo>
                  <a:lnTo>
                    <a:pt x="853354" y="19394"/>
                  </a:lnTo>
                  <a:lnTo>
                    <a:pt x="853354" y="8619"/>
                  </a:lnTo>
                  <a:close/>
                </a:path>
                <a:path w="871220" h="491489">
                  <a:moveTo>
                    <a:pt x="870594" y="8619"/>
                  </a:moveTo>
                  <a:lnTo>
                    <a:pt x="853354" y="8619"/>
                  </a:lnTo>
                  <a:lnTo>
                    <a:pt x="861974" y="19394"/>
                  </a:lnTo>
                  <a:lnTo>
                    <a:pt x="870594" y="19394"/>
                  </a:lnTo>
                  <a:lnTo>
                    <a:pt x="870594" y="8619"/>
                  </a:lnTo>
                  <a:close/>
                </a:path>
              </a:pathLst>
            </a:custGeom>
            <a:solidFill>
              <a:srgbClr val="656598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376484" y="3814192"/>
            <a:ext cx="931059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voter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298160" y="2544936"/>
            <a:ext cx="2987534" cy="2544215"/>
            <a:chOff x="2170082" y="1746109"/>
            <a:chExt cx="2049780" cy="1745614"/>
          </a:xfrm>
        </p:grpSpPr>
        <p:sp>
          <p:nvSpPr>
            <p:cNvPr id="12" name="object 12"/>
            <p:cNvSpPr/>
            <p:nvPr/>
          </p:nvSpPr>
          <p:spPr>
            <a:xfrm>
              <a:off x="2698038" y="1959457"/>
              <a:ext cx="1521460" cy="1532255"/>
            </a:xfrm>
            <a:custGeom>
              <a:avLst/>
              <a:gdLst/>
              <a:ahLst/>
              <a:cxnLst/>
              <a:rect l="l" t="t" r="r" b="b"/>
              <a:pathLst>
                <a:path w="1521460" h="1532254">
                  <a:moveTo>
                    <a:pt x="1463192" y="818896"/>
                  </a:moveTo>
                  <a:lnTo>
                    <a:pt x="1418666" y="805954"/>
                  </a:lnTo>
                  <a:lnTo>
                    <a:pt x="1329588" y="780097"/>
                  </a:lnTo>
                  <a:lnTo>
                    <a:pt x="1329588" y="805954"/>
                  </a:lnTo>
                  <a:lnTo>
                    <a:pt x="4305" y="805954"/>
                  </a:lnTo>
                  <a:lnTo>
                    <a:pt x="4305" y="833970"/>
                  </a:lnTo>
                  <a:lnTo>
                    <a:pt x="1329588" y="833970"/>
                  </a:lnTo>
                  <a:lnTo>
                    <a:pt x="1329588" y="859828"/>
                  </a:lnTo>
                  <a:lnTo>
                    <a:pt x="1413979" y="833970"/>
                  </a:lnTo>
                  <a:lnTo>
                    <a:pt x="1463192" y="818896"/>
                  </a:lnTo>
                  <a:close/>
                </a:path>
                <a:path w="1521460" h="1532254">
                  <a:moveTo>
                    <a:pt x="1521383" y="872769"/>
                  </a:moveTo>
                  <a:lnTo>
                    <a:pt x="1383461" y="890003"/>
                  </a:lnTo>
                  <a:lnTo>
                    <a:pt x="1393482" y="914311"/>
                  </a:lnTo>
                  <a:lnTo>
                    <a:pt x="0" y="1508467"/>
                  </a:lnTo>
                  <a:lnTo>
                    <a:pt x="10769" y="1532178"/>
                  </a:lnTo>
                  <a:lnTo>
                    <a:pt x="1403388" y="938390"/>
                  </a:lnTo>
                  <a:lnTo>
                    <a:pt x="1413637" y="963269"/>
                  </a:lnTo>
                  <a:lnTo>
                    <a:pt x="1477772" y="909396"/>
                  </a:lnTo>
                  <a:lnTo>
                    <a:pt x="1521383" y="872769"/>
                  </a:lnTo>
                  <a:close/>
                </a:path>
                <a:path w="1521460" h="1532254">
                  <a:moveTo>
                    <a:pt x="1521383" y="765022"/>
                  </a:moveTo>
                  <a:lnTo>
                    <a:pt x="1477645" y="724077"/>
                  </a:lnTo>
                  <a:lnTo>
                    <a:pt x="1420101" y="670204"/>
                  </a:lnTo>
                  <a:lnTo>
                    <a:pt x="1407731" y="694220"/>
                  </a:lnTo>
                  <a:lnTo>
                    <a:pt x="10769" y="0"/>
                  </a:lnTo>
                  <a:lnTo>
                    <a:pt x="0" y="23698"/>
                  </a:lnTo>
                  <a:lnTo>
                    <a:pt x="1395374" y="718197"/>
                  </a:lnTo>
                  <a:lnTo>
                    <a:pt x="1383461" y="741311"/>
                  </a:lnTo>
                  <a:lnTo>
                    <a:pt x="1521383" y="76502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" name="object 13"/>
            <p:cNvSpPr/>
            <p:nvPr/>
          </p:nvSpPr>
          <p:spPr>
            <a:xfrm>
              <a:off x="2178702" y="1754729"/>
              <a:ext cx="565150" cy="474345"/>
            </a:xfrm>
            <a:custGeom>
              <a:avLst/>
              <a:gdLst/>
              <a:ahLst/>
              <a:cxnLst/>
              <a:rect l="l" t="t" r="r" b="b"/>
              <a:pathLst>
                <a:path w="565150" h="474344">
                  <a:moveTo>
                    <a:pt x="564593" y="0"/>
                  </a:moveTo>
                  <a:lnTo>
                    <a:pt x="0" y="0"/>
                  </a:lnTo>
                  <a:lnTo>
                    <a:pt x="0" y="474085"/>
                  </a:lnTo>
                  <a:lnTo>
                    <a:pt x="564593" y="474085"/>
                  </a:lnTo>
                  <a:lnTo>
                    <a:pt x="564593" y="0"/>
                  </a:lnTo>
                  <a:close/>
                </a:path>
              </a:pathLst>
            </a:custGeom>
            <a:solidFill>
              <a:srgbClr val="98CC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2170082" y="1746109"/>
              <a:ext cx="582295" cy="491490"/>
            </a:xfrm>
            <a:custGeom>
              <a:avLst/>
              <a:gdLst/>
              <a:ahLst/>
              <a:cxnLst/>
              <a:rect l="l" t="t" r="r" b="b"/>
              <a:pathLst>
                <a:path w="582294" h="491489">
                  <a:moveTo>
                    <a:pt x="581832" y="0"/>
                  </a:moveTo>
                  <a:lnTo>
                    <a:pt x="0" y="0"/>
                  </a:lnTo>
                  <a:lnTo>
                    <a:pt x="0" y="491325"/>
                  </a:lnTo>
                  <a:lnTo>
                    <a:pt x="581832" y="491325"/>
                  </a:lnTo>
                  <a:lnTo>
                    <a:pt x="581832" y="482705"/>
                  </a:lnTo>
                  <a:lnTo>
                    <a:pt x="17239" y="482705"/>
                  </a:lnTo>
                  <a:lnTo>
                    <a:pt x="8619" y="474085"/>
                  </a:lnTo>
                  <a:lnTo>
                    <a:pt x="17239" y="474085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581832" y="8619"/>
                  </a:lnTo>
                  <a:lnTo>
                    <a:pt x="581832" y="0"/>
                  </a:lnTo>
                  <a:close/>
                </a:path>
                <a:path w="582294" h="491489">
                  <a:moveTo>
                    <a:pt x="17239" y="474085"/>
                  </a:moveTo>
                  <a:lnTo>
                    <a:pt x="8619" y="474085"/>
                  </a:lnTo>
                  <a:lnTo>
                    <a:pt x="17239" y="482705"/>
                  </a:lnTo>
                  <a:lnTo>
                    <a:pt x="17239" y="474085"/>
                  </a:lnTo>
                  <a:close/>
                </a:path>
                <a:path w="582294" h="491489">
                  <a:moveTo>
                    <a:pt x="564593" y="474085"/>
                  </a:moveTo>
                  <a:lnTo>
                    <a:pt x="17239" y="474085"/>
                  </a:lnTo>
                  <a:lnTo>
                    <a:pt x="17239" y="482705"/>
                  </a:lnTo>
                  <a:lnTo>
                    <a:pt x="564593" y="482705"/>
                  </a:lnTo>
                  <a:lnTo>
                    <a:pt x="564593" y="474085"/>
                  </a:lnTo>
                  <a:close/>
                </a:path>
                <a:path w="582294" h="491489">
                  <a:moveTo>
                    <a:pt x="564593" y="8619"/>
                  </a:moveTo>
                  <a:lnTo>
                    <a:pt x="564593" y="482705"/>
                  </a:lnTo>
                  <a:lnTo>
                    <a:pt x="573212" y="474085"/>
                  </a:lnTo>
                  <a:lnTo>
                    <a:pt x="581832" y="474085"/>
                  </a:lnTo>
                  <a:lnTo>
                    <a:pt x="581832" y="19394"/>
                  </a:lnTo>
                  <a:lnTo>
                    <a:pt x="573212" y="19394"/>
                  </a:lnTo>
                  <a:lnTo>
                    <a:pt x="564593" y="8619"/>
                  </a:lnTo>
                  <a:close/>
                </a:path>
                <a:path w="582294" h="491489">
                  <a:moveTo>
                    <a:pt x="581832" y="474085"/>
                  </a:moveTo>
                  <a:lnTo>
                    <a:pt x="573212" y="474085"/>
                  </a:lnTo>
                  <a:lnTo>
                    <a:pt x="564593" y="482705"/>
                  </a:lnTo>
                  <a:lnTo>
                    <a:pt x="581832" y="482705"/>
                  </a:lnTo>
                  <a:lnTo>
                    <a:pt x="581832" y="474085"/>
                  </a:lnTo>
                  <a:close/>
                </a:path>
                <a:path w="582294" h="491489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582294" h="491489">
                  <a:moveTo>
                    <a:pt x="564593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564593" y="19394"/>
                  </a:lnTo>
                  <a:lnTo>
                    <a:pt x="564593" y="8619"/>
                  </a:lnTo>
                  <a:close/>
                </a:path>
                <a:path w="582294" h="491489">
                  <a:moveTo>
                    <a:pt x="581832" y="8619"/>
                  </a:moveTo>
                  <a:lnTo>
                    <a:pt x="564593" y="8619"/>
                  </a:lnTo>
                  <a:lnTo>
                    <a:pt x="573212" y="19394"/>
                  </a:lnTo>
                  <a:lnTo>
                    <a:pt x="581832" y="19394"/>
                  </a:lnTo>
                  <a:lnTo>
                    <a:pt x="581832" y="8619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4402147" y="2636391"/>
            <a:ext cx="552527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035561" y="2815046"/>
            <a:ext cx="2111079" cy="1624263"/>
            <a:chOff x="1303798" y="1931434"/>
            <a:chExt cx="1448435" cy="1114425"/>
          </a:xfrm>
        </p:grpSpPr>
        <p:sp>
          <p:nvSpPr>
            <p:cNvPr id="17" name="object 17"/>
            <p:cNvSpPr/>
            <p:nvPr/>
          </p:nvSpPr>
          <p:spPr>
            <a:xfrm>
              <a:off x="1303798" y="1931434"/>
              <a:ext cx="875030" cy="80010"/>
            </a:xfrm>
            <a:custGeom>
              <a:avLst/>
              <a:gdLst/>
              <a:ahLst/>
              <a:cxnLst/>
              <a:rect l="l" t="t" r="r" b="b"/>
              <a:pathLst>
                <a:path w="875030" h="80010">
                  <a:moveTo>
                    <a:pt x="739143" y="0"/>
                  </a:moveTo>
                  <a:lnTo>
                    <a:pt x="739143" y="79732"/>
                  </a:lnTo>
                  <a:lnTo>
                    <a:pt x="824886" y="53873"/>
                  </a:lnTo>
                  <a:lnTo>
                    <a:pt x="754227" y="53873"/>
                  </a:lnTo>
                  <a:lnTo>
                    <a:pt x="754227" y="25859"/>
                  </a:lnTo>
                  <a:lnTo>
                    <a:pt x="829650" y="25859"/>
                  </a:lnTo>
                  <a:lnTo>
                    <a:pt x="739143" y="0"/>
                  </a:lnTo>
                  <a:close/>
                </a:path>
                <a:path w="875030" h="80010">
                  <a:moveTo>
                    <a:pt x="739143" y="25859"/>
                  </a:moveTo>
                  <a:lnTo>
                    <a:pt x="0" y="25859"/>
                  </a:lnTo>
                  <a:lnTo>
                    <a:pt x="0" y="53873"/>
                  </a:lnTo>
                  <a:lnTo>
                    <a:pt x="739143" y="53873"/>
                  </a:lnTo>
                  <a:lnTo>
                    <a:pt x="739143" y="25859"/>
                  </a:lnTo>
                  <a:close/>
                </a:path>
                <a:path w="875030" h="80010">
                  <a:moveTo>
                    <a:pt x="829650" y="25859"/>
                  </a:moveTo>
                  <a:lnTo>
                    <a:pt x="754227" y="25859"/>
                  </a:lnTo>
                  <a:lnTo>
                    <a:pt x="754227" y="53873"/>
                  </a:lnTo>
                  <a:lnTo>
                    <a:pt x="824886" y="53873"/>
                  </a:lnTo>
                  <a:lnTo>
                    <a:pt x="874904" y="38788"/>
                  </a:lnTo>
                  <a:lnTo>
                    <a:pt x="829650" y="2585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2178702" y="2562847"/>
              <a:ext cx="565150" cy="474345"/>
            </a:xfrm>
            <a:custGeom>
              <a:avLst/>
              <a:gdLst/>
              <a:ahLst/>
              <a:cxnLst/>
              <a:rect l="l" t="t" r="r" b="b"/>
              <a:pathLst>
                <a:path w="565150" h="474344">
                  <a:moveTo>
                    <a:pt x="564593" y="0"/>
                  </a:moveTo>
                  <a:lnTo>
                    <a:pt x="0" y="0"/>
                  </a:lnTo>
                  <a:lnTo>
                    <a:pt x="0" y="474085"/>
                  </a:lnTo>
                  <a:lnTo>
                    <a:pt x="564593" y="474085"/>
                  </a:lnTo>
                  <a:lnTo>
                    <a:pt x="564593" y="0"/>
                  </a:lnTo>
                  <a:close/>
                </a:path>
              </a:pathLst>
            </a:custGeom>
            <a:solidFill>
              <a:srgbClr val="98CC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" name="object 19"/>
            <p:cNvSpPr/>
            <p:nvPr/>
          </p:nvSpPr>
          <p:spPr>
            <a:xfrm>
              <a:off x="2170082" y="2554228"/>
              <a:ext cx="582295" cy="491490"/>
            </a:xfrm>
            <a:custGeom>
              <a:avLst/>
              <a:gdLst/>
              <a:ahLst/>
              <a:cxnLst/>
              <a:rect l="l" t="t" r="r" b="b"/>
              <a:pathLst>
                <a:path w="582294" h="491489">
                  <a:moveTo>
                    <a:pt x="581832" y="0"/>
                  </a:moveTo>
                  <a:lnTo>
                    <a:pt x="0" y="0"/>
                  </a:lnTo>
                  <a:lnTo>
                    <a:pt x="0" y="491325"/>
                  </a:lnTo>
                  <a:lnTo>
                    <a:pt x="581832" y="491325"/>
                  </a:lnTo>
                  <a:lnTo>
                    <a:pt x="581832" y="482705"/>
                  </a:lnTo>
                  <a:lnTo>
                    <a:pt x="17239" y="482705"/>
                  </a:lnTo>
                  <a:lnTo>
                    <a:pt x="8619" y="474085"/>
                  </a:lnTo>
                  <a:lnTo>
                    <a:pt x="17239" y="474085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581832" y="8619"/>
                  </a:lnTo>
                  <a:lnTo>
                    <a:pt x="581832" y="0"/>
                  </a:lnTo>
                  <a:close/>
                </a:path>
                <a:path w="582294" h="491489">
                  <a:moveTo>
                    <a:pt x="17239" y="474085"/>
                  </a:moveTo>
                  <a:lnTo>
                    <a:pt x="8619" y="474085"/>
                  </a:lnTo>
                  <a:lnTo>
                    <a:pt x="17239" y="482705"/>
                  </a:lnTo>
                  <a:lnTo>
                    <a:pt x="17239" y="474085"/>
                  </a:lnTo>
                  <a:close/>
                </a:path>
                <a:path w="582294" h="491489">
                  <a:moveTo>
                    <a:pt x="564593" y="474085"/>
                  </a:moveTo>
                  <a:lnTo>
                    <a:pt x="17239" y="474085"/>
                  </a:lnTo>
                  <a:lnTo>
                    <a:pt x="17239" y="482705"/>
                  </a:lnTo>
                  <a:lnTo>
                    <a:pt x="564593" y="482705"/>
                  </a:lnTo>
                  <a:lnTo>
                    <a:pt x="564593" y="474085"/>
                  </a:lnTo>
                  <a:close/>
                </a:path>
                <a:path w="582294" h="491489">
                  <a:moveTo>
                    <a:pt x="564593" y="8619"/>
                  </a:moveTo>
                  <a:lnTo>
                    <a:pt x="564593" y="482705"/>
                  </a:lnTo>
                  <a:lnTo>
                    <a:pt x="573212" y="474085"/>
                  </a:lnTo>
                  <a:lnTo>
                    <a:pt x="581832" y="474085"/>
                  </a:lnTo>
                  <a:lnTo>
                    <a:pt x="581832" y="19394"/>
                  </a:lnTo>
                  <a:lnTo>
                    <a:pt x="573212" y="19394"/>
                  </a:lnTo>
                  <a:lnTo>
                    <a:pt x="564593" y="8619"/>
                  </a:lnTo>
                  <a:close/>
                </a:path>
                <a:path w="582294" h="491489">
                  <a:moveTo>
                    <a:pt x="581832" y="474085"/>
                  </a:moveTo>
                  <a:lnTo>
                    <a:pt x="573212" y="474085"/>
                  </a:lnTo>
                  <a:lnTo>
                    <a:pt x="564593" y="482705"/>
                  </a:lnTo>
                  <a:lnTo>
                    <a:pt x="581832" y="482705"/>
                  </a:lnTo>
                  <a:lnTo>
                    <a:pt x="581832" y="474085"/>
                  </a:lnTo>
                  <a:close/>
                </a:path>
                <a:path w="582294" h="491489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582294" h="491489">
                  <a:moveTo>
                    <a:pt x="564593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564593" y="19394"/>
                  </a:lnTo>
                  <a:lnTo>
                    <a:pt x="564593" y="8619"/>
                  </a:lnTo>
                  <a:close/>
                </a:path>
                <a:path w="582294" h="491489">
                  <a:moveTo>
                    <a:pt x="581832" y="8619"/>
                  </a:moveTo>
                  <a:lnTo>
                    <a:pt x="564593" y="8619"/>
                  </a:lnTo>
                  <a:lnTo>
                    <a:pt x="573212" y="19394"/>
                  </a:lnTo>
                  <a:lnTo>
                    <a:pt x="581832" y="19394"/>
                  </a:lnTo>
                  <a:lnTo>
                    <a:pt x="581832" y="8619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1672455" y="2557500"/>
            <a:ext cx="1354015" cy="482254"/>
          </a:xfrm>
          <a:prstGeom prst="rect">
            <a:avLst/>
          </a:prstGeom>
          <a:solidFill>
            <a:srgbClr val="CCFFFF"/>
          </a:solidFill>
        </p:spPr>
        <p:txBody>
          <a:bodyPr vert="horz" wrap="square" lIns="0" tIns="99955" rIns="0" bIns="0" rtlCol="0">
            <a:spAutoFit/>
          </a:bodyPr>
          <a:lstStyle/>
          <a:p>
            <a:pPr marL="109210" defTabSz="1332738">
              <a:spcBef>
                <a:spcPts val="787"/>
              </a:spcBef>
            </a:pP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input</a:t>
            </a:r>
            <a:r>
              <a:rPr sz="2478" b="1" kern="0" spc="-13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402147" y="3814192"/>
            <a:ext cx="552527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M2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4298161" y="4743520"/>
            <a:ext cx="848689" cy="716342"/>
            <a:chOff x="2170082" y="3254582"/>
            <a:chExt cx="582295" cy="491490"/>
          </a:xfrm>
        </p:grpSpPr>
        <p:sp>
          <p:nvSpPr>
            <p:cNvPr id="23" name="object 23"/>
            <p:cNvSpPr/>
            <p:nvPr/>
          </p:nvSpPr>
          <p:spPr>
            <a:xfrm>
              <a:off x="2178702" y="3263202"/>
              <a:ext cx="565150" cy="474345"/>
            </a:xfrm>
            <a:custGeom>
              <a:avLst/>
              <a:gdLst/>
              <a:ahLst/>
              <a:cxnLst/>
              <a:rect l="l" t="t" r="r" b="b"/>
              <a:pathLst>
                <a:path w="565150" h="474345">
                  <a:moveTo>
                    <a:pt x="564593" y="0"/>
                  </a:moveTo>
                  <a:lnTo>
                    <a:pt x="0" y="0"/>
                  </a:lnTo>
                  <a:lnTo>
                    <a:pt x="0" y="474085"/>
                  </a:lnTo>
                  <a:lnTo>
                    <a:pt x="564593" y="474085"/>
                  </a:lnTo>
                  <a:lnTo>
                    <a:pt x="564593" y="0"/>
                  </a:lnTo>
                  <a:close/>
                </a:path>
              </a:pathLst>
            </a:custGeom>
            <a:solidFill>
              <a:srgbClr val="98CC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2170082" y="3254582"/>
              <a:ext cx="582295" cy="491490"/>
            </a:xfrm>
            <a:custGeom>
              <a:avLst/>
              <a:gdLst/>
              <a:ahLst/>
              <a:cxnLst/>
              <a:rect l="l" t="t" r="r" b="b"/>
              <a:pathLst>
                <a:path w="582294" h="491489">
                  <a:moveTo>
                    <a:pt x="581832" y="0"/>
                  </a:moveTo>
                  <a:lnTo>
                    <a:pt x="0" y="0"/>
                  </a:lnTo>
                  <a:lnTo>
                    <a:pt x="0" y="491325"/>
                  </a:lnTo>
                  <a:lnTo>
                    <a:pt x="581832" y="491325"/>
                  </a:lnTo>
                  <a:lnTo>
                    <a:pt x="581832" y="482705"/>
                  </a:lnTo>
                  <a:lnTo>
                    <a:pt x="17239" y="482705"/>
                  </a:lnTo>
                  <a:lnTo>
                    <a:pt x="8619" y="474085"/>
                  </a:lnTo>
                  <a:lnTo>
                    <a:pt x="17239" y="474085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581832" y="8619"/>
                  </a:lnTo>
                  <a:lnTo>
                    <a:pt x="581832" y="0"/>
                  </a:lnTo>
                  <a:close/>
                </a:path>
                <a:path w="582294" h="491489">
                  <a:moveTo>
                    <a:pt x="17239" y="474085"/>
                  </a:moveTo>
                  <a:lnTo>
                    <a:pt x="8619" y="474085"/>
                  </a:lnTo>
                  <a:lnTo>
                    <a:pt x="17239" y="482705"/>
                  </a:lnTo>
                  <a:lnTo>
                    <a:pt x="17239" y="474085"/>
                  </a:lnTo>
                  <a:close/>
                </a:path>
                <a:path w="582294" h="491489">
                  <a:moveTo>
                    <a:pt x="564593" y="474085"/>
                  </a:moveTo>
                  <a:lnTo>
                    <a:pt x="17239" y="474085"/>
                  </a:lnTo>
                  <a:lnTo>
                    <a:pt x="17239" y="482705"/>
                  </a:lnTo>
                  <a:lnTo>
                    <a:pt x="564593" y="482705"/>
                  </a:lnTo>
                  <a:lnTo>
                    <a:pt x="564593" y="474085"/>
                  </a:lnTo>
                  <a:close/>
                </a:path>
                <a:path w="582294" h="491489">
                  <a:moveTo>
                    <a:pt x="564593" y="8619"/>
                  </a:moveTo>
                  <a:lnTo>
                    <a:pt x="564593" y="482705"/>
                  </a:lnTo>
                  <a:lnTo>
                    <a:pt x="573212" y="474085"/>
                  </a:lnTo>
                  <a:lnTo>
                    <a:pt x="581832" y="474085"/>
                  </a:lnTo>
                  <a:lnTo>
                    <a:pt x="581832" y="19394"/>
                  </a:lnTo>
                  <a:lnTo>
                    <a:pt x="573212" y="19394"/>
                  </a:lnTo>
                  <a:lnTo>
                    <a:pt x="564593" y="8619"/>
                  </a:lnTo>
                  <a:close/>
                </a:path>
                <a:path w="582294" h="491489">
                  <a:moveTo>
                    <a:pt x="581832" y="474085"/>
                  </a:moveTo>
                  <a:lnTo>
                    <a:pt x="573212" y="474085"/>
                  </a:lnTo>
                  <a:lnTo>
                    <a:pt x="564593" y="482705"/>
                  </a:lnTo>
                  <a:lnTo>
                    <a:pt x="581832" y="482705"/>
                  </a:lnTo>
                  <a:lnTo>
                    <a:pt x="581832" y="474085"/>
                  </a:lnTo>
                  <a:close/>
                </a:path>
                <a:path w="582294" h="491489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582294" h="491489">
                  <a:moveTo>
                    <a:pt x="564593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564593" y="19394"/>
                  </a:lnTo>
                  <a:lnTo>
                    <a:pt x="564593" y="8619"/>
                  </a:lnTo>
                  <a:close/>
                </a:path>
                <a:path w="582294" h="491489">
                  <a:moveTo>
                    <a:pt x="581832" y="8619"/>
                  </a:moveTo>
                  <a:lnTo>
                    <a:pt x="564593" y="8619"/>
                  </a:lnTo>
                  <a:lnTo>
                    <a:pt x="573212" y="19394"/>
                  </a:lnTo>
                  <a:lnTo>
                    <a:pt x="581832" y="19394"/>
                  </a:lnTo>
                  <a:lnTo>
                    <a:pt x="581832" y="8619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4402147" y="4834951"/>
            <a:ext cx="552527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M3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035554" y="3992874"/>
            <a:ext cx="1275347" cy="1137447"/>
          </a:xfrm>
          <a:custGeom>
            <a:avLst/>
            <a:gdLst/>
            <a:ahLst/>
            <a:cxnLst/>
            <a:rect l="l" t="t" r="r" b="b"/>
            <a:pathLst>
              <a:path w="875030" h="780414">
                <a:moveTo>
                  <a:pt x="874903" y="739152"/>
                </a:moveTo>
                <a:lnTo>
                  <a:pt x="829652" y="726211"/>
                </a:lnTo>
                <a:lnTo>
                  <a:pt x="739140" y="700354"/>
                </a:lnTo>
                <a:lnTo>
                  <a:pt x="739140" y="726211"/>
                </a:lnTo>
                <a:lnTo>
                  <a:pt x="0" y="726211"/>
                </a:lnTo>
                <a:lnTo>
                  <a:pt x="0" y="754227"/>
                </a:lnTo>
                <a:lnTo>
                  <a:pt x="739140" y="754227"/>
                </a:lnTo>
                <a:lnTo>
                  <a:pt x="739140" y="780084"/>
                </a:lnTo>
                <a:lnTo>
                  <a:pt x="824890" y="754227"/>
                </a:lnTo>
                <a:lnTo>
                  <a:pt x="874903" y="739152"/>
                </a:lnTo>
                <a:close/>
              </a:path>
              <a:path w="875030" h="780414">
                <a:moveTo>
                  <a:pt x="874903" y="38798"/>
                </a:moveTo>
                <a:lnTo>
                  <a:pt x="829652" y="25857"/>
                </a:lnTo>
                <a:lnTo>
                  <a:pt x="739140" y="0"/>
                </a:lnTo>
                <a:lnTo>
                  <a:pt x="739140" y="25857"/>
                </a:lnTo>
                <a:lnTo>
                  <a:pt x="0" y="25857"/>
                </a:lnTo>
                <a:lnTo>
                  <a:pt x="0" y="53873"/>
                </a:lnTo>
                <a:lnTo>
                  <a:pt x="739140" y="53873"/>
                </a:lnTo>
                <a:lnTo>
                  <a:pt x="739140" y="79730"/>
                </a:lnTo>
                <a:lnTo>
                  <a:pt x="824890" y="53873"/>
                </a:lnTo>
                <a:lnTo>
                  <a:pt x="874903" y="387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672455" y="3735324"/>
            <a:ext cx="1354015" cy="482254"/>
          </a:xfrm>
          <a:prstGeom prst="rect">
            <a:avLst/>
          </a:prstGeom>
          <a:solidFill>
            <a:srgbClr val="CCFFFF"/>
          </a:solidFill>
        </p:spPr>
        <p:txBody>
          <a:bodyPr vert="horz" wrap="square" lIns="0" tIns="99955" rIns="0" bIns="0" rtlCol="0">
            <a:spAutoFit/>
          </a:bodyPr>
          <a:lstStyle/>
          <a:p>
            <a:pPr marL="109210" defTabSz="1332738">
              <a:spcBef>
                <a:spcPts val="787"/>
              </a:spcBef>
            </a:pP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input</a:t>
            </a:r>
            <a:r>
              <a:rPr sz="2478" b="1" kern="0" spc="-13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672455" y="4756082"/>
            <a:ext cx="1354015" cy="482254"/>
          </a:xfrm>
          <a:prstGeom prst="rect">
            <a:avLst/>
          </a:prstGeom>
          <a:solidFill>
            <a:srgbClr val="CCFFFF"/>
          </a:solidFill>
        </p:spPr>
        <p:txBody>
          <a:bodyPr vert="horz" wrap="square" lIns="0" tIns="99955" rIns="0" bIns="0" rtlCol="0">
            <a:spAutoFit/>
          </a:bodyPr>
          <a:lstStyle/>
          <a:p>
            <a:pPr marL="109210" defTabSz="1332738">
              <a:spcBef>
                <a:spcPts val="787"/>
              </a:spcBef>
            </a:pP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input</a:t>
            </a:r>
            <a:r>
              <a:rPr sz="2478" b="1" kern="0" spc="-13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159810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25205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16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28463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dirty="0">
                <a:solidFill>
                  <a:srgbClr val="000000"/>
                </a:solidFill>
              </a:rPr>
              <a:t>Easily</a:t>
            </a:r>
            <a:r>
              <a:rPr b="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testable</a:t>
            </a:r>
            <a:r>
              <a:rPr b="0" spc="18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-15" dirty="0">
                <a:solidFill>
                  <a:srgbClr val="000000"/>
                </a:solidFill>
              </a:rPr>
              <a:t>system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5016" y="1496502"/>
            <a:ext cx="8358602" cy="1537068"/>
          </a:xfrm>
          <a:prstGeom prst="rect">
            <a:avLst/>
          </a:prstGeom>
        </p:spPr>
        <p:txBody>
          <a:bodyPr vert="horz" wrap="square" lIns="0" tIns="19920" rIns="0" bIns="0" rtlCol="0">
            <a:spAutoFit/>
          </a:bodyPr>
          <a:lstStyle/>
          <a:p>
            <a:pPr marL="368991" marR="7589" indent="-350968" algn="just" defTabSz="1365931">
              <a:spcBef>
                <a:spcPts val="157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Easily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testable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one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whose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ability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work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correctly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can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be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verified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in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3286" kern="0" spc="6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simple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manner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9285031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18173" y="6225607"/>
            <a:ext cx="6848745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9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 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Passive</a:t>
            </a:r>
            <a:r>
              <a:rPr spc="-51" dirty="0"/>
              <a:t> </a:t>
            </a:r>
            <a:r>
              <a:rPr dirty="0"/>
              <a:t>HW</a:t>
            </a:r>
            <a:r>
              <a:rPr spc="-87" dirty="0"/>
              <a:t> </a:t>
            </a:r>
            <a:r>
              <a:rPr spc="-15" dirty="0"/>
              <a:t>redundancy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388312"/>
            <a:ext cx="7826079" cy="2284793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Triple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Modular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Redundancy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(TMR)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r>
              <a:rPr sz="2842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active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masking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voter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Problem: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voter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single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point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001671972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16903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10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Passive</a:t>
            </a:r>
            <a:r>
              <a:rPr spc="-51" dirty="0"/>
              <a:t> </a:t>
            </a:r>
            <a:r>
              <a:rPr dirty="0"/>
              <a:t>HW</a:t>
            </a:r>
            <a:r>
              <a:rPr spc="-87" dirty="0"/>
              <a:t> </a:t>
            </a:r>
            <a:r>
              <a:rPr spc="-15" dirty="0"/>
              <a:t>redundancy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36173" y="1995298"/>
            <a:ext cx="8040441" cy="291468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093122" y="3264552"/>
            <a:ext cx="486816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V2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06008" y="2086752"/>
            <a:ext cx="552527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79751" y="2180052"/>
            <a:ext cx="45442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1332738">
              <a:lnSpc>
                <a:spcPts val="2405"/>
              </a:lnSpc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in1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06008" y="3264552"/>
            <a:ext cx="552527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M2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06008" y="4285311"/>
            <a:ext cx="552527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M3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79751" y="3357852"/>
            <a:ext cx="45442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1332738">
              <a:lnSpc>
                <a:spcPts val="2405"/>
              </a:lnSpc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in2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79751" y="4378612"/>
            <a:ext cx="454423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defTabSz="1332738">
              <a:lnSpc>
                <a:spcPts val="2405"/>
              </a:lnSpc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in3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27672" y="2102456"/>
            <a:ext cx="486816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V1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315584" y="3264552"/>
            <a:ext cx="486816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V2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528469" y="2086752"/>
            <a:ext cx="552527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528469" y="3264552"/>
            <a:ext cx="552527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M2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350132" y="2102456"/>
            <a:ext cx="486816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V1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359555" y="4301015"/>
            <a:ext cx="486816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V3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769819" y="2007860"/>
            <a:ext cx="732074" cy="482254"/>
          </a:xfrm>
          <a:prstGeom prst="rect">
            <a:avLst/>
          </a:prstGeom>
          <a:solidFill>
            <a:srgbClr val="CCFFFF"/>
          </a:solidFill>
        </p:spPr>
        <p:txBody>
          <a:bodyPr vert="horz" wrap="square" lIns="0" tIns="99955" rIns="0" bIns="0" rtlCol="0">
            <a:spAutoFit/>
          </a:bodyPr>
          <a:lstStyle/>
          <a:p>
            <a:pPr marL="109210" defTabSz="1332738">
              <a:spcBef>
                <a:spcPts val="787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in1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769819" y="3185685"/>
            <a:ext cx="732074" cy="482254"/>
          </a:xfrm>
          <a:prstGeom prst="rect">
            <a:avLst/>
          </a:prstGeom>
          <a:solidFill>
            <a:srgbClr val="CCFFFF"/>
          </a:solidFill>
        </p:spPr>
        <p:txBody>
          <a:bodyPr vert="horz" wrap="square" lIns="0" tIns="99955" rIns="0" bIns="0" rtlCol="0">
            <a:spAutoFit/>
          </a:bodyPr>
          <a:lstStyle/>
          <a:p>
            <a:pPr marL="109210" defTabSz="1332738">
              <a:spcBef>
                <a:spcPts val="787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in2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769819" y="4206444"/>
            <a:ext cx="732074" cy="482254"/>
          </a:xfrm>
          <a:prstGeom prst="rect">
            <a:avLst/>
          </a:prstGeom>
          <a:solidFill>
            <a:srgbClr val="CCFFFF"/>
          </a:solidFill>
        </p:spPr>
        <p:txBody>
          <a:bodyPr vert="horz" wrap="square" lIns="0" tIns="99955" rIns="0" bIns="0" rtlCol="0">
            <a:spAutoFit/>
          </a:bodyPr>
          <a:lstStyle/>
          <a:p>
            <a:pPr marL="109210" defTabSz="1332738">
              <a:spcBef>
                <a:spcPts val="787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in3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710099" y="4288452"/>
            <a:ext cx="698757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out3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710099" y="2089892"/>
            <a:ext cx="698757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out1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710099" y="3267691"/>
            <a:ext cx="698757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out2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722509" y="4301016"/>
            <a:ext cx="2745977" cy="1516860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6659" algn="ctr" defTabSz="1332738">
              <a:spcBef>
                <a:spcPts val="197"/>
              </a:spcBef>
              <a:tabLst>
                <a:tab pos="1417884" algn="l"/>
              </a:tabLst>
            </a:pPr>
            <a:r>
              <a:rPr sz="2842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V3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4263" b="1" kern="0" spc="-54" baseline="2849" dirty="0">
                <a:solidFill>
                  <a:sysClr val="windowText" lastClr="000000"/>
                </a:solidFill>
                <a:latin typeface="Helvetica"/>
                <a:cs typeface="Helvetica"/>
              </a:rPr>
              <a:t>M3</a:t>
            </a:r>
            <a:endParaRPr sz="4263" kern="0" baseline="2849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>
              <a:spcBef>
                <a:spcPts val="1355"/>
              </a:spcBef>
            </a:pP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algn="ctr" defTabSz="1332738"/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restoring</a:t>
            </a:r>
            <a:r>
              <a:rPr sz="2842" b="1" kern="0" spc="12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organ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643443580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Passive</a:t>
            </a:r>
            <a:r>
              <a:rPr spc="-51" dirty="0"/>
              <a:t> </a:t>
            </a:r>
            <a:r>
              <a:rPr dirty="0"/>
              <a:t>HW</a:t>
            </a:r>
            <a:r>
              <a:rPr spc="-87" dirty="0"/>
              <a:t> </a:t>
            </a:r>
            <a:r>
              <a:rPr spc="-15" dirty="0"/>
              <a:t>redundancy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32972" y="1388311"/>
            <a:ext cx="7690955" cy="5161029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N-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modular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redundancy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(NMR)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active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(N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A)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odd,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majority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voting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7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tolerates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Symbol"/>
                <a:cs typeface="Symbol"/>
              </a:rPr>
              <a:t>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N/2</a:t>
            </a:r>
            <a:r>
              <a:rPr sz="2842" kern="0" dirty="0">
                <a:solidFill>
                  <a:sysClr val="windowText" lastClr="000000"/>
                </a:solidFill>
                <a:latin typeface="Symbol"/>
                <a:cs typeface="Symbol"/>
              </a:rPr>
              <a:t></a:t>
            </a:r>
            <a:r>
              <a:rPr sz="2842" kern="0" spc="124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</a:t>
            </a:r>
            <a:r>
              <a:rPr sz="2842" kern="0" spc="12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faults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0" lvl="1" defTabSz="1332738">
              <a:spcBef>
                <a:spcPts val="2135"/>
              </a:spcBef>
              <a:buFont typeface="Helvetica"/>
              <a:buChar char="–"/>
            </a:pP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example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Apollo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N=5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faults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tolerated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(masked)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46889" defTabSz="1332738">
              <a:spcBef>
                <a:spcPts val="3148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11</a:t>
            </a:r>
            <a:r>
              <a:rPr sz="1822" kern="0" spc="36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36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3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476856334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8AEAA-9513-217F-C05C-2491D9434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A9F8D-BFCB-5737-6E92-AD006179B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12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123-130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B66B2-E2AA-DB12-9651-419B045D56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772238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HW</a:t>
            </a:r>
            <a:r>
              <a:rPr spc="-66" dirty="0"/>
              <a:t> </a:t>
            </a:r>
            <a:r>
              <a:rPr spc="-15" dirty="0"/>
              <a:t>voting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4697" y="2859016"/>
            <a:ext cx="3143937" cy="152017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752690" y="2733755"/>
            <a:ext cx="211941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52690" y="3189172"/>
            <a:ext cx="225823" cy="924388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49052" marR="7404" indent="-31467" defTabSz="1332738">
              <a:lnSpc>
                <a:spcPct val="124800"/>
              </a:lnSpc>
              <a:spcBef>
                <a:spcPts val="146"/>
              </a:spcBef>
            </a:pP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b c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392878" y="3361915"/>
            <a:ext cx="124943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f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686917" y="3257911"/>
            <a:ext cx="1693676" cy="779276"/>
          </a:xfrm>
          <a:custGeom>
            <a:avLst/>
            <a:gdLst/>
            <a:ahLst/>
            <a:cxnLst/>
            <a:rect l="l" t="t" r="r" b="b"/>
            <a:pathLst>
              <a:path w="1162050" h="534669">
                <a:moveTo>
                  <a:pt x="284454" y="269379"/>
                </a:moveTo>
                <a:lnTo>
                  <a:pt x="275831" y="269379"/>
                </a:lnTo>
                <a:lnTo>
                  <a:pt x="275831" y="280162"/>
                </a:lnTo>
                <a:lnTo>
                  <a:pt x="275831" y="525818"/>
                </a:lnTo>
                <a:lnTo>
                  <a:pt x="8623" y="525818"/>
                </a:lnTo>
                <a:lnTo>
                  <a:pt x="8623" y="280162"/>
                </a:lnTo>
                <a:lnTo>
                  <a:pt x="275831" y="280162"/>
                </a:lnTo>
                <a:lnTo>
                  <a:pt x="275831" y="269379"/>
                </a:lnTo>
                <a:lnTo>
                  <a:pt x="0" y="269379"/>
                </a:lnTo>
                <a:lnTo>
                  <a:pt x="0" y="534441"/>
                </a:lnTo>
                <a:lnTo>
                  <a:pt x="284454" y="534441"/>
                </a:lnTo>
                <a:lnTo>
                  <a:pt x="284454" y="530123"/>
                </a:lnTo>
                <a:lnTo>
                  <a:pt x="284454" y="525818"/>
                </a:lnTo>
                <a:lnTo>
                  <a:pt x="284454" y="280162"/>
                </a:lnTo>
                <a:lnTo>
                  <a:pt x="284454" y="273697"/>
                </a:lnTo>
                <a:lnTo>
                  <a:pt x="284454" y="269379"/>
                </a:lnTo>
                <a:close/>
              </a:path>
              <a:path w="1162050" h="534669">
                <a:moveTo>
                  <a:pt x="284454" y="0"/>
                </a:moveTo>
                <a:lnTo>
                  <a:pt x="275831" y="0"/>
                </a:lnTo>
                <a:lnTo>
                  <a:pt x="275831" y="10769"/>
                </a:lnTo>
                <a:lnTo>
                  <a:pt x="275831" y="256451"/>
                </a:lnTo>
                <a:lnTo>
                  <a:pt x="8623" y="256451"/>
                </a:lnTo>
                <a:lnTo>
                  <a:pt x="8623" y="10769"/>
                </a:lnTo>
                <a:lnTo>
                  <a:pt x="275831" y="10769"/>
                </a:lnTo>
                <a:lnTo>
                  <a:pt x="275831" y="0"/>
                </a:lnTo>
                <a:lnTo>
                  <a:pt x="0" y="0"/>
                </a:lnTo>
                <a:lnTo>
                  <a:pt x="0" y="265049"/>
                </a:lnTo>
                <a:lnTo>
                  <a:pt x="284454" y="265049"/>
                </a:lnTo>
                <a:lnTo>
                  <a:pt x="284454" y="260756"/>
                </a:lnTo>
                <a:lnTo>
                  <a:pt x="284454" y="256451"/>
                </a:lnTo>
                <a:lnTo>
                  <a:pt x="284454" y="10769"/>
                </a:lnTo>
                <a:lnTo>
                  <a:pt x="284454" y="4305"/>
                </a:lnTo>
                <a:lnTo>
                  <a:pt x="284454" y="0"/>
                </a:lnTo>
                <a:close/>
              </a:path>
              <a:path w="1162050" h="534669">
                <a:moveTo>
                  <a:pt x="577532" y="269379"/>
                </a:moveTo>
                <a:lnTo>
                  <a:pt x="568909" y="269379"/>
                </a:lnTo>
                <a:lnTo>
                  <a:pt x="568909" y="280162"/>
                </a:lnTo>
                <a:lnTo>
                  <a:pt x="568909" y="525818"/>
                </a:lnTo>
                <a:lnTo>
                  <a:pt x="301701" y="525818"/>
                </a:lnTo>
                <a:lnTo>
                  <a:pt x="301701" y="280162"/>
                </a:lnTo>
                <a:lnTo>
                  <a:pt x="568909" y="280162"/>
                </a:lnTo>
                <a:lnTo>
                  <a:pt x="568909" y="269379"/>
                </a:lnTo>
                <a:lnTo>
                  <a:pt x="290918" y="269379"/>
                </a:lnTo>
                <a:lnTo>
                  <a:pt x="290918" y="534441"/>
                </a:lnTo>
                <a:lnTo>
                  <a:pt x="577532" y="534441"/>
                </a:lnTo>
                <a:lnTo>
                  <a:pt x="577532" y="530123"/>
                </a:lnTo>
                <a:lnTo>
                  <a:pt x="577532" y="525818"/>
                </a:lnTo>
                <a:lnTo>
                  <a:pt x="577532" y="280162"/>
                </a:lnTo>
                <a:lnTo>
                  <a:pt x="577532" y="273697"/>
                </a:lnTo>
                <a:lnTo>
                  <a:pt x="577532" y="269379"/>
                </a:lnTo>
                <a:close/>
              </a:path>
              <a:path w="1162050" h="534669">
                <a:moveTo>
                  <a:pt x="577532" y="0"/>
                </a:moveTo>
                <a:lnTo>
                  <a:pt x="568909" y="0"/>
                </a:lnTo>
                <a:lnTo>
                  <a:pt x="568909" y="10769"/>
                </a:lnTo>
                <a:lnTo>
                  <a:pt x="568909" y="256451"/>
                </a:lnTo>
                <a:lnTo>
                  <a:pt x="301701" y="256451"/>
                </a:lnTo>
                <a:lnTo>
                  <a:pt x="301701" y="10769"/>
                </a:lnTo>
                <a:lnTo>
                  <a:pt x="568909" y="10769"/>
                </a:lnTo>
                <a:lnTo>
                  <a:pt x="568909" y="0"/>
                </a:lnTo>
                <a:lnTo>
                  <a:pt x="290918" y="0"/>
                </a:lnTo>
                <a:lnTo>
                  <a:pt x="290918" y="265049"/>
                </a:lnTo>
                <a:lnTo>
                  <a:pt x="577532" y="265049"/>
                </a:lnTo>
                <a:lnTo>
                  <a:pt x="577532" y="260756"/>
                </a:lnTo>
                <a:lnTo>
                  <a:pt x="577532" y="256451"/>
                </a:lnTo>
                <a:lnTo>
                  <a:pt x="577532" y="10769"/>
                </a:lnTo>
                <a:lnTo>
                  <a:pt x="577532" y="4305"/>
                </a:lnTo>
                <a:lnTo>
                  <a:pt x="577532" y="0"/>
                </a:lnTo>
                <a:close/>
              </a:path>
              <a:path w="1162050" h="534669">
                <a:moveTo>
                  <a:pt x="868438" y="269379"/>
                </a:moveTo>
                <a:lnTo>
                  <a:pt x="859828" y="269379"/>
                </a:lnTo>
                <a:lnTo>
                  <a:pt x="859828" y="280162"/>
                </a:lnTo>
                <a:lnTo>
                  <a:pt x="859828" y="525818"/>
                </a:lnTo>
                <a:lnTo>
                  <a:pt x="592607" y="525818"/>
                </a:lnTo>
                <a:lnTo>
                  <a:pt x="592607" y="280162"/>
                </a:lnTo>
                <a:lnTo>
                  <a:pt x="859828" y="280162"/>
                </a:lnTo>
                <a:lnTo>
                  <a:pt x="859828" y="269379"/>
                </a:lnTo>
                <a:lnTo>
                  <a:pt x="583996" y="269379"/>
                </a:lnTo>
                <a:lnTo>
                  <a:pt x="583996" y="534441"/>
                </a:lnTo>
                <a:lnTo>
                  <a:pt x="868438" y="534441"/>
                </a:lnTo>
                <a:lnTo>
                  <a:pt x="868438" y="530123"/>
                </a:lnTo>
                <a:lnTo>
                  <a:pt x="868438" y="525818"/>
                </a:lnTo>
                <a:lnTo>
                  <a:pt x="868438" y="280162"/>
                </a:lnTo>
                <a:lnTo>
                  <a:pt x="868438" y="273697"/>
                </a:lnTo>
                <a:lnTo>
                  <a:pt x="868438" y="269379"/>
                </a:lnTo>
                <a:close/>
              </a:path>
              <a:path w="1162050" h="534669">
                <a:moveTo>
                  <a:pt x="868438" y="0"/>
                </a:moveTo>
                <a:lnTo>
                  <a:pt x="859828" y="0"/>
                </a:lnTo>
                <a:lnTo>
                  <a:pt x="859828" y="10769"/>
                </a:lnTo>
                <a:lnTo>
                  <a:pt x="859828" y="256451"/>
                </a:lnTo>
                <a:lnTo>
                  <a:pt x="592607" y="256451"/>
                </a:lnTo>
                <a:lnTo>
                  <a:pt x="592607" y="10769"/>
                </a:lnTo>
                <a:lnTo>
                  <a:pt x="859828" y="10769"/>
                </a:lnTo>
                <a:lnTo>
                  <a:pt x="859828" y="0"/>
                </a:lnTo>
                <a:lnTo>
                  <a:pt x="583996" y="0"/>
                </a:lnTo>
                <a:lnTo>
                  <a:pt x="583996" y="265049"/>
                </a:lnTo>
                <a:lnTo>
                  <a:pt x="868438" y="265049"/>
                </a:lnTo>
                <a:lnTo>
                  <a:pt x="868438" y="260756"/>
                </a:lnTo>
                <a:lnTo>
                  <a:pt x="868438" y="256451"/>
                </a:lnTo>
                <a:lnTo>
                  <a:pt x="868438" y="10769"/>
                </a:lnTo>
                <a:lnTo>
                  <a:pt x="868438" y="4305"/>
                </a:lnTo>
                <a:lnTo>
                  <a:pt x="868438" y="0"/>
                </a:lnTo>
                <a:close/>
              </a:path>
              <a:path w="1162050" h="534669">
                <a:moveTo>
                  <a:pt x="1161516" y="269379"/>
                </a:moveTo>
                <a:lnTo>
                  <a:pt x="1150734" y="269379"/>
                </a:lnTo>
                <a:lnTo>
                  <a:pt x="1150734" y="280162"/>
                </a:lnTo>
                <a:lnTo>
                  <a:pt x="1150734" y="525818"/>
                </a:lnTo>
                <a:lnTo>
                  <a:pt x="883526" y="525818"/>
                </a:lnTo>
                <a:lnTo>
                  <a:pt x="883526" y="280162"/>
                </a:lnTo>
                <a:lnTo>
                  <a:pt x="1150734" y="280162"/>
                </a:lnTo>
                <a:lnTo>
                  <a:pt x="1150734" y="269379"/>
                </a:lnTo>
                <a:lnTo>
                  <a:pt x="874903" y="269379"/>
                </a:lnTo>
                <a:lnTo>
                  <a:pt x="874903" y="534441"/>
                </a:lnTo>
                <a:lnTo>
                  <a:pt x="1161516" y="534441"/>
                </a:lnTo>
                <a:lnTo>
                  <a:pt x="1161516" y="530123"/>
                </a:lnTo>
                <a:lnTo>
                  <a:pt x="1161516" y="525818"/>
                </a:lnTo>
                <a:lnTo>
                  <a:pt x="1161516" y="280162"/>
                </a:lnTo>
                <a:lnTo>
                  <a:pt x="1161516" y="273697"/>
                </a:lnTo>
                <a:lnTo>
                  <a:pt x="1161516" y="269379"/>
                </a:lnTo>
                <a:close/>
              </a:path>
              <a:path w="1162050" h="534669">
                <a:moveTo>
                  <a:pt x="1161516" y="0"/>
                </a:moveTo>
                <a:lnTo>
                  <a:pt x="1150734" y="0"/>
                </a:lnTo>
                <a:lnTo>
                  <a:pt x="1150734" y="10769"/>
                </a:lnTo>
                <a:lnTo>
                  <a:pt x="1150734" y="256451"/>
                </a:lnTo>
                <a:lnTo>
                  <a:pt x="883526" y="256451"/>
                </a:lnTo>
                <a:lnTo>
                  <a:pt x="883526" y="10769"/>
                </a:lnTo>
                <a:lnTo>
                  <a:pt x="1150734" y="10769"/>
                </a:lnTo>
                <a:lnTo>
                  <a:pt x="1150734" y="0"/>
                </a:lnTo>
                <a:lnTo>
                  <a:pt x="874903" y="0"/>
                </a:lnTo>
                <a:lnTo>
                  <a:pt x="874903" y="265049"/>
                </a:lnTo>
                <a:lnTo>
                  <a:pt x="1161516" y="265049"/>
                </a:lnTo>
                <a:lnTo>
                  <a:pt x="1161516" y="260756"/>
                </a:lnTo>
                <a:lnTo>
                  <a:pt x="1161516" y="256451"/>
                </a:lnTo>
                <a:lnTo>
                  <a:pt x="1161516" y="10769"/>
                </a:lnTo>
                <a:lnTo>
                  <a:pt x="1161516" y="4305"/>
                </a:lnTo>
                <a:lnTo>
                  <a:pt x="116151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87775" y="3236284"/>
            <a:ext cx="1487287" cy="793225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  <a:tabLst>
                <a:tab pos="442395" algn="l"/>
                <a:tab pos="869056" algn="l"/>
                <a:tab pos="1292940" algn="l"/>
              </a:tabLst>
            </a:pP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510" defTabSz="1332738">
              <a:spcBef>
                <a:spcPts val="117"/>
              </a:spcBef>
              <a:tabLst>
                <a:tab pos="442395" algn="l"/>
                <a:tab pos="869056" algn="l"/>
                <a:tab pos="1292940" algn="l"/>
              </a:tabLst>
            </a:pP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622889" y="2943818"/>
            <a:ext cx="694130" cy="245259"/>
          </a:xfrm>
          <a:custGeom>
            <a:avLst/>
            <a:gdLst/>
            <a:ahLst/>
            <a:cxnLst/>
            <a:rect l="l" t="t" r="r" b="b"/>
            <a:pathLst>
              <a:path w="476250" h="168275">
                <a:moveTo>
                  <a:pt x="318930" y="10774"/>
                </a:moveTo>
                <a:lnTo>
                  <a:pt x="260747" y="10774"/>
                </a:lnTo>
                <a:lnTo>
                  <a:pt x="284451" y="12929"/>
                </a:lnTo>
                <a:lnTo>
                  <a:pt x="327550" y="21549"/>
                </a:lnTo>
                <a:lnTo>
                  <a:pt x="346944" y="30169"/>
                </a:lnTo>
                <a:lnTo>
                  <a:pt x="366339" y="36633"/>
                </a:lnTo>
                <a:lnTo>
                  <a:pt x="383578" y="45253"/>
                </a:lnTo>
                <a:lnTo>
                  <a:pt x="415902" y="66803"/>
                </a:lnTo>
                <a:lnTo>
                  <a:pt x="450381" y="105591"/>
                </a:lnTo>
                <a:lnTo>
                  <a:pt x="463311" y="135760"/>
                </a:lnTo>
                <a:lnTo>
                  <a:pt x="461156" y="135760"/>
                </a:lnTo>
                <a:lnTo>
                  <a:pt x="465466" y="150845"/>
                </a:lnTo>
                <a:lnTo>
                  <a:pt x="467621" y="168085"/>
                </a:lnTo>
                <a:lnTo>
                  <a:pt x="476240" y="165930"/>
                </a:lnTo>
                <a:lnTo>
                  <a:pt x="474085" y="150845"/>
                </a:lnTo>
                <a:lnTo>
                  <a:pt x="474085" y="148690"/>
                </a:lnTo>
                <a:lnTo>
                  <a:pt x="471930" y="133606"/>
                </a:lnTo>
                <a:lnTo>
                  <a:pt x="469776" y="133606"/>
                </a:lnTo>
                <a:lnTo>
                  <a:pt x="465466" y="116366"/>
                </a:lnTo>
                <a:lnTo>
                  <a:pt x="435297" y="73267"/>
                </a:lnTo>
                <a:lnTo>
                  <a:pt x="405127" y="49563"/>
                </a:lnTo>
                <a:lnTo>
                  <a:pt x="370648" y="28014"/>
                </a:lnTo>
                <a:lnTo>
                  <a:pt x="351254" y="21549"/>
                </a:lnTo>
                <a:lnTo>
                  <a:pt x="329705" y="12929"/>
                </a:lnTo>
                <a:lnTo>
                  <a:pt x="318930" y="10774"/>
                </a:lnTo>
                <a:close/>
              </a:path>
              <a:path w="476250" h="168275">
                <a:moveTo>
                  <a:pt x="237042" y="0"/>
                </a:moveTo>
                <a:lnTo>
                  <a:pt x="191789" y="4309"/>
                </a:lnTo>
                <a:lnTo>
                  <a:pt x="146535" y="12929"/>
                </a:lnTo>
                <a:lnTo>
                  <a:pt x="107746" y="28014"/>
                </a:lnTo>
                <a:lnTo>
                  <a:pt x="73267" y="47408"/>
                </a:lnTo>
                <a:lnTo>
                  <a:pt x="43098" y="71112"/>
                </a:lnTo>
                <a:lnTo>
                  <a:pt x="12929" y="114211"/>
                </a:lnTo>
                <a:lnTo>
                  <a:pt x="0" y="161620"/>
                </a:lnTo>
                <a:lnTo>
                  <a:pt x="8619" y="163775"/>
                </a:lnTo>
                <a:lnTo>
                  <a:pt x="10774" y="146535"/>
                </a:lnTo>
                <a:lnTo>
                  <a:pt x="15084" y="131451"/>
                </a:lnTo>
                <a:lnTo>
                  <a:pt x="49563" y="77577"/>
                </a:lnTo>
                <a:lnTo>
                  <a:pt x="129296" y="28014"/>
                </a:lnTo>
                <a:lnTo>
                  <a:pt x="170239" y="17239"/>
                </a:lnTo>
                <a:lnTo>
                  <a:pt x="215493" y="10774"/>
                </a:lnTo>
                <a:lnTo>
                  <a:pt x="318930" y="10774"/>
                </a:lnTo>
                <a:lnTo>
                  <a:pt x="308155" y="8619"/>
                </a:lnTo>
                <a:lnTo>
                  <a:pt x="284451" y="4309"/>
                </a:lnTo>
                <a:lnTo>
                  <a:pt x="262902" y="2154"/>
                </a:lnTo>
                <a:lnTo>
                  <a:pt x="2370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198882" y="4099657"/>
            <a:ext cx="675619" cy="195282"/>
          </a:xfrm>
          <a:custGeom>
            <a:avLst/>
            <a:gdLst/>
            <a:ahLst/>
            <a:cxnLst/>
            <a:rect l="l" t="t" r="r" b="b"/>
            <a:pathLst>
              <a:path w="463550" h="133985">
                <a:moveTo>
                  <a:pt x="454691" y="0"/>
                </a:moveTo>
                <a:lnTo>
                  <a:pt x="435297" y="38788"/>
                </a:lnTo>
                <a:lnTo>
                  <a:pt x="400818" y="71112"/>
                </a:lnTo>
                <a:lnTo>
                  <a:pt x="359874" y="96972"/>
                </a:lnTo>
                <a:lnTo>
                  <a:pt x="308155" y="114211"/>
                </a:lnTo>
                <a:lnTo>
                  <a:pt x="249972" y="122831"/>
                </a:lnTo>
                <a:lnTo>
                  <a:pt x="211183" y="122831"/>
                </a:lnTo>
                <a:lnTo>
                  <a:pt x="172394" y="118521"/>
                </a:lnTo>
                <a:lnTo>
                  <a:pt x="155155" y="114211"/>
                </a:lnTo>
                <a:lnTo>
                  <a:pt x="135760" y="109901"/>
                </a:lnTo>
                <a:lnTo>
                  <a:pt x="120676" y="103436"/>
                </a:lnTo>
                <a:lnTo>
                  <a:pt x="103436" y="96972"/>
                </a:lnTo>
                <a:lnTo>
                  <a:pt x="88352" y="90507"/>
                </a:lnTo>
                <a:lnTo>
                  <a:pt x="75422" y="81887"/>
                </a:lnTo>
                <a:lnTo>
                  <a:pt x="60338" y="73267"/>
                </a:lnTo>
                <a:lnTo>
                  <a:pt x="28014" y="40943"/>
                </a:lnTo>
                <a:lnTo>
                  <a:pt x="19394" y="30169"/>
                </a:lnTo>
                <a:lnTo>
                  <a:pt x="12929" y="17239"/>
                </a:lnTo>
                <a:lnTo>
                  <a:pt x="8619" y="4309"/>
                </a:lnTo>
                <a:lnTo>
                  <a:pt x="0" y="8619"/>
                </a:lnTo>
                <a:lnTo>
                  <a:pt x="12929" y="34478"/>
                </a:lnTo>
                <a:lnTo>
                  <a:pt x="21549" y="47408"/>
                </a:lnTo>
                <a:lnTo>
                  <a:pt x="32324" y="58183"/>
                </a:lnTo>
                <a:lnTo>
                  <a:pt x="43098" y="71112"/>
                </a:lnTo>
                <a:lnTo>
                  <a:pt x="56028" y="79732"/>
                </a:lnTo>
                <a:lnTo>
                  <a:pt x="68957" y="90507"/>
                </a:lnTo>
                <a:lnTo>
                  <a:pt x="84042" y="99127"/>
                </a:lnTo>
                <a:lnTo>
                  <a:pt x="101281" y="105591"/>
                </a:lnTo>
                <a:lnTo>
                  <a:pt x="116366" y="112056"/>
                </a:lnTo>
                <a:lnTo>
                  <a:pt x="133606" y="118521"/>
                </a:lnTo>
                <a:lnTo>
                  <a:pt x="153000" y="122831"/>
                </a:lnTo>
                <a:lnTo>
                  <a:pt x="170239" y="127141"/>
                </a:lnTo>
                <a:lnTo>
                  <a:pt x="209028" y="131451"/>
                </a:lnTo>
                <a:lnTo>
                  <a:pt x="230578" y="133606"/>
                </a:lnTo>
                <a:lnTo>
                  <a:pt x="249972" y="131451"/>
                </a:lnTo>
                <a:lnTo>
                  <a:pt x="271521" y="129296"/>
                </a:lnTo>
                <a:lnTo>
                  <a:pt x="310310" y="122831"/>
                </a:lnTo>
                <a:lnTo>
                  <a:pt x="346944" y="112056"/>
                </a:lnTo>
                <a:lnTo>
                  <a:pt x="362029" y="103436"/>
                </a:lnTo>
                <a:lnTo>
                  <a:pt x="379268" y="96972"/>
                </a:lnTo>
                <a:lnTo>
                  <a:pt x="394353" y="86197"/>
                </a:lnTo>
                <a:lnTo>
                  <a:pt x="407282" y="77577"/>
                </a:lnTo>
                <a:lnTo>
                  <a:pt x="420212" y="66803"/>
                </a:lnTo>
                <a:lnTo>
                  <a:pt x="450381" y="30169"/>
                </a:lnTo>
                <a:lnTo>
                  <a:pt x="463311" y="2154"/>
                </a:lnTo>
                <a:lnTo>
                  <a:pt x="4546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480328" y="3650522"/>
            <a:ext cx="195282" cy="405372"/>
          </a:xfrm>
          <a:custGeom>
            <a:avLst/>
            <a:gdLst/>
            <a:ahLst/>
            <a:cxnLst/>
            <a:rect l="l" t="t" r="r" b="b"/>
            <a:pathLst>
              <a:path w="133985" h="278130">
                <a:moveTo>
                  <a:pt x="6464" y="0"/>
                </a:moveTo>
                <a:lnTo>
                  <a:pt x="2154" y="0"/>
                </a:lnTo>
                <a:lnTo>
                  <a:pt x="4309" y="10774"/>
                </a:lnTo>
                <a:lnTo>
                  <a:pt x="19394" y="10774"/>
                </a:lnTo>
                <a:lnTo>
                  <a:pt x="30169" y="12929"/>
                </a:lnTo>
                <a:lnTo>
                  <a:pt x="43098" y="15084"/>
                </a:lnTo>
                <a:lnTo>
                  <a:pt x="53873" y="19394"/>
                </a:lnTo>
                <a:lnTo>
                  <a:pt x="62493" y="25859"/>
                </a:lnTo>
                <a:lnTo>
                  <a:pt x="73267" y="32324"/>
                </a:lnTo>
                <a:lnTo>
                  <a:pt x="109901" y="77577"/>
                </a:lnTo>
                <a:lnTo>
                  <a:pt x="118521" y="101281"/>
                </a:lnTo>
                <a:lnTo>
                  <a:pt x="122831" y="112056"/>
                </a:lnTo>
                <a:lnTo>
                  <a:pt x="122831" y="124986"/>
                </a:lnTo>
                <a:lnTo>
                  <a:pt x="124986" y="140070"/>
                </a:lnTo>
                <a:lnTo>
                  <a:pt x="122831" y="153000"/>
                </a:lnTo>
                <a:lnTo>
                  <a:pt x="122831" y="165930"/>
                </a:lnTo>
                <a:lnTo>
                  <a:pt x="118521" y="176704"/>
                </a:lnTo>
                <a:lnTo>
                  <a:pt x="114211" y="189634"/>
                </a:lnTo>
                <a:lnTo>
                  <a:pt x="90507" y="230578"/>
                </a:lnTo>
                <a:lnTo>
                  <a:pt x="51718" y="258592"/>
                </a:lnTo>
                <a:lnTo>
                  <a:pt x="19394" y="267212"/>
                </a:lnTo>
                <a:lnTo>
                  <a:pt x="0" y="267212"/>
                </a:lnTo>
                <a:lnTo>
                  <a:pt x="0" y="275831"/>
                </a:lnTo>
                <a:lnTo>
                  <a:pt x="6464" y="277986"/>
                </a:lnTo>
                <a:lnTo>
                  <a:pt x="45253" y="271521"/>
                </a:lnTo>
                <a:lnTo>
                  <a:pt x="56028" y="265057"/>
                </a:lnTo>
                <a:lnTo>
                  <a:pt x="66803" y="260747"/>
                </a:lnTo>
                <a:lnTo>
                  <a:pt x="96972" y="237042"/>
                </a:lnTo>
                <a:lnTo>
                  <a:pt x="118521" y="204718"/>
                </a:lnTo>
                <a:lnTo>
                  <a:pt x="131451" y="165930"/>
                </a:lnTo>
                <a:lnTo>
                  <a:pt x="131451" y="153000"/>
                </a:lnTo>
                <a:lnTo>
                  <a:pt x="133606" y="137915"/>
                </a:lnTo>
                <a:lnTo>
                  <a:pt x="131451" y="124986"/>
                </a:lnTo>
                <a:lnTo>
                  <a:pt x="131451" y="109901"/>
                </a:lnTo>
                <a:lnTo>
                  <a:pt x="127141" y="96972"/>
                </a:lnTo>
                <a:lnTo>
                  <a:pt x="122831" y="86197"/>
                </a:lnTo>
                <a:lnTo>
                  <a:pt x="118521" y="73267"/>
                </a:lnTo>
                <a:lnTo>
                  <a:pt x="112056" y="62493"/>
                </a:lnTo>
                <a:lnTo>
                  <a:pt x="103436" y="51718"/>
                </a:lnTo>
                <a:lnTo>
                  <a:pt x="96972" y="40943"/>
                </a:lnTo>
                <a:lnTo>
                  <a:pt x="88352" y="32324"/>
                </a:lnTo>
                <a:lnTo>
                  <a:pt x="77577" y="23704"/>
                </a:lnTo>
                <a:lnTo>
                  <a:pt x="56028" y="10774"/>
                </a:lnTo>
                <a:lnTo>
                  <a:pt x="45253" y="6464"/>
                </a:lnTo>
                <a:lnTo>
                  <a:pt x="646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78537" y="3597476"/>
            <a:ext cx="194356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14021" y="2812275"/>
            <a:ext cx="124943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f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432527" y="3025480"/>
            <a:ext cx="267471" cy="245259"/>
          </a:xfrm>
          <a:custGeom>
            <a:avLst/>
            <a:gdLst/>
            <a:ahLst/>
            <a:cxnLst/>
            <a:rect l="l" t="t" r="r" b="b"/>
            <a:pathLst>
              <a:path w="183515" h="168275">
                <a:moveTo>
                  <a:pt x="6464" y="0"/>
                </a:moveTo>
                <a:lnTo>
                  <a:pt x="0" y="6464"/>
                </a:lnTo>
                <a:lnTo>
                  <a:pt x="176704" y="168085"/>
                </a:lnTo>
                <a:lnTo>
                  <a:pt x="183169" y="161620"/>
                </a:lnTo>
                <a:lnTo>
                  <a:pt x="646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903985" y="1461732"/>
            <a:ext cx="6378588" cy="1526348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2062967" marR="7404" indent="-2045383" defTabSz="1332738">
              <a:lnSpc>
                <a:spcPct val="145600"/>
              </a:lnSpc>
              <a:spcBef>
                <a:spcPts val="146"/>
              </a:spcBef>
            </a:pP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hardware</a:t>
            </a:r>
            <a:r>
              <a:rPr sz="2478" b="1" kern="0" spc="-1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realisation</a:t>
            </a:r>
            <a:r>
              <a:rPr sz="2478" b="1" kern="0" spc="-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78" b="1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1-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</a:t>
            </a:r>
            <a:r>
              <a:rPr sz="2478" b="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majority</a:t>
            </a:r>
            <a:r>
              <a:rPr sz="2478" b="1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voter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</a:t>
            </a: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ab</a:t>
            </a: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ac</a:t>
            </a:r>
            <a:r>
              <a:rPr sz="2478" b="1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bc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017138" defTabSz="1332738">
              <a:spcBef>
                <a:spcPts val="117"/>
              </a:spcBef>
            </a:pP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552216" y="4225635"/>
            <a:ext cx="6981092" cy="2304537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944948" defTabSz="1332738">
              <a:spcBef>
                <a:spcPts val="138"/>
              </a:spcBef>
            </a:pP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b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96375" marR="984745" indent="-795015" defTabSz="1332738">
              <a:lnSpc>
                <a:spcPct val="166400"/>
              </a:lnSpc>
              <a:spcBef>
                <a:spcPts val="619"/>
              </a:spcBef>
            </a:pPr>
            <a:r>
              <a:rPr sz="2478" b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n-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</a:t>
            </a:r>
            <a:r>
              <a:rPr sz="2478" b="1" kern="0" spc="-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majority</a:t>
            </a:r>
            <a:r>
              <a:rPr sz="2478" b="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voter:</a:t>
            </a:r>
            <a:r>
              <a:rPr sz="2478" b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</a:t>
            </a:r>
            <a:r>
              <a:rPr sz="2478" b="1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times</a:t>
            </a:r>
            <a:r>
              <a:rPr sz="2478" b="1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1-</a:t>
            </a: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bit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requires</a:t>
            </a:r>
            <a:r>
              <a:rPr sz="2478" b="1" kern="0" spc="-12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478" b="1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gate</a:t>
            </a:r>
            <a:r>
              <a:rPr sz="2478" b="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delays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510" defTabSz="1332738">
              <a:spcBef>
                <a:spcPts val="2230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12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164464779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25607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13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SW</a:t>
            </a:r>
            <a:r>
              <a:rPr spc="-109" dirty="0"/>
              <a:t> </a:t>
            </a:r>
            <a:r>
              <a:rPr spc="-15" dirty="0"/>
              <a:t>voting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3" y="1384377"/>
            <a:ext cx="7895492" cy="3857550"/>
          </a:xfrm>
          <a:prstGeom prst="rect">
            <a:avLst/>
          </a:prstGeom>
        </p:spPr>
        <p:txBody>
          <a:bodyPr vert="horz" wrap="square" lIns="0" tIns="121241" rIns="0" bIns="0" rtlCol="0">
            <a:spAutoFit/>
          </a:bodyPr>
          <a:lstStyle/>
          <a:p>
            <a:pPr marL="372980" indent="-354470" defTabSz="1332738">
              <a:spcBef>
                <a:spcPts val="955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Voting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performed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using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software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1053233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voter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software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implemented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a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microprocessor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7404" indent="-355397" defTabSz="1332738">
              <a:lnSpc>
                <a:spcPct val="100600"/>
              </a:lnSpc>
              <a:spcBef>
                <a:spcPts val="794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voting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program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 as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simple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a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sequence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 three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comparisons,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3279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outcome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vote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being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value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that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agrees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3279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at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least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other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two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579223652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16903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14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HW</a:t>
            </a:r>
            <a:r>
              <a:rPr spc="-95" dirty="0"/>
              <a:t> </a:t>
            </a:r>
            <a:r>
              <a:rPr dirty="0"/>
              <a:t>vs.</a:t>
            </a:r>
            <a:r>
              <a:rPr spc="15" dirty="0"/>
              <a:t> </a:t>
            </a:r>
            <a:r>
              <a:rPr dirty="0"/>
              <a:t>SW</a:t>
            </a:r>
            <a:r>
              <a:rPr spc="-95" dirty="0"/>
              <a:t> </a:t>
            </a:r>
            <a:r>
              <a:rPr spc="-15" dirty="0"/>
              <a:t>Voting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379609"/>
            <a:ext cx="7356848" cy="3274935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HW: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fast,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but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expensive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32-bit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voter: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128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gates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256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flip-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flops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TMR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level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voters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0" lvl="1" defTabSz="1332738">
              <a:spcBef>
                <a:spcPts val="977"/>
              </a:spcBef>
              <a:buFont typeface="Helvetica"/>
              <a:buChar char="–"/>
            </a:pP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SW: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slow,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but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more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flexible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use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existing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CPUs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027535905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2973" y="1486138"/>
            <a:ext cx="8293460" cy="5092185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124944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Major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problem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 practical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application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of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voting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three results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may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not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completely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agree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60727" marR="201762" lvl="1" indent="-293387" algn="just" defTabSz="1332738">
              <a:lnSpc>
                <a:spcPct val="101499"/>
              </a:lnSpc>
              <a:spcBef>
                <a:spcPts val="678"/>
              </a:spcBef>
              <a:buFontTx/>
              <a:buChar char="–"/>
              <a:tabLst>
                <a:tab pos="862578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sensors,</a:t>
            </a:r>
            <a:r>
              <a:rPr sz="2842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used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many</a:t>
            </a:r>
            <a:r>
              <a:rPr sz="2842" kern="0" spc="10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control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systems,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can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seldom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manufactured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their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values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agree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exactly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60727" marR="7404" lvl="1" indent="-293387" defTabSz="1332738">
              <a:lnSpc>
                <a:spcPct val="101499"/>
              </a:lnSpc>
              <a:spcBef>
                <a:spcPts val="692"/>
              </a:spcBef>
              <a:buFontTx/>
              <a:buChar char="–"/>
              <a:tabLst>
                <a:tab pos="862578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analog-to-digital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converter</a:t>
            </a:r>
            <a:r>
              <a:rPr sz="2842" kern="0" spc="10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produce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quantities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disagree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least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significant 	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37633" defTabSz="1332738">
              <a:spcBef>
                <a:spcPts val="3352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15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Problem</a:t>
            </a:r>
            <a:r>
              <a:rPr spc="-73" dirty="0"/>
              <a:t> </a:t>
            </a:r>
            <a:r>
              <a:rPr dirty="0"/>
              <a:t>with</a:t>
            </a:r>
            <a:r>
              <a:rPr spc="-153" dirty="0"/>
              <a:t> </a:t>
            </a:r>
            <a:r>
              <a:rPr spc="-15" dirty="0"/>
              <a:t>voting</a:t>
            </a:r>
          </a:p>
        </p:txBody>
      </p:sp>
    </p:spTree>
    <p:extLst>
      <p:ext uri="{BB962C8B-B14F-4D97-AF65-F5344CB8AC3E}">
        <p14:creationId xmlns:p14="http://schemas.microsoft.com/office/powerpoint/2010/main" val="1998135128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2972" y="1477436"/>
            <a:ext cx="8087072" cy="5099880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13883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(1)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When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values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disagree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slightly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are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processed,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disagreement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grow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larger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211017" lvl="1" indent="-293387" defTabSz="1332738">
              <a:lnSpc>
                <a:spcPct val="101499"/>
              </a:lnSpc>
              <a:spcBef>
                <a:spcPts val="678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small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difference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inputs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produce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large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differences in</a:t>
            </a:r>
            <a:r>
              <a:rPr sz="2842" kern="0" spc="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outputs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965310" indent="-355397" defTabSz="1332738">
              <a:lnSpc>
                <a:spcPct val="100600"/>
              </a:lnSpc>
              <a:spcBef>
                <a:spcPts val="802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(2)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single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result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must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ultimately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be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produced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7404" lvl="1" indent="-293387" defTabSz="1332738">
              <a:lnSpc>
                <a:spcPct val="101499"/>
              </a:lnSpc>
              <a:spcBef>
                <a:spcPts val="685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potential</a:t>
            </a:r>
            <a:r>
              <a:rPr sz="2842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point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where</a:t>
            </a:r>
            <a:r>
              <a:rPr sz="2842" kern="0" spc="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one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cause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a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37633" defTabSz="1332738">
              <a:spcBef>
                <a:spcPts val="1567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16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Problems</a:t>
            </a:r>
            <a:r>
              <a:rPr spc="-87" dirty="0"/>
              <a:t> </a:t>
            </a:r>
            <a:r>
              <a:rPr dirty="0"/>
              <a:t>with</a:t>
            </a:r>
            <a:r>
              <a:rPr spc="-138" dirty="0"/>
              <a:t> </a:t>
            </a:r>
            <a:r>
              <a:rPr spc="-15" dirty="0"/>
              <a:t>voting</a:t>
            </a:r>
          </a:p>
        </p:txBody>
      </p:sp>
    </p:spTree>
    <p:extLst>
      <p:ext uri="{BB962C8B-B14F-4D97-AF65-F5344CB8AC3E}">
        <p14:creationId xmlns:p14="http://schemas.microsoft.com/office/powerpoint/2010/main" val="45142025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How</a:t>
            </a:r>
            <a:r>
              <a:rPr spc="-95" dirty="0"/>
              <a:t> </a:t>
            </a:r>
            <a:r>
              <a:rPr dirty="0"/>
              <a:t>to</a:t>
            </a:r>
            <a:r>
              <a:rPr spc="-36" dirty="0"/>
              <a:t> </a:t>
            </a:r>
            <a:r>
              <a:rPr dirty="0"/>
              <a:t>cure</a:t>
            </a:r>
            <a:r>
              <a:rPr spc="-66" dirty="0"/>
              <a:t> </a:t>
            </a:r>
            <a:r>
              <a:rPr dirty="0"/>
              <a:t>problem</a:t>
            </a:r>
            <a:r>
              <a:rPr spc="-80" dirty="0"/>
              <a:t> </a:t>
            </a:r>
            <a:r>
              <a:rPr spc="-73" dirty="0"/>
              <a:t>1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013574" y="3725165"/>
            <a:ext cx="5462337" cy="1985211"/>
            <a:chOff x="1288713" y="2555877"/>
            <a:chExt cx="3747770" cy="1362075"/>
          </a:xfrm>
        </p:grpSpPr>
        <p:sp>
          <p:nvSpPr>
            <p:cNvPr id="4" name="object 4"/>
            <p:cNvSpPr/>
            <p:nvPr/>
          </p:nvSpPr>
          <p:spPr>
            <a:xfrm>
              <a:off x="1398615" y="2637765"/>
              <a:ext cx="30480" cy="1235075"/>
            </a:xfrm>
            <a:custGeom>
              <a:avLst/>
              <a:gdLst/>
              <a:ahLst/>
              <a:cxnLst/>
              <a:rect l="l" t="t" r="r" b="b"/>
              <a:pathLst>
                <a:path w="30480" h="1235075">
                  <a:moveTo>
                    <a:pt x="28014" y="0"/>
                  </a:moveTo>
                  <a:lnTo>
                    <a:pt x="0" y="0"/>
                  </a:lnTo>
                  <a:lnTo>
                    <a:pt x="4309" y="1234778"/>
                  </a:lnTo>
                  <a:lnTo>
                    <a:pt x="30169" y="1234778"/>
                  </a:lnTo>
                  <a:lnTo>
                    <a:pt x="2801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88713" y="2555877"/>
              <a:ext cx="247817" cy="159465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411541" y="3810063"/>
              <a:ext cx="3625215" cy="107950"/>
            </a:xfrm>
            <a:custGeom>
              <a:avLst/>
              <a:gdLst/>
              <a:ahLst/>
              <a:cxnLst/>
              <a:rect l="l" t="t" r="r" b="b"/>
              <a:pathLst>
                <a:path w="3625215" h="107950">
                  <a:moveTo>
                    <a:pt x="3624605" y="47396"/>
                  </a:moveTo>
                  <a:lnTo>
                    <a:pt x="3618128" y="40932"/>
                  </a:lnTo>
                  <a:lnTo>
                    <a:pt x="3611664" y="40932"/>
                  </a:lnTo>
                  <a:lnTo>
                    <a:pt x="3361017" y="12928"/>
                  </a:lnTo>
                  <a:lnTo>
                    <a:pt x="3245332" y="0"/>
                  </a:lnTo>
                  <a:lnTo>
                    <a:pt x="3238868" y="0"/>
                  </a:lnTo>
                  <a:lnTo>
                    <a:pt x="3230245" y="8610"/>
                  </a:lnTo>
                  <a:lnTo>
                    <a:pt x="3230245" y="40932"/>
                  </a:lnTo>
                  <a:lnTo>
                    <a:pt x="0" y="40932"/>
                  </a:lnTo>
                  <a:lnTo>
                    <a:pt x="0" y="68948"/>
                  </a:lnTo>
                  <a:lnTo>
                    <a:pt x="3230245" y="66929"/>
                  </a:lnTo>
                  <a:lnTo>
                    <a:pt x="3230245" y="96964"/>
                  </a:lnTo>
                  <a:lnTo>
                    <a:pt x="3232404" y="101269"/>
                  </a:lnTo>
                  <a:lnTo>
                    <a:pt x="3234550" y="103428"/>
                  </a:lnTo>
                  <a:lnTo>
                    <a:pt x="3238868" y="105587"/>
                  </a:lnTo>
                  <a:lnTo>
                    <a:pt x="3241014" y="107746"/>
                  </a:lnTo>
                  <a:lnTo>
                    <a:pt x="3245332" y="105587"/>
                  </a:lnTo>
                  <a:lnTo>
                    <a:pt x="3367443" y="92659"/>
                  </a:lnTo>
                  <a:lnTo>
                    <a:pt x="3611664" y="66802"/>
                  </a:lnTo>
                  <a:lnTo>
                    <a:pt x="3618128" y="66802"/>
                  </a:lnTo>
                  <a:lnTo>
                    <a:pt x="3624605" y="60337"/>
                  </a:lnTo>
                  <a:lnTo>
                    <a:pt x="3624605" y="473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2552216" y="5522068"/>
            <a:ext cx="6981092" cy="1012901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R="104583" algn="r" defTabSz="1332738">
              <a:spcBef>
                <a:spcPts val="138"/>
              </a:spcBef>
            </a:pPr>
            <a:r>
              <a:rPr sz="2478" b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510" defTabSz="1332738">
              <a:spcBef>
                <a:spcPts val="2602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17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32972" y="1388312"/>
            <a:ext cx="7350369" cy="2362571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Mid-value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select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technique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4835" marR="7404" indent="-295238" defTabSz="1332738">
              <a:lnSpc>
                <a:spcPct val="101499"/>
              </a:lnSpc>
              <a:spcBef>
                <a:spcPts val="678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–</a:t>
            </a:r>
            <a:r>
              <a:rPr sz="2842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choose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value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from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three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which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lies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between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other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two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defTabSz="1332738">
              <a:spcBef>
                <a:spcPts val="3039"/>
              </a:spcBef>
            </a:pP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value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3368485" y="4042386"/>
            <a:ext cx="4693241" cy="1388259"/>
            <a:chOff x="1532221" y="2773526"/>
            <a:chExt cx="3220085" cy="952500"/>
          </a:xfrm>
        </p:grpSpPr>
        <p:sp>
          <p:nvSpPr>
            <p:cNvPr id="10" name="object 10"/>
            <p:cNvSpPr/>
            <p:nvPr/>
          </p:nvSpPr>
          <p:spPr>
            <a:xfrm>
              <a:off x="1532221" y="2825244"/>
              <a:ext cx="3220085" cy="618490"/>
            </a:xfrm>
            <a:custGeom>
              <a:avLst/>
              <a:gdLst/>
              <a:ahLst/>
              <a:cxnLst/>
              <a:rect l="l" t="t" r="r" b="b"/>
              <a:pathLst>
                <a:path w="3220085" h="618489">
                  <a:moveTo>
                    <a:pt x="704664" y="0"/>
                  </a:moveTo>
                  <a:lnTo>
                    <a:pt x="657255" y="2154"/>
                  </a:lnTo>
                  <a:lnTo>
                    <a:pt x="612001" y="4309"/>
                  </a:lnTo>
                  <a:lnTo>
                    <a:pt x="566748" y="8619"/>
                  </a:lnTo>
                  <a:lnTo>
                    <a:pt x="521494" y="15084"/>
                  </a:lnTo>
                  <a:lnTo>
                    <a:pt x="478395" y="21549"/>
                  </a:lnTo>
                  <a:lnTo>
                    <a:pt x="433142" y="30169"/>
                  </a:lnTo>
                  <a:lnTo>
                    <a:pt x="390043" y="40943"/>
                  </a:lnTo>
                  <a:lnTo>
                    <a:pt x="344789" y="51718"/>
                  </a:lnTo>
                  <a:lnTo>
                    <a:pt x="301691" y="62493"/>
                  </a:lnTo>
                  <a:lnTo>
                    <a:pt x="258592" y="75422"/>
                  </a:lnTo>
                  <a:lnTo>
                    <a:pt x="170239" y="103436"/>
                  </a:lnTo>
                  <a:lnTo>
                    <a:pt x="86197" y="133606"/>
                  </a:lnTo>
                  <a:lnTo>
                    <a:pt x="0" y="163775"/>
                  </a:lnTo>
                  <a:lnTo>
                    <a:pt x="8619" y="187479"/>
                  </a:lnTo>
                  <a:lnTo>
                    <a:pt x="94817" y="157310"/>
                  </a:lnTo>
                  <a:lnTo>
                    <a:pt x="178859" y="129296"/>
                  </a:lnTo>
                  <a:lnTo>
                    <a:pt x="265057" y="101281"/>
                  </a:lnTo>
                  <a:lnTo>
                    <a:pt x="308155" y="88352"/>
                  </a:lnTo>
                  <a:lnTo>
                    <a:pt x="351254" y="77577"/>
                  </a:lnTo>
                  <a:lnTo>
                    <a:pt x="396508" y="66803"/>
                  </a:lnTo>
                  <a:lnTo>
                    <a:pt x="439606" y="56028"/>
                  </a:lnTo>
                  <a:lnTo>
                    <a:pt x="482705" y="47408"/>
                  </a:lnTo>
                  <a:lnTo>
                    <a:pt x="525804" y="40943"/>
                  </a:lnTo>
                  <a:lnTo>
                    <a:pt x="571058" y="34478"/>
                  </a:lnTo>
                  <a:lnTo>
                    <a:pt x="614156" y="30169"/>
                  </a:lnTo>
                  <a:lnTo>
                    <a:pt x="659410" y="28014"/>
                  </a:lnTo>
                  <a:lnTo>
                    <a:pt x="749917" y="28014"/>
                  </a:lnTo>
                  <a:lnTo>
                    <a:pt x="795171" y="32324"/>
                  </a:lnTo>
                  <a:lnTo>
                    <a:pt x="885678" y="45253"/>
                  </a:lnTo>
                  <a:lnTo>
                    <a:pt x="976186" y="66803"/>
                  </a:lnTo>
                  <a:lnTo>
                    <a:pt x="1023594" y="77577"/>
                  </a:lnTo>
                  <a:lnTo>
                    <a:pt x="1068848" y="90507"/>
                  </a:lnTo>
                  <a:lnTo>
                    <a:pt x="1163665" y="118521"/>
                  </a:lnTo>
                  <a:lnTo>
                    <a:pt x="1260637" y="144380"/>
                  </a:lnTo>
                  <a:lnTo>
                    <a:pt x="1310201" y="157310"/>
                  </a:lnTo>
                  <a:lnTo>
                    <a:pt x="1409328" y="178859"/>
                  </a:lnTo>
                  <a:lnTo>
                    <a:pt x="1461046" y="189634"/>
                  </a:lnTo>
                  <a:lnTo>
                    <a:pt x="1564483" y="202563"/>
                  </a:lnTo>
                  <a:lnTo>
                    <a:pt x="1672230" y="215493"/>
                  </a:lnTo>
                  <a:lnTo>
                    <a:pt x="1892033" y="232733"/>
                  </a:lnTo>
                  <a:lnTo>
                    <a:pt x="2004090" y="243507"/>
                  </a:lnTo>
                  <a:lnTo>
                    <a:pt x="2116147" y="256437"/>
                  </a:lnTo>
                  <a:lnTo>
                    <a:pt x="2170020" y="262902"/>
                  </a:lnTo>
                  <a:lnTo>
                    <a:pt x="2226048" y="273676"/>
                  </a:lnTo>
                  <a:lnTo>
                    <a:pt x="2279922" y="284451"/>
                  </a:lnTo>
                  <a:lnTo>
                    <a:pt x="2335950" y="297381"/>
                  </a:lnTo>
                  <a:lnTo>
                    <a:pt x="2389824" y="310310"/>
                  </a:lnTo>
                  <a:lnTo>
                    <a:pt x="2443697" y="325395"/>
                  </a:lnTo>
                  <a:lnTo>
                    <a:pt x="2499725" y="342634"/>
                  </a:lnTo>
                  <a:lnTo>
                    <a:pt x="2607472" y="377113"/>
                  </a:lnTo>
                  <a:lnTo>
                    <a:pt x="2661345" y="396508"/>
                  </a:lnTo>
                  <a:lnTo>
                    <a:pt x="2771247" y="437452"/>
                  </a:lnTo>
                  <a:lnTo>
                    <a:pt x="2881149" y="480550"/>
                  </a:lnTo>
                  <a:lnTo>
                    <a:pt x="2988896" y="525804"/>
                  </a:lnTo>
                  <a:lnTo>
                    <a:pt x="3098797" y="571058"/>
                  </a:lnTo>
                  <a:lnTo>
                    <a:pt x="3208699" y="618466"/>
                  </a:lnTo>
                  <a:lnTo>
                    <a:pt x="3219474" y="594762"/>
                  </a:lnTo>
                  <a:lnTo>
                    <a:pt x="2999670" y="499945"/>
                  </a:lnTo>
                  <a:lnTo>
                    <a:pt x="2889769" y="454691"/>
                  </a:lnTo>
                  <a:lnTo>
                    <a:pt x="2779867" y="411592"/>
                  </a:lnTo>
                  <a:lnTo>
                    <a:pt x="2672120" y="370648"/>
                  </a:lnTo>
                  <a:lnTo>
                    <a:pt x="2616092" y="351254"/>
                  </a:lnTo>
                  <a:lnTo>
                    <a:pt x="2562218" y="334015"/>
                  </a:lnTo>
                  <a:lnTo>
                    <a:pt x="2506190" y="316775"/>
                  </a:lnTo>
                  <a:lnTo>
                    <a:pt x="2452317" y="299536"/>
                  </a:lnTo>
                  <a:lnTo>
                    <a:pt x="2396288" y="284451"/>
                  </a:lnTo>
                  <a:lnTo>
                    <a:pt x="2342415" y="269366"/>
                  </a:lnTo>
                  <a:lnTo>
                    <a:pt x="2286387" y="258592"/>
                  </a:lnTo>
                  <a:lnTo>
                    <a:pt x="2230358" y="245662"/>
                  </a:lnTo>
                  <a:lnTo>
                    <a:pt x="2118302" y="228423"/>
                  </a:lnTo>
                  <a:lnTo>
                    <a:pt x="2006245" y="215493"/>
                  </a:lnTo>
                  <a:lnTo>
                    <a:pt x="1894188" y="206873"/>
                  </a:lnTo>
                  <a:lnTo>
                    <a:pt x="1784287" y="196099"/>
                  </a:lnTo>
                  <a:lnTo>
                    <a:pt x="1674385" y="187479"/>
                  </a:lnTo>
                  <a:lnTo>
                    <a:pt x="1620511" y="183169"/>
                  </a:lnTo>
                  <a:lnTo>
                    <a:pt x="1517074" y="170239"/>
                  </a:lnTo>
                  <a:lnTo>
                    <a:pt x="1465356" y="161620"/>
                  </a:lnTo>
                  <a:lnTo>
                    <a:pt x="1415792" y="153000"/>
                  </a:lnTo>
                  <a:lnTo>
                    <a:pt x="1316665" y="131451"/>
                  </a:lnTo>
                  <a:lnTo>
                    <a:pt x="1267102" y="118521"/>
                  </a:lnTo>
                  <a:lnTo>
                    <a:pt x="1170130" y="92662"/>
                  </a:lnTo>
                  <a:lnTo>
                    <a:pt x="1075313" y="64648"/>
                  </a:lnTo>
                  <a:lnTo>
                    <a:pt x="1030059" y="51718"/>
                  </a:lnTo>
                  <a:lnTo>
                    <a:pt x="935242" y="30169"/>
                  </a:lnTo>
                  <a:lnTo>
                    <a:pt x="889988" y="19394"/>
                  </a:lnTo>
                  <a:lnTo>
                    <a:pt x="842579" y="10774"/>
                  </a:lnTo>
                  <a:lnTo>
                    <a:pt x="797326" y="6464"/>
                  </a:lnTo>
                  <a:lnTo>
                    <a:pt x="749917" y="2154"/>
                  </a:lnTo>
                  <a:lnTo>
                    <a:pt x="704664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1646433" y="2773526"/>
              <a:ext cx="3049270" cy="775970"/>
            </a:xfrm>
            <a:custGeom>
              <a:avLst/>
              <a:gdLst/>
              <a:ahLst/>
              <a:cxnLst/>
              <a:rect l="l" t="t" r="r" b="b"/>
              <a:pathLst>
                <a:path w="3049270" h="775970">
                  <a:moveTo>
                    <a:pt x="12929" y="0"/>
                  </a:moveTo>
                  <a:lnTo>
                    <a:pt x="155155" y="96972"/>
                  </a:lnTo>
                  <a:lnTo>
                    <a:pt x="232733" y="131451"/>
                  </a:lnTo>
                  <a:lnTo>
                    <a:pt x="271521" y="146535"/>
                  </a:lnTo>
                  <a:lnTo>
                    <a:pt x="312465" y="161620"/>
                  </a:lnTo>
                  <a:lnTo>
                    <a:pt x="351254" y="176704"/>
                  </a:lnTo>
                  <a:lnTo>
                    <a:pt x="433142" y="202563"/>
                  </a:lnTo>
                  <a:lnTo>
                    <a:pt x="474085" y="213338"/>
                  </a:lnTo>
                  <a:lnTo>
                    <a:pt x="560283" y="230578"/>
                  </a:lnTo>
                  <a:lnTo>
                    <a:pt x="603382" y="237042"/>
                  </a:lnTo>
                  <a:lnTo>
                    <a:pt x="646480" y="241352"/>
                  </a:lnTo>
                  <a:lnTo>
                    <a:pt x="736988" y="241352"/>
                  </a:lnTo>
                  <a:lnTo>
                    <a:pt x="782241" y="237042"/>
                  </a:lnTo>
                  <a:lnTo>
                    <a:pt x="827495" y="230578"/>
                  </a:lnTo>
                  <a:lnTo>
                    <a:pt x="872749" y="221958"/>
                  </a:lnTo>
                  <a:lnTo>
                    <a:pt x="920157" y="211183"/>
                  </a:lnTo>
                  <a:lnTo>
                    <a:pt x="965411" y="200409"/>
                  </a:lnTo>
                  <a:lnTo>
                    <a:pt x="1155045" y="157310"/>
                  </a:lnTo>
                  <a:lnTo>
                    <a:pt x="1254172" y="140070"/>
                  </a:lnTo>
                  <a:lnTo>
                    <a:pt x="1303736" y="135760"/>
                  </a:lnTo>
                  <a:lnTo>
                    <a:pt x="1355454" y="133606"/>
                  </a:lnTo>
                  <a:lnTo>
                    <a:pt x="1407173" y="133606"/>
                  </a:lnTo>
                  <a:lnTo>
                    <a:pt x="1517074" y="137915"/>
                  </a:lnTo>
                  <a:lnTo>
                    <a:pt x="1573103" y="142225"/>
                  </a:lnTo>
                  <a:lnTo>
                    <a:pt x="1633441" y="146535"/>
                  </a:lnTo>
                  <a:lnTo>
                    <a:pt x="1691624" y="153000"/>
                  </a:lnTo>
                  <a:lnTo>
                    <a:pt x="1754117" y="159465"/>
                  </a:lnTo>
                  <a:lnTo>
                    <a:pt x="1874794" y="176704"/>
                  </a:lnTo>
                  <a:lnTo>
                    <a:pt x="1937287" y="187479"/>
                  </a:lnTo>
                  <a:lnTo>
                    <a:pt x="1997625" y="198254"/>
                  </a:lnTo>
                  <a:lnTo>
                    <a:pt x="2057963" y="211183"/>
                  </a:lnTo>
                  <a:lnTo>
                    <a:pt x="2116147" y="224113"/>
                  </a:lnTo>
                  <a:lnTo>
                    <a:pt x="2174330" y="239197"/>
                  </a:lnTo>
                  <a:lnTo>
                    <a:pt x="2230358" y="256437"/>
                  </a:lnTo>
                  <a:lnTo>
                    <a:pt x="2284232" y="273676"/>
                  </a:lnTo>
                  <a:lnTo>
                    <a:pt x="2335950" y="293071"/>
                  </a:lnTo>
                  <a:lnTo>
                    <a:pt x="2385514" y="314620"/>
                  </a:lnTo>
                  <a:lnTo>
                    <a:pt x="2435077" y="338324"/>
                  </a:lnTo>
                  <a:lnTo>
                    <a:pt x="2482486" y="362029"/>
                  </a:lnTo>
                  <a:lnTo>
                    <a:pt x="2527739" y="387888"/>
                  </a:lnTo>
                  <a:lnTo>
                    <a:pt x="2575148" y="415902"/>
                  </a:lnTo>
                  <a:lnTo>
                    <a:pt x="2618247" y="443916"/>
                  </a:lnTo>
                  <a:lnTo>
                    <a:pt x="2704444" y="504255"/>
                  </a:lnTo>
                  <a:lnTo>
                    <a:pt x="2747543" y="536579"/>
                  </a:lnTo>
                  <a:lnTo>
                    <a:pt x="2788487" y="568903"/>
                  </a:lnTo>
                  <a:lnTo>
                    <a:pt x="2870374" y="635706"/>
                  </a:lnTo>
                  <a:lnTo>
                    <a:pt x="2952262" y="704664"/>
                  </a:lnTo>
                  <a:lnTo>
                    <a:pt x="3031994" y="775776"/>
                  </a:lnTo>
                  <a:lnTo>
                    <a:pt x="3049234" y="756382"/>
                  </a:lnTo>
                  <a:lnTo>
                    <a:pt x="2969501" y="685269"/>
                  </a:lnTo>
                  <a:lnTo>
                    <a:pt x="2805726" y="547353"/>
                  </a:lnTo>
                  <a:lnTo>
                    <a:pt x="2762627" y="515029"/>
                  </a:lnTo>
                  <a:lnTo>
                    <a:pt x="2721684" y="482705"/>
                  </a:lnTo>
                  <a:lnTo>
                    <a:pt x="2676430" y="450381"/>
                  </a:lnTo>
                  <a:lnTo>
                    <a:pt x="2633331" y="420212"/>
                  </a:lnTo>
                  <a:lnTo>
                    <a:pt x="2542824" y="364184"/>
                  </a:lnTo>
                  <a:lnTo>
                    <a:pt x="2495415" y="338324"/>
                  </a:lnTo>
                  <a:lnTo>
                    <a:pt x="2445852" y="312465"/>
                  </a:lnTo>
                  <a:lnTo>
                    <a:pt x="2346725" y="269366"/>
                  </a:lnTo>
                  <a:lnTo>
                    <a:pt x="2292851" y="247817"/>
                  </a:lnTo>
                  <a:lnTo>
                    <a:pt x="2238978" y="230578"/>
                  </a:lnTo>
                  <a:lnTo>
                    <a:pt x="2180795" y="213338"/>
                  </a:lnTo>
                  <a:lnTo>
                    <a:pt x="2122611" y="198254"/>
                  </a:lnTo>
                  <a:lnTo>
                    <a:pt x="2064428" y="185324"/>
                  </a:lnTo>
                  <a:lnTo>
                    <a:pt x="2001935" y="172394"/>
                  </a:lnTo>
                  <a:lnTo>
                    <a:pt x="1941597" y="159465"/>
                  </a:lnTo>
                  <a:lnTo>
                    <a:pt x="1879104" y="150845"/>
                  </a:lnTo>
                  <a:lnTo>
                    <a:pt x="1818765" y="140070"/>
                  </a:lnTo>
                  <a:lnTo>
                    <a:pt x="1756272" y="133606"/>
                  </a:lnTo>
                  <a:lnTo>
                    <a:pt x="1695934" y="124986"/>
                  </a:lnTo>
                  <a:lnTo>
                    <a:pt x="1635596" y="120676"/>
                  </a:lnTo>
                  <a:lnTo>
                    <a:pt x="1575258" y="114211"/>
                  </a:lnTo>
                  <a:lnTo>
                    <a:pt x="1517074" y="112056"/>
                  </a:lnTo>
                  <a:lnTo>
                    <a:pt x="1461046" y="107746"/>
                  </a:lnTo>
                  <a:lnTo>
                    <a:pt x="1407173" y="105591"/>
                  </a:lnTo>
                  <a:lnTo>
                    <a:pt x="1353299" y="105591"/>
                  </a:lnTo>
                  <a:lnTo>
                    <a:pt x="1249862" y="114211"/>
                  </a:lnTo>
                  <a:lnTo>
                    <a:pt x="1150735" y="131451"/>
                  </a:lnTo>
                  <a:lnTo>
                    <a:pt x="1101172" y="142225"/>
                  </a:lnTo>
                  <a:lnTo>
                    <a:pt x="958946" y="174549"/>
                  </a:lnTo>
                  <a:lnTo>
                    <a:pt x="868439" y="196099"/>
                  </a:lnTo>
                  <a:lnTo>
                    <a:pt x="823185" y="202563"/>
                  </a:lnTo>
                  <a:lnTo>
                    <a:pt x="780086" y="209028"/>
                  </a:lnTo>
                  <a:lnTo>
                    <a:pt x="736988" y="213338"/>
                  </a:lnTo>
                  <a:lnTo>
                    <a:pt x="691734" y="215493"/>
                  </a:lnTo>
                  <a:lnTo>
                    <a:pt x="670185" y="215493"/>
                  </a:lnTo>
                  <a:lnTo>
                    <a:pt x="650790" y="213338"/>
                  </a:lnTo>
                  <a:lnTo>
                    <a:pt x="564593" y="204718"/>
                  </a:lnTo>
                  <a:lnTo>
                    <a:pt x="482705" y="187479"/>
                  </a:lnTo>
                  <a:lnTo>
                    <a:pt x="441761" y="176704"/>
                  </a:lnTo>
                  <a:lnTo>
                    <a:pt x="359874" y="150845"/>
                  </a:lnTo>
                  <a:lnTo>
                    <a:pt x="321085" y="137915"/>
                  </a:lnTo>
                  <a:lnTo>
                    <a:pt x="282296" y="122831"/>
                  </a:lnTo>
                  <a:lnTo>
                    <a:pt x="243507" y="105591"/>
                  </a:lnTo>
                  <a:lnTo>
                    <a:pt x="165930" y="73267"/>
                  </a:lnTo>
                  <a:lnTo>
                    <a:pt x="88352" y="36633"/>
                  </a:lnTo>
                  <a:lnTo>
                    <a:pt x="12929" y="0"/>
                  </a:lnTo>
                  <a:close/>
                </a:path>
              </a:pathLst>
            </a:custGeom>
            <a:solidFill>
              <a:srgbClr val="FC0027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1650743" y="3579472"/>
              <a:ext cx="3096895" cy="146685"/>
            </a:xfrm>
            <a:custGeom>
              <a:avLst/>
              <a:gdLst/>
              <a:ahLst/>
              <a:cxnLst/>
              <a:rect l="l" t="t" r="r" b="b"/>
              <a:pathLst>
                <a:path w="3096895" h="146685">
                  <a:moveTo>
                    <a:pt x="935242" y="0"/>
                  </a:moveTo>
                  <a:lnTo>
                    <a:pt x="870594" y="2154"/>
                  </a:lnTo>
                  <a:lnTo>
                    <a:pt x="805946" y="2154"/>
                  </a:lnTo>
                  <a:lnTo>
                    <a:pt x="743452" y="6464"/>
                  </a:lnTo>
                  <a:lnTo>
                    <a:pt x="683114" y="10774"/>
                  </a:lnTo>
                  <a:lnTo>
                    <a:pt x="620621" y="15084"/>
                  </a:lnTo>
                  <a:lnTo>
                    <a:pt x="446071" y="34478"/>
                  </a:lnTo>
                  <a:lnTo>
                    <a:pt x="331860" y="49563"/>
                  </a:lnTo>
                  <a:lnTo>
                    <a:pt x="219803" y="68957"/>
                  </a:lnTo>
                  <a:lnTo>
                    <a:pt x="0" y="107746"/>
                  </a:lnTo>
                  <a:lnTo>
                    <a:pt x="4309" y="135760"/>
                  </a:lnTo>
                  <a:lnTo>
                    <a:pt x="114211" y="114211"/>
                  </a:lnTo>
                  <a:lnTo>
                    <a:pt x="224113" y="94817"/>
                  </a:lnTo>
                  <a:lnTo>
                    <a:pt x="448226" y="60338"/>
                  </a:lnTo>
                  <a:lnTo>
                    <a:pt x="564593" y="47408"/>
                  </a:lnTo>
                  <a:lnTo>
                    <a:pt x="624931" y="40943"/>
                  </a:lnTo>
                  <a:lnTo>
                    <a:pt x="745607" y="32324"/>
                  </a:lnTo>
                  <a:lnTo>
                    <a:pt x="870594" y="28014"/>
                  </a:lnTo>
                  <a:lnTo>
                    <a:pt x="1002045" y="28014"/>
                  </a:lnTo>
                  <a:lnTo>
                    <a:pt x="1071003" y="32324"/>
                  </a:lnTo>
                  <a:lnTo>
                    <a:pt x="1142116" y="36633"/>
                  </a:lnTo>
                  <a:lnTo>
                    <a:pt x="1215383" y="40943"/>
                  </a:lnTo>
                  <a:lnTo>
                    <a:pt x="1288651" y="49563"/>
                  </a:lnTo>
                  <a:lnTo>
                    <a:pt x="1361919" y="56028"/>
                  </a:lnTo>
                  <a:lnTo>
                    <a:pt x="1514920" y="75422"/>
                  </a:lnTo>
                  <a:lnTo>
                    <a:pt x="1816611" y="109901"/>
                  </a:lnTo>
                  <a:lnTo>
                    <a:pt x="1889878" y="118521"/>
                  </a:lnTo>
                  <a:lnTo>
                    <a:pt x="1963146" y="124986"/>
                  </a:lnTo>
                  <a:lnTo>
                    <a:pt x="2034259" y="131451"/>
                  </a:lnTo>
                  <a:lnTo>
                    <a:pt x="2103217" y="135760"/>
                  </a:lnTo>
                  <a:lnTo>
                    <a:pt x="2366119" y="144380"/>
                  </a:lnTo>
                  <a:lnTo>
                    <a:pt x="2491106" y="146535"/>
                  </a:lnTo>
                  <a:lnTo>
                    <a:pt x="2616092" y="144380"/>
                  </a:lnTo>
                  <a:lnTo>
                    <a:pt x="2736768" y="144380"/>
                  </a:lnTo>
                  <a:lnTo>
                    <a:pt x="2857445" y="142225"/>
                  </a:lnTo>
                  <a:lnTo>
                    <a:pt x="2975966" y="137915"/>
                  </a:lnTo>
                  <a:lnTo>
                    <a:pt x="3096643" y="135760"/>
                  </a:lnTo>
                  <a:lnTo>
                    <a:pt x="3094488" y="107746"/>
                  </a:lnTo>
                  <a:lnTo>
                    <a:pt x="2975966" y="112056"/>
                  </a:lnTo>
                  <a:lnTo>
                    <a:pt x="2616092" y="118521"/>
                  </a:lnTo>
                  <a:lnTo>
                    <a:pt x="2491106" y="118521"/>
                  </a:lnTo>
                  <a:lnTo>
                    <a:pt x="2366119" y="116366"/>
                  </a:lnTo>
                  <a:lnTo>
                    <a:pt x="2301471" y="116366"/>
                  </a:lnTo>
                  <a:lnTo>
                    <a:pt x="2170020" y="112056"/>
                  </a:lnTo>
                  <a:lnTo>
                    <a:pt x="2036414" y="103436"/>
                  </a:lnTo>
                  <a:lnTo>
                    <a:pt x="1965301" y="99127"/>
                  </a:lnTo>
                  <a:lnTo>
                    <a:pt x="1894188" y="92662"/>
                  </a:lnTo>
                  <a:lnTo>
                    <a:pt x="1818765" y="84042"/>
                  </a:lnTo>
                  <a:lnTo>
                    <a:pt x="1745498" y="75422"/>
                  </a:lnTo>
                  <a:lnTo>
                    <a:pt x="1670075" y="66803"/>
                  </a:lnTo>
                  <a:lnTo>
                    <a:pt x="1517074" y="47408"/>
                  </a:lnTo>
                  <a:lnTo>
                    <a:pt x="1290806" y="21549"/>
                  </a:lnTo>
                  <a:lnTo>
                    <a:pt x="1144271" y="8619"/>
                  </a:lnTo>
                  <a:lnTo>
                    <a:pt x="1073158" y="4309"/>
                  </a:lnTo>
                  <a:lnTo>
                    <a:pt x="1002045" y="2154"/>
                  </a:lnTo>
                  <a:lnTo>
                    <a:pt x="935242" y="0"/>
                  </a:lnTo>
                  <a:close/>
                </a:path>
              </a:pathLst>
            </a:custGeom>
            <a:solidFill>
              <a:srgbClr val="00AD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4515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45015" y="1474308"/>
            <a:ext cx="8322558" cy="5049376"/>
          </a:xfrm>
          <a:prstGeom prst="rect">
            <a:avLst/>
          </a:prstGeom>
        </p:spPr>
        <p:txBody>
          <a:bodyPr vert="horz" wrap="square" lIns="0" tIns="19920" rIns="0" bIns="0" rtlCol="0">
            <a:spAutoFit/>
          </a:bodyPr>
          <a:lstStyle/>
          <a:p>
            <a:pPr marL="368991" marR="36994" indent="-350968" defTabSz="1365931">
              <a:spcBef>
                <a:spcPts val="157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It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practically</a:t>
            </a:r>
            <a:r>
              <a:rPr sz="3286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impossible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build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perfect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8769" marR="1097487" lvl="1" indent="-291209" defTabSz="1365931">
              <a:lnSpc>
                <a:spcPct val="101400"/>
              </a:lnSpc>
              <a:spcBef>
                <a:spcPts val="732"/>
              </a:spcBef>
              <a:buFontTx/>
              <a:buChar char="–"/>
              <a:tabLst>
                <a:tab pos="780667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suppose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component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has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reliability</a:t>
            </a:r>
            <a:r>
              <a:rPr sz="2838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99.99%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8769" marR="548269" lvl="1" indent="-291209" defTabSz="1365931">
              <a:lnSpc>
                <a:spcPct val="101400"/>
              </a:lnSpc>
              <a:spcBef>
                <a:spcPts val="723"/>
              </a:spcBef>
              <a:buFontTx/>
              <a:buChar char="–"/>
              <a:tabLst>
                <a:tab pos="780667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consisting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100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non-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redundant</a:t>
            </a:r>
            <a:r>
              <a:rPr sz="2838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components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will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have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reliability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99.01%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8769" marR="7589" lvl="1" indent="-291209" defTabSz="1365931">
              <a:lnSpc>
                <a:spcPct val="101400"/>
              </a:lnSpc>
              <a:spcBef>
                <a:spcPts val="717"/>
              </a:spcBef>
              <a:buFontTx/>
              <a:buChar char="–"/>
              <a:tabLst>
                <a:tab pos="780667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consisting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10.000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components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will</a:t>
            </a:r>
            <a:r>
              <a:rPr sz="2838" kern="0" spc="-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have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reliability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36.79%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68991" indent="-350020" defTabSz="1365931">
              <a:spcBef>
                <a:spcPts val="822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It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hard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forsee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all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factors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1182" defTabSz="1365931">
              <a:spcBef>
                <a:spcPts val="1740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17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06276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marL="657354">
              <a:spcBef>
                <a:spcPts val="2345"/>
              </a:spcBef>
            </a:pPr>
            <a:r>
              <a:rPr dirty="0">
                <a:solidFill>
                  <a:srgbClr val="000000"/>
                </a:solidFill>
              </a:rPr>
              <a:t>Why</a:t>
            </a:r>
            <a:r>
              <a:rPr b="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do</a:t>
            </a:r>
            <a:r>
              <a:rPr b="0" spc="12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we</a:t>
            </a:r>
            <a:r>
              <a:rPr b="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need</a:t>
            </a:r>
            <a:r>
              <a:rPr b="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fault-</a:t>
            </a:r>
            <a:r>
              <a:rPr spc="-15" dirty="0">
                <a:solidFill>
                  <a:srgbClr val="000000"/>
                </a:solidFill>
              </a:rPr>
              <a:t>tolerance?</a:t>
            </a:r>
          </a:p>
        </p:txBody>
      </p:sp>
    </p:spTree>
    <p:extLst>
      <p:ext uri="{BB962C8B-B14F-4D97-AF65-F5344CB8AC3E}">
        <p14:creationId xmlns:p14="http://schemas.microsoft.com/office/powerpoint/2010/main" val="3739986794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16903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18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How</a:t>
            </a:r>
            <a:r>
              <a:rPr spc="-95" dirty="0"/>
              <a:t> </a:t>
            </a:r>
            <a:r>
              <a:rPr dirty="0"/>
              <a:t>to</a:t>
            </a:r>
            <a:r>
              <a:rPr spc="-36" dirty="0"/>
              <a:t> </a:t>
            </a:r>
            <a:r>
              <a:rPr dirty="0"/>
              <a:t>cure</a:t>
            </a:r>
            <a:r>
              <a:rPr spc="-66" dirty="0"/>
              <a:t> </a:t>
            </a:r>
            <a:r>
              <a:rPr dirty="0"/>
              <a:t>problem</a:t>
            </a:r>
            <a:r>
              <a:rPr spc="-80" dirty="0"/>
              <a:t> </a:t>
            </a:r>
            <a:r>
              <a:rPr spc="-73" dirty="0"/>
              <a:t>1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3" y="1379610"/>
            <a:ext cx="8519283" cy="2541273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Ignore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least-significant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498851" lvl="1" indent="-293387" defTabSz="1332738">
              <a:lnSpc>
                <a:spcPct val="101499"/>
              </a:lnSpc>
              <a:spcBef>
                <a:spcPts val="678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disagreement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which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occurs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only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least-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significant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acceptable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7404" lvl="1" indent="-293387" defTabSz="1332738">
              <a:lnSpc>
                <a:spcPct val="101499"/>
              </a:lnSpc>
              <a:spcBef>
                <a:spcPts val="692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disagreement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which</a:t>
            </a:r>
            <a:r>
              <a:rPr sz="2842" kern="0" spc="12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affects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most-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significant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not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acceptable</a:t>
            </a:r>
            <a:r>
              <a:rPr sz="2842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must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corrected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98205840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0E6D38-2BB7-E5C4-973D-48690643D9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3C2FB-9062-BD8C-1A9C-ADEFC6863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13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131-144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BA5647-81F4-C419-3506-E2372F2D0A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92070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Types</a:t>
            </a:r>
            <a:r>
              <a:rPr spc="-66" dirty="0"/>
              <a:t> </a:t>
            </a:r>
            <a:r>
              <a:rPr dirty="0"/>
              <a:t>of</a:t>
            </a:r>
            <a:r>
              <a:rPr spc="-73" dirty="0"/>
              <a:t> </a:t>
            </a:r>
            <a:r>
              <a:rPr dirty="0"/>
              <a:t>HW</a:t>
            </a:r>
            <a:r>
              <a:rPr spc="-36" dirty="0"/>
              <a:t> </a:t>
            </a:r>
            <a:r>
              <a:rPr spc="-15" dirty="0"/>
              <a:t>redundancy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32972" y="1388312"/>
            <a:ext cx="7700211" cy="5174238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rgbClr val="919191"/>
                </a:solidFill>
                <a:latin typeface="Helvetica"/>
                <a:cs typeface="Helvetica"/>
              </a:rPr>
              <a:t>static</a:t>
            </a:r>
            <a:r>
              <a:rPr sz="3279" kern="0" spc="-29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rgbClr val="919191"/>
                </a:solidFill>
                <a:latin typeface="Helvetica"/>
                <a:cs typeface="Helvetica"/>
              </a:rPr>
              <a:t>techniques</a:t>
            </a:r>
            <a:r>
              <a:rPr sz="3279" kern="0" spc="7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rgbClr val="919191"/>
                </a:solidFill>
                <a:latin typeface="Helvetica"/>
                <a:cs typeface="Helvetica"/>
              </a:rPr>
              <a:t>(passive)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rgbClr val="919191"/>
                </a:solidFill>
                <a:latin typeface="Helvetica"/>
                <a:cs typeface="Helvetica"/>
              </a:rPr>
              <a:t>fault</a:t>
            </a:r>
            <a:r>
              <a:rPr sz="2842" kern="0" spc="15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rgbClr val="919191"/>
                </a:solidFill>
                <a:latin typeface="Helvetica"/>
                <a:cs typeface="Helvetica"/>
              </a:rPr>
              <a:t>masking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23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dynamic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techniques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(active)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476639" lvl="1" indent="-293387" defTabSz="1332738">
              <a:lnSpc>
                <a:spcPct val="101499"/>
              </a:lnSpc>
              <a:spcBef>
                <a:spcPts val="685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detection,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localisation,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containment</a:t>
            </a:r>
            <a:r>
              <a:rPr sz="2842" kern="0" spc="13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and 	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recovery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23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rgbClr val="919191"/>
                </a:solidFill>
                <a:latin typeface="Helvetica"/>
                <a:cs typeface="Helvetica"/>
              </a:rPr>
              <a:t>hybrid</a:t>
            </a:r>
            <a:r>
              <a:rPr sz="3279" kern="0" spc="-44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rgbClr val="919191"/>
                </a:solidFill>
                <a:latin typeface="Helvetica"/>
                <a:cs typeface="Helvetica"/>
              </a:rPr>
              <a:t>techniques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rgbClr val="919191"/>
                </a:solidFill>
                <a:latin typeface="Helvetica"/>
                <a:cs typeface="Helvetica"/>
              </a:rPr>
              <a:t>static</a:t>
            </a:r>
            <a:r>
              <a:rPr sz="2842" kern="0" spc="-15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919191"/>
                </a:solidFill>
                <a:latin typeface="Helvetica"/>
                <a:cs typeface="Helvetica"/>
              </a:rPr>
              <a:t>+</a:t>
            </a:r>
            <a:r>
              <a:rPr sz="2842" kern="0" spc="44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rgbClr val="919191"/>
                </a:solidFill>
                <a:latin typeface="Helvetica"/>
                <a:cs typeface="Helvetica"/>
              </a:rPr>
              <a:t>dynamic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51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rgbClr val="919191"/>
                </a:solidFill>
                <a:latin typeface="Helvetica"/>
                <a:cs typeface="Helvetica"/>
              </a:rPr>
              <a:t>fault</a:t>
            </a:r>
            <a:r>
              <a:rPr sz="2842" kern="0" spc="15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919191"/>
                </a:solidFill>
                <a:latin typeface="Helvetica"/>
                <a:cs typeface="Helvetica"/>
              </a:rPr>
              <a:t>masking</a:t>
            </a:r>
            <a:r>
              <a:rPr sz="2842" kern="0" spc="51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919191"/>
                </a:solidFill>
                <a:latin typeface="Helvetica"/>
                <a:cs typeface="Helvetica"/>
              </a:rPr>
              <a:t>+</a:t>
            </a:r>
            <a:r>
              <a:rPr sz="2842" kern="0" spc="44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rgbClr val="919191"/>
                </a:solidFill>
                <a:latin typeface="Helvetica"/>
                <a:cs typeface="Helvetica"/>
              </a:rPr>
              <a:t>reconfiguration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>
              <a:spcBef>
                <a:spcPts val="423"/>
              </a:spcBef>
            </a:pP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37633" defTabSz="1332738"/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19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258927097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16903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20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Active</a:t>
            </a:r>
            <a:r>
              <a:rPr spc="-15" dirty="0"/>
              <a:t> </a:t>
            </a:r>
            <a:r>
              <a:rPr dirty="0"/>
              <a:t>HW</a:t>
            </a:r>
            <a:r>
              <a:rPr spc="-109" dirty="0"/>
              <a:t> </a:t>
            </a:r>
            <a:r>
              <a:rPr spc="-15" dirty="0"/>
              <a:t>redundancy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379609"/>
            <a:ext cx="7480866" cy="3011723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dynamic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redundancy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actions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required</a:t>
            </a:r>
            <a:r>
              <a:rPr sz="2842" kern="0" spc="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correct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result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2" indent="-235080" defTabSz="1332738">
              <a:spcBef>
                <a:spcPts val="612"/>
              </a:spcBef>
              <a:buFontTx/>
              <a:buChar char="•"/>
              <a:tabLst>
                <a:tab pos="1195761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detection,</a:t>
            </a:r>
            <a:r>
              <a:rPr sz="2478" kern="0" spc="-1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localization,</a:t>
            </a:r>
            <a:r>
              <a:rPr sz="2478" kern="0" spc="-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containment,</a:t>
            </a:r>
            <a:r>
              <a:rPr sz="2478" kern="0" spc="-1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recovery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2" indent="-235080" defTabSz="1332738">
              <a:spcBef>
                <a:spcPts val="590"/>
              </a:spcBef>
              <a:buFontTx/>
              <a:buChar char="•"/>
              <a:tabLst>
                <a:tab pos="1195761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</a:t>
            </a:r>
            <a:r>
              <a:rPr sz="2478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masking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404449" lvl="1" indent="-293387" defTabSz="1332738">
              <a:lnSpc>
                <a:spcPct val="101499"/>
              </a:lnSpc>
              <a:spcBef>
                <a:spcPts val="669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does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not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attempt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prevent</a:t>
            </a:r>
            <a:r>
              <a:rPr sz="2842" kern="0" spc="11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faults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from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producing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within</a:t>
            </a:r>
            <a:r>
              <a:rPr sz="2842" kern="0" spc="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624797389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2972" y="1486138"/>
            <a:ext cx="7700211" cy="5095648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320227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most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common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applications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can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tolerate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temporary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erroneous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results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4835" marR="802419" indent="-295238" defTabSz="1332738">
              <a:lnSpc>
                <a:spcPct val="101499"/>
              </a:lnSpc>
              <a:spcBef>
                <a:spcPts val="678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–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satellite systems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preferable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have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temporary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failures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high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degree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of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redundancy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23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types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active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redundancy: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1" indent="-235080" defTabSz="1332738">
              <a:lnSpc>
                <a:spcPts val="2972"/>
              </a:lnSpc>
              <a:spcBef>
                <a:spcPts val="7"/>
              </a:spcBef>
              <a:buFontTx/>
              <a:buChar char="•"/>
              <a:tabLst>
                <a:tab pos="1195761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duplication</a:t>
            </a:r>
            <a:r>
              <a:rPr sz="2478" kern="0" spc="-10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comparison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1" indent="-235080" defTabSz="1332738">
              <a:lnSpc>
                <a:spcPts val="2966"/>
              </a:lnSpc>
              <a:buFontTx/>
              <a:buChar char="•"/>
              <a:tabLst>
                <a:tab pos="1195761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standby</a:t>
            </a:r>
            <a:r>
              <a:rPr sz="2478" kern="0" spc="-13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sparing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1" indent="-235080" defTabSz="1332738">
              <a:lnSpc>
                <a:spcPts val="2966"/>
              </a:lnSpc>
              <a:buFontTx/>
              <a:buChar char="•"/>
              <a:tabLst>
                <a:tab pos="1195761" algn="l"/>
              </a:tabLst>
            </a:pP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pair-and-a-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spare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1" indent="-235080" defTabSz="1332738">
              <a:lnSpc>
                <a:spcPts val="2972"/>
              </a:lnSpc>
              <a:buFontTx/>
              <a:buChar char="•"/>
              <a:tabLst>
                <a:tab pos="1195761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watchdog</a:t>
            </a:r>
            <a:r>
              <a:rPr sz="2478" kern="0" spc="-13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timer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37633" defTabSz="1332738">
              <a:spcBef>
                <a:spcPts val="1742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21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Active</a:t>
            </a:r>
            <a:r>
              <a:rPr spc="-15" dirty="0"/>
              <a:t> </a:t>
            </a:r>
            <a:r>
              <a:rPr dirty="0"/>
              <a:t>HW</a:t>
            </a:r>
            <a:r>
              <a:rPr spc="-109" dirty="0"/>
              <a:t> </a:t>
            </a:r>
            <a:r>
              <a:rPr spc="-15" dirty="0"/>
              <a:t>redundancy</a:t>
            </a:r>
          </a:p>
        </p:txBody>
      </p:sp>
    </p:spTree>
    <p:extLst>
      <p:ext uri="{BB962C8B-B14F-4D97-AF65-F5344CB8AC3E}">
        <p14:creationId xmlns:p14="http://schemas.microsoft.com/office/powerpoint/2010/main" val="1923912472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16903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22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Duplication</a:t>
            </a:r>
            <a:r>
              <a:rPr spc="-117" dirty="0"/>
              <a:t> </a:t>
            </a:r>
            <a:r>
              <a:rPr dirty="0"/>
              <a:t>with</a:t>
            </a:r>
            <a:r>
              <a:rPr spc="-160" dirty="0"/>
              <a:t> </a:t>
            </a:r>
            <a:r>
              <a:rPr spc="-15" dirty="0"/>
              <a:t>comparison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477437"/>
            <a:ext cx="8382309" cy="1513065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7404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Two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identical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perform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same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computation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parallel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their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results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are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compared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125417" y="3722762"/>
            <a:ext cx="964377" cy="578441"/>
            <a:chOff x="2051561" y="2554228"/>
            <a:chExt cx="661670" cy="396875"/>
          </a:xfrm>
        </p:grpSpPr>
        <p:sp>
          <p:nvSpPr>
            <p:cNvPr id="6" name="object 6"/>
            <p:cNvSpPr/>
            <p:nvPr/>
          </p:nvSpPr>
          <p:spPr>
            <a:xfrm>
              <a:off x="2062335" y="2562847"/>
              <a:ext cx="640080" cy="377190"/>
            </a:xfrm>
            <a:custGeom>
              <a:avLst/>
              <a:gdLst/>
              <a:ahLst/>
              <a:cxnLst/>
              <a:rect l="l" t="t" r="r" b="b"/>
              <a:pathLst>
                <a:path w="640080" h="377189">
                  <a:moveTo>
                    <a:pt x="640015" y="0"/>
                  </a:moveTo>
                  <a:lnTo>
                    <a:pt x="0" y="0"/>
                  </a:lnTo>
                  <a:lnTo>
                    <a:pt x="0" y="377113"/>
                  </a:lnTo>
                  <a:lnTo>
                    <a:pt x="640015" y="377113"/>
                  </a:lnTo>
                  <a:lnTo>
                    <a:pt x="640015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" name="object 7"/>
            <p:cNvSpPr/>
            <p:nvPr/>
          </p:nvSpPr>
          <p:spPr>
            <a:xfrm>
              <a:off x="2051561" y="2554228"/>
              <a:ext cx="661670" cy="396875"/>
            </a:xfrm>
            <a:custGeom>
              <a:avLst/>
              <a:gdLst/>
              <a:ahLst/>
              <a:cxnLst/>
              <a:rect l="l" t="t" r="r" b="b"/>
              <a:pathLst>
                <a:path w="661669" h="396875">
                  <a:moveTo>
                    <a:pt x="661565" y="0"/>
                  </a:moveTo>
                  <a:lnTo>
                    <a:pt x="0" y="0"/>
                  </a:lnTo>
                  <a:lnTo>
                    <a:pt x="0" y="396508"/>
                  </a:lnTo>
                  <a:lnTo>
                    <a:pt x="661565" y="396508"/>
                  </a:lnTo>
                  <a:lnTo>
                    <a:pt x="661565" y="385733"/>
                  </a:lnTo>
                  <a:lnTo>
                    <a:pt x="19394" y="385733"/>
                  </a:lnTo>
                  <a:lnTo>
                    <a:pt x="10774" y="377113"/>
                  </a:lnTo>
                  <a:lnTo>
                    <a:pt x="19394" y="377113"/>
                  </a:lnTo>
                  <a:lnTo>
                    <a:pt x="19394" y="19394"/>
                  </a:lnTo>
                  <a:lnTo>
                    <a:pt x="10774" y="19394"/>
                  </a:lnTo>
                  <a:lnTo>
                    <a:pt x="19394" y="8619"/>
                  </a:lnTo>
                  <a:lnTo>
                    <a:pt x="661565" y="8619"/>
                  </a:lnTo>
                  <a:lnTo>
                    <a:pt x="661565" y="0"/>
                  </a:lnTo>
                  <a:close/>
                </a:path>
                <a:path w="661669" h="396875">
                  <a:moveTo>
                    <a:pt x="19394" y="377113"/>
                  </a:moveTo>
                  <a:lnTo>
                    <a:pt x="10774" y="377113"/>
                  </a:lnTo>
                  <a:lnTo>
                    <a:pt x="19394" y="385733"/>
                  </a:lnTo>
                  <a:lnTo>
                    <a:pt x="19394" y="377113"/>
                  </a:lnTo>
                  <a:close/>
                </a:path>
                <a:path w="661669" h="396875">
                  <a:moveTo>
                    <a:pt x="642170" y="377113"/>
                  </a:moveTo>
                  <a:lnTo>
                    <a:pt x="19394" y="377113"/>
                  </a:lnTo>
                  <a:lnTo>
                    <a:pt x="19394" y="385733"/>
                  </a:lnTo>
                  <a:lnTo>
                    <a:pt x="642170" y="385733"/>
                  </a:lnTo>
                  <a:lnTo>
                    <a:pt x="642170" y="377113"/>
                  </a:lnTo>
                  <a:close/>
                </a:path>
                <a:path w="661669" h="396875">
                  <a:moveTo>
                    <a:pt x="642170" y="8619"/>
                  </a:moveTo>
                  <a:lnTo>
                    <a:pt x="642170" y="385733"/>
                  </a:lnTo>
                  <a:lnTo>
                    <a:pt x="650790" y="377113"/>
                  </a:lnTo>
                  <a:lnTo>
                    <a:pt x="661565" y="377113"/>
                  </a:lnTo>
                  <a:lnTo>
                    <a:pt x="661565" y="19394"/>
                  </a:lnTo>
                  <a:lnTo>
                    <a:pt x="650790" y="19394"/>
                  </a:lnTo>
                  <a:lnTo>
                    <a:pt x="642170" y="8619"/>
                  </a:lnTo>
                  <a:close/>
                </a:path>
                <a:path w="661669" h="396875">
                  <a:moveTo>
                    <a:pt x="661565" y="377113"/>
                  </a:moveTo>
                  <a:lnTo>
                    <a:pt x="650790" y="377113"/>
                  </a:lnTo>
                  <a:lnTo>
                    <a:pt x="642170" y="385733"/>
                  </a:lnTo>
                  <a:lnTo>
                    <a:pt x="661565" y="385733"/>
                  </a:lnTo>
                  <a:lnTo>
                    <a:pt x="661565" y="377113"/>
                  </a:lnTo>
                  <a:close/>
                </a:path>
                <a:path w="661669" h="396875">
                  <a:moveTo>
                    <a:pt x="19394" y="8619"/>
                  </a:moveTo>
                  <a:lnTo>
                    <a:pt x="10774" y="19394"/>
                  </a:lnTo>
                  <a:lnTo>
                    <a:pt x="19394" y="19394"/>
                  </a:lnTo>
                  <a:lnTo>
                    <a:pt x="19394" y="8619"/>
                  </a:lnTo>
                  <a:close/>
                </a:path>
                <a:path w="661669" h="396875">
                  <a:moveTo>
                    <a:pt x="642170" y="8619"/>
                  </a:moveTo>
                  <a:lnTo>
                    <a:pt x="19394" y="8619"/>
                  </a:lnTo>
                  <a:lnTo>
                    <a:pt x="19394" y="19394"/>
                  </a:lnTo>
                  <a:lnTo>
                    <a:pt x="642170" y="19394"/>
                  </a:lnTo>
                  <a:lnTo>
                    <a:pt x="642170" y="8619"/>
                  </a:lnTo>
                  <a:close/>
                </a:path>
                <a:path w="661669" h="396875">
                  <a:moveTo>
                    <a:pt x="661565" y="8619"/>
                  </a:moveTo>
                  <a:lnTo>
                    <a:pt x="642170" y="8619"/>
                  </a:lnTo>
                  <a:lnTo>
                    <a:pt x="650790" y="19394"/>
                  </a:lnTo>
                  <a:lnTo>
                    <a:pt x="661565" y="19394"/>
                  </a:lnTo>
                  <a:lnTo>
                    <a:pt x="661565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370739" y="3782783"/>
            <a:ext cx="472934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M1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4125417" y="4979081"/>
            <a:ext cx="964377" cy="578441"/>
            <a:chOff x="2051561" y="3416202"/>
            <a:chExt cx="661670" cy="396875"/>
          </a:xfrm>
        </p:grpSpPr>
        <p:sp>
          <p:nvSpPr>
            <p:cNvPr id="10" name="object 10"/>
            <p:cNvSpPr/>
            <p:nvPr/>
          </p:nvSpPr>
          <p:spPr>
            <a:xfrm>
              <a:off x="2062335" y="3424822"/>
              <a:ext cx="640080" cy="377190"/>
            </a:xfrm>
            <a:custGeom>
              <a:avLst/>
              <a:gdLst/>
              <a:ahLst/>
              <a:cxnLst/>
              <a:rect l="l" t="t" r="r" b="b"/>
              <a:pathLst>
                <a:path w="640080" h="377189">
                  <a:moveTo>
                    <a:pt x="640015" y="0"/>
                  </a:moveTo>
                  <a:lnTo>
                    <a:pt x="0" y="0"/>
                  </a:lnTo>
                  <a:lnTo>
                    <a:pt x="0" y="377113"/>
                  </a:lnTo>
                  <a:lnTo>
                    <a:pt x="640015" y="377113"/>
                  </a:lnTo>
                  <a:lnTo>
                    <a:pt x="640015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2051561" y="3416202"/>
              <a:ext cx="661670" cy="396875"/>
            </a:xfrm>
            <a:custGeom>
              <a:avLst/>
              <a:gdLst/>
              <a:ahLst/>
              <a:cxnLst/>
              <a:rect l="l" t="t" r="r" b="b"/>
              <a:pathLst>
                <a:path w="661669" h="396875">
                  <a:moveTo>
                    <a:pt x="661565" y="0"/>
                  </a:moveTo>
                  <a:lnTo>
                    <a:pt x="0" y="0"/>
                  </a:lnTo>
                  <a:lnTo>
                    <a:pt x="0" y="396508"/>
                  </a:lnTo>
                  <a:lnTo>
                    <a:pt x="661565" y="396508"/>
                  </a:lnTo>
                  <a:lnTo>
                    <a:pt x="661565" y="385733"/>
                  </a:lnTo>
                  <a:lnTo>
                    <a:pt x="19394" y="385733"/>
                  </a:lnTo>
                  <a:lnTo>
                    <a:pt x="10774" y="377113"/>
                  </a:lnTo>
                  <a:lnTo>
                    <a:pt x="19394" y="377113"/>
                  </a:lnTo>
                  <a:lnTo>
                    <a:pt x="19394" y="19394"/>
                  </a:lnTo>
                  <a:lnTo>
                    <a:pt x="10774" y="19394"/>
                  </a:lnTo>
                  <a:lnTo>
                    <a:pt x="19394" y="8619"/>
                  </a:lnTo>
                  <a:lnTo>
                    <a:pt x="661565" y="8619"/>
                  </a:lnTo>
                  <a:lnTo>
                    <a:pt x="661565" y="0"/>
                  </a:lnTo>
                  <a:close/>
                </a:path>
                <a:path w="661669" h="396875">
                  <a:moveTo>
                    <a:pt x="19394" y="377113"/>
                  </a:moveTo>
                  <a:lnTo>
                    <a:pt x="10774" y="377113"/>
                  </a:lnTo>
                  <a:lnTo>
                    <a:pt x="19394" y="385733"/>
                  </a:lnTo>
                  <a:lnTo>
                    <a:pt x="19394" y="377113"/>
                  </a:lnTo>
                  <a:close/>
                </a:path>
                <a:path w="661669" h="396875">
                  <a:moveTo>
                    <a:pt x="642170" y="377113"/>
                  </a:moveTo>
                  <a:lnTo>
                    <a:pt x="19394" y="377113"/>
                  </a:lnTo>
                  <a:lnTo>
                    <a:pt x="19394" y="385733"/>
                  </a:lnTo>
                  <a:lnTo>
                    <a:pt x="642170" y="385733"/>
                  </a:lnTo>
                  <a:lnTo>
                    <a:pt x="642170" y="377113"/>
                  </a:lnTo>
                  <a:close/>
                </a:path>
                <a:path w="661669" h="396875">
                  <a:moveTo>
                    <a:pt x="642170" y="8619"/>
                  </a:moveTo>
                  <a:lnTo>
                    <a:pt x="642170" y="385733"/>
                  </a:lnTo>
                  <a:lnTo>
                    <a:pt x="650790" y="377113"/>
                  </a:lnTo>
                  <a:lnTo>
                    <a:pt x="661565" y="377113"/>
                  </a:lnTo>
                  <a:lnTo>
                    <a:pt x="661565" y="19394"/>
                  </a:lnTo>
                  <a:lnTo>
                    <a:pt x="650790" y="19394"/>
                  </a:lnTo>
                  <a:lnTo>
                    <a:pt x="642170" y="8619"/>
                  </a:lnTo>
                  <a:close/>
                </a:path>
                <a:path w="661669" h="396875">
                  <a:moveTo>
                    <a:pt x="661565" y="377113"/>
                  </a:moveTo>
                  <a:lnTo>
                    <a:pt x="650790" y="377113"/>
                  </a:lnTo>
                  <a:lnTo>
                    <a:pt x="642170" y="385733"/>
                  </a:lnTo>
                  <a:lnTo>
                    <a:pt x="661565" y="385733"/>
                  </a:lnTo>
                  <a:lnTo>
                    <a:pt x="661565" y="377113"/>
                  </a:lnTo>
                  <a:close/>
                </a:path>
                <a:path w="661669" h="396875">
                  <a:moveTo>
                    <a:pt x="19394" y="8619"/>
                  </a:moveTo>
                  <a:lnTo>
                    <a:pt x="10774" y="19394"/>
                  </a:lnTo>
                  <a:lnTo>
                    <a:pt x="19394" y="19394"/>
                  </a:lnTo>
                  <a:lnTo>
                    <a:pt x="19394" y="8619"/>
                  </a:lnTo>
                  <a:close/>
                </a:path>
                <a:path w="661669" h="396875">
                  <a:moveTo>
                    <a:pt x="642170" y="8619"/>
                  </a:moveTo>
                  <a:lnTo>
                    <a:pt x="19394" y="8619"/>
                  </a:lnTo>
                  <a:lnTo>
                    <a:pt x="19394" y="19394"/>
                  </a:lnTo>
                  <a:lnTo>
                    <a:pt x="642170" y="19394"/>
                  </a:lnTo>
                  <a:lnTo>
                    <a:pt x="642170" y="8619"/>
                  </a:lnTo>
                  <a:close/>
                </a:path>
                <a:path w="661669" h="396875">
                  <a:moveTo>
                    <a:pt x="661565" y="8619"/>
                  </a:moveTo>
                  <a:lnTo>
                    <a:pt x="642170" y="8619"/>
                  </a:lnTo>
                  <a:lnTo>
                    <a:pt x="650790" y="19394"/>
                  </a:lnTo>
                  <a:lnTo>
                    <a:pt x="661565" y="19394"/>
                  </a:lnTo>
                  <a:lnTo>
                    <a:pt x="661565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4370739" y="5039103"/>
            <a:ext cx="472934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M2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947613" y="3914353"/>
            <a:ext cx="1193903" cy="1372526"/>
          </a:xfrm>
          <a:custGeom>
            <a:avLst/>
            <a:gdLst/>
            <a:ahLst/>
            <a:cxnLst/>
            <a:rect l="l" t="t" r="r" b="b"/>
            <a:pathLst>
              <a:path w="819150" h="941704">
                <a:moveTo>
                  <a:pt x="818870" y="38798"/>
                </a:moveTo>
                <a:lnTo>
                  <a:pt x="773620" y="25857"/>
                </a:lnTo>
                <a:lnTo>
                  <a:pt x="683107" y="0"/>
                </a:lnTo>
                <a:lnTo>
                  <a:pt x="683107" y="25857"/>
                </a:lnTo>
                <a:lnTo>
                  <a:pt x="226263" y="25857"/>
                </a:lnTo>
                <a:lnTo>
                  <a:pt x="219798" y="32321"/>
                </a:lnTo>
                <a:lnTo>
                  <a:pt x="219798" y="456844"/>
                </a:lnTo>
                <a:lnTo>
                  <a:pt x="0" y="456844"/>
                </a:lnTo>
                <a:lnTo>
                  <a:pt x="0" y="484860"/>
                </a:lnTo>
                <a:lnTo>
                  <a:pt x="219798" y="484860"/>
                </a:lnTo>
                <a:lnTo>
                  <a:pt x="219798" y="909383"/>
                </a:lnTo>
                <a:lnTo>
                  <a:pt x="226263" y="915847"/>
                </a:lnTo>
                <a:lnTo>
                  <a:pt x="683107" y="915847"/>
                </a:lnTo>
                <a:lnTo>
                  <a:pt x="683107" y="941705"/>
                </a:lnTo>
                <a:lnTo>
                  <a:pt x="768858" y="915847"/>
                </a:lnTo>
                <a:lnTo>
                  <a:pt x="818870" y="900772"/>
                </a:lnTo>
                <a:lnTo>
                  <a:pt x="773620" y="887831"/>
                </a:lnTo>
                <a:lnTo>
                  <a:pt x="683107" y="861974"/>
                </a:lnTo>
                <a:lnTo>
                  <a:pt x="683107" y="887831"/>
                </a:lnTo>
                <a:lnTo>
                  <a:pt x="247815" y="887831"/>
                </a:lnTo>
                <a:lnTo>
                  <a:pt x="247815" y="53873"/>
                </a:lnTo>
                <a:lnTo>
                  <a:pt x="683107" y="53873"/>
                </a:lnTo>
                <a:lnTo>
                  <a:pt x="683107" y="79730"/>
                </a:lnTo>
                <a:lnTo>
                  <a:pt x="768858" y="53873"/>
                </a:lnTo>
                <a:lnTo>
                  <a:pt x="818870" y="387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69206" y="4363485"/>
            <a:ext cx="679321" cy="371897"/>
          </a:xfrm>
          <a:prstGeom prst="rect">
            <a:avLst/>
          </a:prstGeom>
          <a:solidFill>
            <a:srgbClr val="FFFF98"/>
          </a:solidFill>
        </p:spPr>
        <p:txBody>
          <a:bodyPr vert="horz" wrap="square" lIns="0" tIns="0" rIns="0" bIns="0" rtlCol="0">
            <a:spAutoFit/>
          </a:bodyPr>
          <a:lstStyle/>
          <a:p>
            <a:pPr marL="197134" defTabSz="1332738">
              <a:lnSpc>
                <a:spcPts val="2893"/>
              </a:lnSpc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073937" y="3835829"/>
            <a:ext cx="3150423" cy="116614"/>
          </a:xfrm>
          <a:custGeom>
            <a:avLst/>
            <a:gdLst/>
            <a:ahLst/>
            <a:cxnLst/>
            <a:rect l="l" t="t" r="r" b="b"/>
            <a:pathLst>
              <a:path w="2161540" h="80010">
                <a:moveTo>
                  <a:pt x="2025639" y="0"/>
                </a:moveTo>
                <a:lnTo>
                  <a:pt x="2025639" y="79732"/>
                </a:lnTo>
                <a:lnTo>
                  <a:pt x="2111383" y="53873"/>
                </a:lnTo>
                <a:lnTo>
                  <a:pt x="2038569" y="53873"/>
                </a:lnTo>
                <a:lnTo>
                  <a:pt x="2038569" y="25859"/>
                </a:lnTo>
                <a:lnTo>
                  <a:pt x="2116147" y="25859"/>
                </a:lnTo>
                <a:lnTo>
                  <a:pt x="2025639" y="0"/>
                </a:lnTo>
                <a:close/>
              </a:path>
              <a:path w="2161540" h="80010">
                <a:moveTo>
                  <a:pt x="2025639" y="25859"/>
                </a:moveTo>
                <a:lnTo>
                  <a:pt x="0" y="25859"/>
                </a:lnTo>
                <a:lnTo>
                  <a:pt x="0" y="53873"/>
                </a:lnTo>
                <a:lnTo>
                  <a:pt x="2025639" y="53873"/>
                </a:lnTo>
                <a:lnTo>
                  <a:pt x="2025639" y="25859"/>
                </a:lnTo>
                <a:close/>
              </a:path>
              <a:path w="2161540" h="80010">
                <a:moveTo>
                  <a:pt x="2116147" y="25859"/>
                </a:moveTo>
                <a:lnTo>
                  <a:pt x="2038569" y="25859"/>
                </a:lnTo>
                <a:lnTo>
                  <a:pt x="2038569" y="53873"/>
                </a:lnTo>
                <a:lnTo>
                  <a:pt x="2111383" y="53873"/>
                </a:lnTo>
                <a:lnTo>
                  <a:pt x="2161400" y="38788"/>
                </a:lnTo>
                <a:lnTo>
                  <a:pt x="2116147" y="258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224157" y="3578286"/>
            <a:ext cx="932910" cy="446741"/>
          </a:xfrm>
          <a:prstGeom prst="rect">
            <a:avLst/>
          </a:prstGeom>
          <a:solidFill>
            <a:srgbClr val="FFFF98"/>
          </a:solidFill>
        </p:spPr>
        <p:txBody>
          <a:bodyPr vert="horz" wrap="square" lIns="0" tIns="64785" rIns="0" bIns="0" rtlCol="0">
            <a:spAutoFit/>
          </a:bodyPr>
          <a:lstStyle/>
          <a:p>
            <a:pPr marL="222123" defTabSz="1332738">
              <a:spcBef>
                <a:spcPts val="510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out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5670689" y="3813844"/>
            <a:ext cx="3913965" cy="1382706"/>
            <a:chOff x="3111789" y="2616721"/>
            <a:chExt cx="2685415" cy="948690"/>
          </a:xfrm>
        </p:grpSpPr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11789" y="2616721"/>
              <a:ext cx="116366" cy="107746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4827118" y="3047708"/>
              <a:ext cx="970280" cy="517525"/>
            </a:xfrm>
            <a:custGeom>
              <a:avLst/>
              <a:gdLst/>
              <a:ahLst/>
              <a:cxnLst/>
              <a:rect l="l" t="t" r="r" b="b"/>
              <a:pathLst>
                <a:path w="970279" h="517525">
                  <a:moveTo>
                    <a:pt x="969721" y="0"/>
                  </a:moveTo>
                  <a:lnTo>
                    <a:pt x="0" y="0"/>
                  </a:lnTo>
                  <a:lnTo>
                    <a:pt x="0" y="517184"/>
                  </a:lnTo>
                  <a:lnTo>
                    <a:pt x="969721" y="517184"/>
                  </a:lnTo>
                  <a:lnTo>
                    <a:pt x="969721" y="0"/>
                  </a:lnTo>
                  <a:close/>
                </a:path>
              </a:pathLst>
            </a:custGeom>
            <a:solidFill>
              <a:srgbClr val="FFFF98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8205656" y="4414082"/>
            <a:ext cx="1333654" cy="780401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marR="7404" indent="185103" defTabSz="1332738">
              <a:spcBef>
                <a:spcPts val="138"/>
              </a:spcBef>
            </a:pP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agree/ disagree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6484156" y="3961463"/>
            <a:ext cx="1256837" cy="1435460"/>
            <a:chOff x="3669918" y="2718003"/>
            <a:chExt cx="862330" cy="984885"/>
          </a:xfrm>
        </p:grpSpPr>
        <p:sp>
          <p:nvSpPr>
            <p:cNvPr id="22" name="object 22"/>
            <p:cNvSpPr/>
            <p:nvPr/>
          </p:nvSpPr>
          <p:spPr>
            <a:xfrm>
              <a:off x="3674228" y="2724468"/>
              <a:ext cx="849630" cy="970280"/>
            </a:xfrm>
            <a:custGeom>
              <a:avLst/>
              <a:gdLst/>
              <a:ahLst/>
              <a:cxnLst/>
              <a:rect l="l" t="t" r="r" b="b"/>
              <a:pathLst>
                <a:path w="849629" h="970279">
                  <a:moveTo>
                    <a:pt x="0" y="0"/>
                  </a:moveTo>
                  <a:lnTo>
                    <a:pt x="0" y="969721"/>
                  </a:lnTo>
                  <a:lnTo>
                    <a:pt x="849044" y="4848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98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3" name="object 23"/>
            <p:cNvSpPr/>
            <p:nvPr/>
          </p:nvSpPr>
          <p:spPr>
            <a:xfrm>
              <a:off x="3669918" y="2718003"/>
              <a:ext cx="862330" cy="984885"/>
            </a:xfrm>
            <a:custGeom>
              <a:avLst/>
              <a:gdLst/>
              <a:ahLst/>
              <a:cxnLst/>
              <a:rect l="l" t="t" r="r" b="b"/>
              <a:pathLst>
                <a:path w="862329" h="984885">
                  <a:moveTo>
                    <a:pt x="0" y="0"/>
                  </a:moveTo>
                  <a:lnTo>
                    <a:pt x="0" y="984805"/>
                  </a:lnTo>
                  <a:lnTo>
                    <a:pt x="15056" y="976185"/>
                  </a:lnTo>
                  <a:lnTo>
                    <a:pt x="8619" y="976185"/>
                  </a:lnTo>
                  <a:lnTo>
                    <a:pt x="2154" y="974031"/>
                  </a:lnTo>
                  <a:lnTo>
                    <a:pt x="8619" y="970339"/>
                  </a:lnTo>
                  <a:lnTo>
                    <a:pt x="8619" y="14466"/>
                  </a:lnTo>
                  <a:lnTo>
                    <a:pt x="2154" y="10774"/>
                  </a:lnTo>
                  <a:lnTo>
                    <a:pt x="8619" y="6464"/>
                  </a:lnTo>
                  <a:lnTo>
                    <a:pt x="11341" y="6464"/>
                  </a:lnTo>
                  <a:lnTo>
                    <a:pt x="0" y="0"/>
                  </a:lnTo>
                  <a:close/>
                </a:path>
                <a:path w="862329" h="984885">
                  <a:moveTo>
                    <a:pt x="8619" y="970339"/>
                  </a:moveTo>
                  <a:lnTo>
                    <a:pt x="2154" y="974031"/>
                  </a:lnTo>
                  <a:lnTo>
                    <a:pt x="8619" y="976185"/>
                  </a:lnTo>
                  <a:lnTo>
                    <a:pt x="8619" y="970339"/>
                  </a:lnTo>
                  <a:close/>
                </a:path>
                <a:path w="862329" h="984885">
                  <a:moveTo>
                    <a:pt x="845539" y="492402"/>
                  </a:moveTo>
                  <a:lnTo>
                    <a:pt x="8619" y="970339"/>
                  </a:lnTo>
                  <a:lnTo>
                    <a:pt x="8619" y="976185"/>
                  </a:lnTo>
                  <a:lnTo>
                    <a:pt x="15056" y="976185"/>
                  </a:lnTo>
                  <a:lnTo>
                    <a:pt x="854446" y="495635"/>
                  </a:lnTo>
                  <a:lnTo>
                    <a:pt x="851199" y="495635"/>
                  </a:lnTo>
                  <a:lnTo>
                    <a:pt x="845539" y="492402"/>
                  </a:lnTo>
                  <a:close/>
                </a:path>
                <a:path w="862329" h="984885">
                  <a:moveTo>
                    <a:pt x="851199" y="489170"/>
                  </a:moveTo>
                  <a:lnTo>
                    <a:pt x="845539" y="492402"/>
                  </a:lnTo>
                  <a:lnTo>
                    <a:pt x="851199" y="495635"/>
                  </a:lnTo>
                  <a:lnTo>
                    <a:pt x="851199" y="489170"/>
                  </a:lnTo>
                  <a:close/>
                </a:path>
                <a:path w="862329" h="984885">
                  <a:moveTo>
                    <a:pt x="858193" y="489170"/>
                  </a:moveTo>
                  <a:lnTo>
                    <a:pt x="851199" y="489170"/>
                  </a:lnTo>
                  <a:lnTo>
                    <a:pt x="851199" y="495635"/>
                  </a:lnTo>
                  <a:lnTo>
                    <a:pt x="854446" y="495635"/>
                  </a:lnTo>
                  <a:lnTo>
                    <a:pt x="861974" y="491325"/>
                  </a:lnTo>
                  <a:lnTo>
                    <a:pt x="858193" y="489170"/>
                  </a:lnTo>
                  <a:close/>
                </a:path>
                <a:path w="862329" h="984885">
                  <a:moveTo>
                    <a:pt x="11341" y="6464"/>
                  </a:moveTo>
                  <a:lnTo>
                    <a:pt x="8619" y="6464"/>
                  </a:lnTo>
                  <a:lnTo>
                    <a:pt x="8619" y="14466"/>
                  </a:lnTo>
                  <a:lnTo>
                    <a:pt x="845539" y="492402"/>
                  </a:lnTo>
                  <a:lnTo>
                    <a:pt x="851199" y="489170"/>
                  </a:lnTo>
                  <a:lnTo>
                    <a:pt x="858193" y="489170"/>
                  </a:lnTo>
                  <a:lnTo>
                    <a:pt x="11341" y="6464"/>
                  </a:lnTo>
                  <a:close/>
                </a:path>
                <a:path w="862329" h="984885">
                  <a:moveTo>
                    <a:pt x="8619" y="6464"/>
                  </a:moveTo>
                  <a:lnTo>
                    <a:pt x="2154" y="10774"/>
                  </a:lnTo>
                  <a:lnTo>
                    <a:pt x="8619" y="14466"/>
                  </a:lnTo>
                  <a:lnTo>
                    <a:pt x="8619" y="64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6622693" y="4414083"/>
            <a:ext cx="876454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comp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073926" y="3892381"/>
            <a:ext cx="3185592" cy="1357716"/>
          </a:xfrm>
          <a:custGeom>
            <a:avLst/>
            <a:gdLst/>
            <a:ahLst/>
            <a:cxnLst/>
            <a:rect l="l" t="t" r="r" b="b"/>
            <a:pathLst>
              <a:path w="2185670" h="931545">
                <a:moveTo>
                  <a:pt x="971880" y="700354"/>
                </a:moveTo>
                <a:lnTo>
                  <a:pt x="926617" y="687412"/>
                </a:lnTo>
                <a:lnTo>
                  <a:pt x="836117" y="661555"/>
                </a:lnTo>
                <a:lnTo>
                  <a:pt x="836117" y="687412"/>
                </a:lnTo>
                <a:lnTo>
                  <a:pt x="478396" y="687412"/>
                </a:lnTo>
                <a:lnTo>
                  <a:pt x="471932" y="693877"/>
                </a:lnTo>
                <a:lnTo>
                  <a:pt x="471932" y="902906"/>
                </a:lnTo>
                <a:lnTo>
                  <a:pt x="0" y="902906"/>
                </a:lnTo>
                <a:lnTo>
                  <a:pt x="0" y="930922"/>
                </a:lnTo>
                <a:lnTo>
                  <a:pt x="493483" y="930922"/>
                </a:lnTo>
                <a:lnTo>
                  <a:pt x="499948" y="924458"/>
                </a:lnTo>
                <a:lnTo>
                  <a:pt x="499948" y="915847"/>
                </a:lnTo>
                <a:lnTo>
                  <a:pt x="499948" y="902906"/>
                </a:lnTo>
                <a:lnTo>
                  <a:pt x="499948" y="715429"/>
                </a:lnTo>
                <a:lnTo>
                  <a:pt x="836117" y="715429"/>
                </a:lnTo>
                <a:lnTo>
                  <a:pt x="836117" y="741286"/>
                </a:lnTo>
                <a:lnTo>
                  <a:pt x="921854" y="715429"/>
                </a:lnTo>
                <a:lnTo>
                  <a:pt x="971880" y="700354"/>
                </a:lnTo>
                <a:close/>
              </a:path>
              <a:path w="2185670" h="931545">
                <a:moveTo>
                  <a:pt x="971880" y="377113"/>
                </a:moveTo>
                <a:lnTo>
                  <a:pt x="926617" y="364172"/>
                </a:lnTo>
                <a:lnTo>
                  <a:pt x="836117" y="338315"/>
                </a:lnTo>
                <a:lnTo>
                  <a:pt x="836117" y="364172"/>
                </a:lnTo>
                <a:lnTo>
                  <a:pt x="499948" y="364172"/>
                </a:lnTo>
                <a:lnTo>
                  <a:pt x="499948" y="0"/>
                </a:lnTo>
                <a:lnTo>
                  <a:pt x="471932" y="0"/>
                </a:lnTo>
                <a:lnTo>
                  <a:pt x="471932" y="385724"/>
                </a:lnTo>
                <a:lnTo>
                  <a:pt x="478396" y="392188"/>
                </a:lnTo>
                <a:lnTo>
                  <a:pt x="836117" y="392188"/>
                </a:lnTo>
                <a:lnTo>
                  <a:pt x="836117" y="418045"/>
                </a:lnTo>
                <a:lnTo>
                  <a:pt x="921854" y="392188"/>
                </a:lnTo>
                <a:lnTo>
                  <a:pt x="971880" y="377113"/>
                </a:lnTo>
                <a:close/>
              </a:path>
              <a:path w="2185670" h="931545">
                <a:moveTo>
                  <a:pt x="2185111" y="538734"/>
                </a:moveTo>
                <a:lnTo>
                  <a:pt x="2139848" y="525792"/>
                </a:lnTo>
                <a:lnTo>
                  <a:pt x="2049348" y="499935"/>
                </a:lnTo>
                <a:lnTo>
                  <a:pt x="2049348" y="525792"/>
                </a:lnTo>
                <a:lnTo>
                  <a:pt x="1820926" y="525792"/>
                </a:lnTo>
                <a:lnTo>
                  <a:pt x="1820926" y="553808"/>
                </a:lnTo>
                <a:lnTo>
                  <a:pt x="2049348" y="553808"/>
                </a:lnTo>
                <a:lnTo>
                  <a:pt x="2049348" y="579666"/>
                </a:lnTo>
                <a:lnTo>
                  <a:pt x="2135086" y="553808"/>
                </a:lnTo>
                <a:lnTo>
                  <a:pt x="2185111" y="53873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085976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25607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23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4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Duplication</a:t>
            </a:r>
            <a:r>
              <a:rPr spc="-117" dirty="0"/>
              <a:t> </a:t>
            </a:r>
            <a:r>
              <a:rPr dirty="0"/>
              <a:t>with</a:t>
            </a:r>
            <a:r>
              <a:rPr spc="-160" dirty="0"/>
              <a:t> </a:t>
            </a:r>
            <a:r>
              <a:rPr spc="-15" dirty="0"/>
              <a:t>comparison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486138"/>
            <a:ext cx="8205537" cy="1980949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476639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duplication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concept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only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detect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faults,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not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tolerate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them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62578" marR="7404" indent="-295238" defTabSz="1332738">
              <a:lnSpc>
                <a:spcPct val="101499"/>
              </a:lnSpc>
              <a:spcBef>
                <a:spcPts val="678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–</a:t>
            </a:r>
            <a:r>
              <a:rPr sz="2842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there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way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determine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which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is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faulty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135744070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Duplication</a:t>
            </a:r>
            <a:r>
              <a:rPr spc="-117" dirty="0"/>
              <a:t> </a:t>
            </a:r>
            <a:r>
              <a:rPr dirty="0"/>
              <a:t>with</a:t>
            </a:r>
            <a:r>
              <a:rPr spc="-160" dirty="0"/>
              <a:t> </a:t>
            </a:r>
            <a:r>
              <a:rPr spc="-15" dirty="0"/>
              <a:t>comparison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32973" y="1379609"/>
            <a:ext cx="8485965" cy="5172891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Problems: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7404" lvl="1" indent="-293387" defTabSz="1332738">
              <a:lnSpc>
                <a:spcPct val="101499"/>
              </a:lnSpc>
              <a:spcBef>
                <a:spcPts val="678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there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input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line,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both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modules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will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receive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same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erroneous</a:t>
            </a:r>
            <a:r>
              <a:rPr sz="2842" kern="0" spc="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signal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842" kern="0" spc="729" dirty="0">
                <a:solidFill>
                  <a:sysClr val="windowText" lastClr="000000"/>
                </a:solidFill>
                <a:latin typeface="Helvetica"/>
                <a:cs typeface="Helvetica"/>
              </a:rPr>
              <a:t>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produce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erroneous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result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835738" lvl="1" indent="-293387" defTabSz="1332738">
              <a:lnSpc>
                <a:spcPct val="101499"/>
              </a:lnSpc>
              <a:spcBef>
                <a:spcPts val="692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comparator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may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not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able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perform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an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exact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comparison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2" indent="-235080" defTabSz="1332738">
              <a:spcBef>
                <a:spcPts val="612"/>
              </a:spcBef>
              <a:buFontTx/>
              <a:buChar char="•"/>
              <a:tabLst>
                <a:tab pos="1195761" algn="l"/>
              </a:tabLst>
            </a:pP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synchronisation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2" indent="-235080" defTabSz="1332738">
              <a:spcBef>
                <a:spcPts val="590"/>
              </a:spcBef>
              <a:buFontTx/>
              <a:buChar char="•"/>
              <a:tabLst>
                <a:tab pos="1195761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</a:t>
            </a:r>
            <a:r>
              <a:rPr sz="2478" kern="0" spc="-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exact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matching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1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comparator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single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point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>
              <a:spcBef>
                <a:spcPts val="29"/>
              </a:spcBef>
            </a:pP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37633" defTabSz="1332738"/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24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225172524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25607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25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4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marL="947725">
              <a:spcBef>
                <a:spcPts val="2317"/>
              </a:spcBef>
            </a:pPr>
            <a:r>
              <a:rPr dirty="0"/>
              <a:t>Implementation</a:t>
            </a:r>
            <a:r>
              <a:rPr spc="-153" dirty="0"/>
              <a:t> </a:t>
            </a:r>
            <a:r>
              <a:rPr dirty="0"/>
              <a:t>of</a:t>
            </a:r>
            <a:r>
              <a:rPr spc="-124" dirty="0"/>
              <a:t> </a:t>
            </a:r>
            <a:r>
              <a:rPr spc="-15" dirty="0"/>
              <a:t>comparator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3" y="1486138"/>
            <a:ext cx="8489667" cy="3102923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69413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hardware,</a:t>
            </a:r>
            <a:r>
              <a:rPr sz="3279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bit-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by-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comparison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be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done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using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two-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input</a:t>
            </a:r>
            <a:r>
              <a:rPr sz="3279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exclusive-or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gates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757995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software,</a:t>
            </a:r>
            <a:r>
              <a:rPr sz="3279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comparison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be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implemented</a:t>
            </a:r>
            <a:r>
              <a:rPr sz="3279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 a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COMPARE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instruction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4835" marR="7404" indent="-295238" defTabSz="1332738">
              <a:lnSpc>
                <a:spcPct val="101499"/>
              </a:lnSpc>
              <a:spcBef>
                <a:spcPts val="678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–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commonly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found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instruction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sets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almost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all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microprocessors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013531397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2972" y="1477436"/>
            <a:ext cx="8451721" cy="5105715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7404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One module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operational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one or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more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serve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stand-bys,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or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spares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32393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detection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used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determine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when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a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has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become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faulty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566414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location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used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determine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which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faulty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609913" indent="-355397" defTabSz="1332738">
              <a:lnSpc>
                <a:spcPct val="100600"/>
              </a:lnSpc>
              <a:spcBef>
                <a:spcPts val="794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faulty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removed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from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operation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replaced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spare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37633" defTabSz="1332738">
              <a:spcBef>
                <a:spcPts val="3330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26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Standby</a:t>
            </a:r>
            <a:r>
              <a:rPr spc="-166" dirty="0"/>
              <a:t> </a:t>
            </a:r>
            <a:r>
              <a:rPr spc="-15" dirty="0"/>
              <a:t>sparing</a:t>
            </a:r>
          </a:p>
        </p:txBody>
      </p:sp>
    </p:spTree>
    <p:extLst>
      <p:ext uri="{BB962C8B-B14F-4D97-AF65-F5344CB8AC3E}">
        <p14:creationId xmlns:p14="http://schemas.microsoft.com/office/powerpoint/2010/main" val="3821783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25205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18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28463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spc="-15" dirty="0">
                <a:solidFill>
                  <a:srgbClr val="000000"/>
                </a:solidFill>
              </a:rPr>
              <a:t>Redundancy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5016" y="1496502"/>
            <a:ext cx="8315918" cy="3562238"/>
          </a:xfrm>
          <a:prstGeom prst="rect">
            <a:avLst/>
          </a:prstGeom>
        </p:spPr>
        <p:txBody>
          <a:bodyPr vert="horz" wrap="square" lIns="0" tIns="19920" rIns="0" bIns="0" rtlCol="0">
            <a:spAutoFit/>
          </a:bodyPr>
          <a:lstStyle/>
          <a:p>
            <a:pPr marL="368991" marR="7589" indent="-350968" defTabSz="1365931">
              <a:spcBef>
                <a:spcPts val="157"/>
              </a:spcBef>
              <a:buFontTx/>
              <a:buChar char="•"/>
              <a:tabLst>
                <a:tab pos="368991" algn="l"/>
                <a:tab pos="4053210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Redundancy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3286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provision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functional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capabilities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that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would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be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unnecessary</a:t>
            </a:r>
            <a:r>
              <a:rPr sz="3286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in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75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3286" kern="0" spc="-7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fault-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free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environment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84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replicated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hardware</a:t>
            </a:r>
            <a:r>
              <a:rPr sz="2838" kern="0" spc="12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component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69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parity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check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bit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attached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digital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data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8769" marR="299746" lvl="1" indent="-291209" defTabSz="1365931">
              <a:lnSpc>
                <a:spcPct val="101400"/>
              </a:lnSpc>
              <a:spcBef>
                <a:spcPts val="717"/>
              </a:spcBef>
              <a:buFontTx/>
              <a:buChar char="–"/>
              <a:tabLst>
                <a:tab pos="780667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line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program</a:t>
            </a:r>
            <a:r>
              <a:rPr sz="2838" kern="0" spc="12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verfiying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correcntess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38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resut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6238352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Standby</a:t>
            </a:r>
            <a:r>
              <a:rPr spc="-166" dirty="0"/>
              <a:t> </a:t>
            </a:r>
            <a:r>
              <a:rPr spc="-15" dirty="0"/>
              <a:t>sparing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362203" y="2004009"/>
            <a:ext cx="961601" cy="578441"/>
            <a:chOff x="1527911" y="1374972"/>
            <a:chExt cx="659765" cy="396875"/>
          </a:xfrm>
        </p:grpSpPr>
        <p:sp>
          <p:nvSpPr>
            <p:cNvPr id="4" name="object 4"/>
            <p:cNvSpPr/>
            <p:nvPr/>
          </p:nvSpPr>
          <p:spPr>
            <a:xfrm>
              <a:off x="1536531" y="1383592"/>
              <a:ext cx="642620" cy="377190"/>
            </a:xfrm>
            <a:custGeom>
              <a:avLst/>
              <a:gdLst/>
              <a:ahLst/>
              <a:cxnLst/>
              <a:rect l="l" t="t" r="r" b="b"/>
              <a:pathLst>
                <a:path w="642619" h="377189">
                  <a:moveTo>
                    <a:pt x="642170" y="0"/>
                  </a:moveTo>
                  <a:lnTo>
                    <a:pt x="0" y="0"/>
                  </a:lnTo>
                  <a:lnTo>
                    <a:pt x="0" y="377113"/>
                  </a:lnTo>
                  <a:lnTo>
                    <a:pt x="642170" y="377113"/>
                  </a:lnTo>
                  <a:lnTo>
                    <a:pt x="642170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1527911" y="1374972"/>
              <a:ext cx="659765" cy="396875"/>
            </a:xfrm>
            <a:custGeom>
              <a:avLst/>
              <a:gdLst/>
              <a:ahLst/>
              <a:cxnLst/>
              <a:rect l="l" t="t" r="r" b="b"/>
              <a:pathLst>
                <a:path w="659764" h="396875">
                  <a:moveTo>
                    <a:pt x="659410" y="0"/>
                  </a:moveTo>
                  <a:lnTo>
                    <a:pt x="0" y="0"/>
                  </a:lnTo>
                  <a:lnTo>
                    <a:pt x="0" y="396508"/>
                  </a:lnTo>
                  <a:lnTo>
                    <a:pt x="659410" y="396508"/>
                  </a:lnTo>
                  <a:lnTo>
                    <a:pt x="659410" y="385733"/>
                  </a:lnTo>
                  <a:lnTo>
                    <a:pt x="17239" y="385733"/>
                  </a:lnTo>
                  <a:lnTo>
                    <a:pt x="8619" y="377113"/>
                  </a:lnTo>
                  <a:lnTo>
                    <a:pt x="17239" y="377113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659410" y="8619"/>
                  </a:lnTo>
                  <a:lnTo>
                    <a:pt x="659410" y="0"/>
                  </a:lnTo>
                  <a:close/>
                </a:path>
                <a:path w="659764" h="396875">
                  <a:moveTo>
                    <a:pt x="17239" y="377113"/>
                  </a:moveTo>
                  <a:lnTo>
                    <a:pt x="8619" y="377113"/>
                  </a:lnTo>
                  <a:lnTo>
                    <a:pt x="17239" y="385733"/>
                  </a:lnTo>
                  <a:lnTo>
                    <a:pt x="17239" y="377113"/>
                  </a:lnTo>
                  <a:close/>
                </a:path>
                <a:path w="659764" h="396875">
                  <a:moveTo>
                    <a:pt x="642170" y="377113"/>
                  </a:moveTo>
                  <a:lnTo>
                    <a:pt x="17239" y="377113"/>
                  </a:lnTo>
                  <a:lnTo>
                    <a:pt x="17239" y="385733"/>
                  </a:lnTo>
                  <a:lnTo>
                    <a:pt x="642170" y="385733"/>
                  </a:lnTo>
                  <a:lnTo>
                    <a:pt x="642170" y="377113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642170" y="385733"/>
                  </a:lnTo>
                  <a:lnTo>
                    <a:pt x="650790" y="377113"/>
                  </a:lnTo>
                  <a:lnTo>
                    <a:pt x="659410" y="377113"/>
                  </a:lnTo>
                  <a:lnTo>
                    <a:pt x="659410" y="19394"/>
                  </a:lnTo>
                  <a:lnTo>
                    <a:pt x="65079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377113"/>
                  </a:moveTo>
                  <a:lnTo>
                    <a:pt x="650790" y="377113"/>
                  </a:lnTo>
                  <a:lnTo>
                    <a:pt x="642170" y="385733"/>
                  </a:lnTo>
                  <a:lnTo>
                    <a:pt x="659410" y="385733"/>
                  </a:lnTo>
                  <a:lnTo>
                    <a:pt x="659410" y="377113"/>
                  </a:lnTo>
                  <a:close/>
                </a:path>
                <a:path w="659764" h="39687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64217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8619"/>
                  </a:moveTo>
                  <a:lnTo>
                    <a:pt x="642170" y="8619"/>
                  </a:lnTo>
                  <a:lnTo>
                    <a:pt x="650790" y="19394"/>
                  </a:lnTo>
                  <a:lnTo>
                    <a:pt x="659410" y="19394"/>
                  </a:lnTo>
                  <a:lnTo>
                    <a:pt x="659410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604384" y="2064047"/>
            <a:ext cx="472934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M1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362203" y="3260328"/>
            <a:ext cx="961601" cy="578441"/>
            <a:chOff x="1527911" y="2236947"/>
            <a:chExt cx="659765" cy="396875"/>
          </a:xfrm>
        </p:grpSpPr>
        <p:sp>
          <p:nvSpPr>
            <p:cNvPr id="8" name="object 8"/>
            <p:cNvSpPr/>
            <p:nvPr/>
          </p:nvSpPr>
          <p:spPr>
            <a:xfrm>
              <a:off x="1536531" y="2245566"/>
              <a:ext cx="642620" cy="377190"/>
            </a:xfrm>
            <a:custGeom>
              <a:avLst/>
              <a:gdLst/>
              <a:ahLst/>
              <a:cxnLst/>
              <a:rect l="l" t="t" r="r" b="b"/>
              <a:pathLst>
                <a:path w="642619" h="377189">
                  <a:moveTo>
                    <a:pt x="642170" y="0"/>
                  </a:moveTo>
                  <a:lnTo>
                    <a:pt x="0" y="0"/>
                  </a:lnTo>
                  <a:lnTo>
                    <a:pt x="0" y="377113"/>
                  </a:lnTo>
                  <a:lnTo>
                    <a:pt x="642170" y="377113"/>
                  </a:lnTo>
                  <a:lnTo>
                    <a:pt x="642170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1527911" y="2236947"/>
              <a:ext cx="659765" cy="396875"/>
            </a:xfrm>
            <a:custGeom>
              <a:avLst/>
              <a:gdLst/>
              <a:ahLst/>
              <a:cxnLst/>
              <a:rect l="l" t="t" r="r" b="b"/>
              <a:pathLst>
                <a:path w="659764" h="396875">
                  <a:moveTo>
                    <a:pt x="659410" y="0"/>
                  </a:moveTo>
                  <a:lnTo>
                    <a:pt x="0" y="0"/>
                  </a:lnTo>
                  <a:lnTo>
                    <a:pt x="0" y="396508"/>
                  </a:lnTo>
                  <a:lnTo>
                    <a:pt x="659410" y="396508"/>
                  </a:lnTo>
                  <a:lnTo>
                    <a:pt x="659410" y="385733"/>
                  </a:lnTo>
                  <a:lnTo>
                    <a:pt x="17239" y="385733"/>
                  </a:lnTo>
                  <a:lnTo>
                    <a:pt x="8619" y="377113"/>
                  </a:lnTo>
                  <a:lnTo>
                    <a:pt x="17239" y="377113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659410" y="8619"/>
                  </a:lnTo>
                  <a:lnTo>
                    <a:pt x="659410" y="0"/>
                  </a:lnTo>
                  <a:close/>
                </a:path>
                <a:path w="659764" h="396875">
                  <a:moveTo>
                    <a:pt x="17239" y="377113"/>
                  </a:moveTo>
                  <a:lnTo>
                    <a:pt x="8619" y="377113"/>
                  </a:lnTo>
                  <a:lnTo>
                    <a:pt x="17239" y="385733"/>
                  </a:lnTo>
                  <a:lnTo>
                    <a:pt x="17239" y="377113"/>
                  </a:lnTo>
                  <a:close/>
                </a:path>
                <a:path w="659764" h="396875">
                  <a:moveTo>
                    <a:pt x="642170" y="377113"/>
                  </a:moveTo>
                  <a:lnTo>
                    <a:pt x="17239" y="377113"/>
                  </a:lnTo>
                  <a:lnTo>
                    <a:pt x="17239" y="385733"/>
                  </a:lnTo>
                  <a:lnTo>
                    <a:pt x="642170" y="385733"/>
                  </a:lnTo>
                  <a:lnTo>
                    <a:pt x="642170" y="377113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642170" y="385733"/>
                  </a:lnTo>
                  <a:lnTo>
                    <a:pt x="650790" y="377113"/>
                  </a:lnTo>
                  <a:lnTo>
                    <a:pt x="659410" y="377113"/>
                  </a:lnTo>
                  <a:lnTo>
                    <a:pt x="659410" y="19394"/>
                  </a:lnTo>
                  <a:lnTo>
                    <a:pt x="65079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377113"/>
                  </a:moveTo>
                  <a:lnTo>
                    <a:pt x="650790" y="377113"/>
                  </a:lnTo>
                  <a:lnTo>
                    <a:pt x="642170" y="385733"/>
                  </a:lnTo>
                  <a:lnTo>
                    <a:pt x="659410" y="385733"/>
                  </a:lnTo>
                  <a:lnTo>
                    <a:pt x="659410" y="377113"/>
                  </a:lnTo>
                  <a:close/>
                </a:path>
                <a:path w="659764" h="39687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64217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8619"/>
                  </a:moveTo>
                  <a:lnTo>
                    <a:pt x="642170" y="8619"/>
                  </a:lnTo>
                  <a:lnTo>
                    <a:pt x="650790" y="19394"/>
                  </a:lnTo>
                  <a:lnTo>
                    <a:pt x="659410" y="19394"/>
                  </a:lnTo>
                  <a:lnTo>
                    <a:pt x="659410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604384" y="3320366"/>
            <a:ext cx="472934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M2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184403" y="2195614"/>
            <a:ext cx="1191125" cy="2786699"/>
          </a:xfrm>
          <a:custGeom>
            <a:avLst/>
            <a:gdLst/>
            <a:ahLst/>
            <a:cxnLst/>
            <a:rect l="l" t="t" r="r" b="b"/>
            <a:pathLst>
              <a:path w="817244" h="1911985">
                <a:moveTo>
                  <a:pt x="816711" y="38785"/>
                </a:moveTo>
                <a:lnTo>
                  <a:pt x="771461" y="25857"/>
                </a:lnTo>
                <a:lnTo>
                  <a:pt x="680948" y="0"/>
                </a:lnTo>
                <a:lnTo>
                  <a:pt x="680948" y="25857"/>
                </a:lnTo>
                <a:lnTo>
                  <a:pt x="226263" y="25857"/>
                </a:lnTo>
                <a:lnTo>
                  <a:pt x="219798" y="32321"/>
                </a:lnTo>
                <a:lnTo>
                  <a:pt x="219798" y="456844"/>
                </a:lnTo>
                <a:lnTo>
                  <a:pt x="0" y="456844"/>
                </a:lnTo>
                <a:lnTo>
                  <a:pt x="0" y="487006"/>
                </a:lnTo>
                <a:lnTo>
                  <a:pt x="219798" y="487006"/>
                </a:lnTo>
                <a:lnTo>
                  <a:pt x="219798" y="1879104"/>
                </a:lnTo>
                <a:lnTo>
                  <a:pt x="226263" y="1885569"/>
                </a:lnTo>
                <a:lnTo>
                  <a:pt x="680948" y="1885569"/>
                </a:lnTo>
                <a:lnTo>
                  <a:pt x="680948" y="1911426"/>
                </a:lnTo>
                <a:lnTo>
                  <a:pt x="766699" y="1885569"/>
                </a:lnTo>
                <a:lnTo>
                  <a:pt x="816711" y="1870481"/>
                </a:lnTo>
                <a:lnTo>
                  <a:pt x="771461" y="1857552"/>
                </a:lnTo>
                <a:lnTo>
                  <a:pt x="680948" y="1831695"/>
                </a:lnTo>
                <a:lnTo>
                  <a:pt x="680948" y="1857552"/>
                </a:lnTo>
                <a:lnTo>
                  <a:pt x="245656" y="1857552"/>
                </a:lnTo>
                <a:lnTo>
                  <a:pt x="245656" y="53873"/>
                </a:lnTo>
                <a:lnTo>
                  <a:pt x="680948" y="53873"/>
                </a:lnTo>
                <a:lnTo>
                  <a:pt x="680948" y="79730"/>
                </a:lnTo>
                <a:lnTo>
                  <a:pt x="766699" y="53873"/>
                </a:lnTo>
                <a:lnTo>
                  <a:pt x="816711" y="387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02851" y="2644731"/>
            <a:ext cx="682098" cy="371897"/>
          </a:xfrm>
          <a:prstGeom prst="rect">
            <a:avLst/>
          </a:prstGeom>
          <a:solidFill>
            <a:srgbClr val="FFFF98"/>
          </a:solidFill>
        </p:spPr>
        <p:txBody>
          <a:bodyPr vert="horz" wrap="square" lIns="0" tIns="0" rIns="0" bIns="0" rtlCol="0">
            <a:spAutoFit/>
          </a:bodyPr>
          <a:lstStyle/>
          <a:p>
            <a:pPr marL="200836" defTabSz="1332738">
              <a:lnSpc>
                <a:spcPts val="2893"/>
              </a:lnSpc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3362203" y="4673687"/>
            <a:ext cx="961601" cy="578441"/>
            <a:chOff x="1527911" y="3206668"/>
            <a:chExt cx="659765" cy="396875"/>
          </a:xfrm>
        </p:grpSpPr>
        <p:sp>
          <p:nvSpPr>
            <p:cNvPr id="14" name="object 14"/>
            <p:cNvSpPr/>
            <p:nvPr/>
          </p:nvSpPr>
          <p:spPr>
            <a:xfrm>
              <a:off x="1536531" y="3215288"/>
              <a:ext cx="642620" cy="377190"/>
            </a:xfrm>
            <a:custGeom>
              <a:avLst/>
              <a:gdLst/>
              <a:ahLst/>
              <a:cxnLst/>
              <a:rect l="l" t="t" r="r" b="b"/>
              <a:pathLst>
                <a:path w="642619" h="377189">
                  <a:moveTo>
                    <a:pt x="642170" y="0"/>
                  </a:moveTo>
                  <a:lnTo>
                    <a:pt x="0" y="0"/>
                  </a:lnTo>
                  <a:lnTo>
                    <a:pt x="0" y="377113"/>
                  </a:lnTo>
                  <a:lnTo>
                    <a:pt x="642170" y="377113"/>
                  </a:lnTo>
                  <a:lnTo>
                    <a:pt x="642170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1527911" y="3206668"/>
              <a:ext cx="659765" cy="396875"/>
            </a:xfrm>
            <a:custGeom>
              <a:avLst/>
              <a:gdLst/>
              <a:ahLst/>
              <a:cxnLst/>
              <a:rect l="l" t="t" r="r" b="b"/>
              <a:pathLst>
                <a:path w="659764" h="396875">
                  <a:moveTo>
                    <a:pt x="659410" y="0"/>
                  </a:moveTo>
                  <a:lnTo>
                    <a:pt x="0" y="0"/>
                  </a:lnTo>
                  <a:lnTo>
                    <a:pt x="0" y="396508"/>
                  </a:lnTo>
                  <a:lnTo>
                    <a:pt x="659410" y="396508"/>
                  </a:lnTo>
                  <a:lnTo>
                    <a:pt x="659410" y="385733"/>
                  </a:lnTo>
                  <a:lnTo>
                    <a:pt x="17239" y="385733"/>
                  </a:lnTo>
                  <a:lnTo>
                    <a:pt x="8619" y="377113"/>
                  </a:lnTo>
                  <a:lnTo>
                    <a:pt x="17239" y="377113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659410" y="8619"/>
                  </a:lnTo>
                  <a:lnTo>
                    <a:pt x="659410" y="0"/>
                  </a:lnTo>
                  <a:close/>
                </a:path>
                <a:path w="659764" h="396875">
                  <a:moveTo>
                    <a:pt x="17239" y="377113"/>
                  </a:moveTo>
                  <a:lnTo>
                    <a:pt x="8619" y="377113"/>
                  </a:lnTo>
                  <a:lnTo>
                    <a:pt x="17239" y="385733"/>
                  </a:lnTo>
                  <a:lnTo>
                    <a:pt x="17239" y="377113"/>
                  </a:lnTo>
                  <a:close/>
                </a:path>
                <a:path w="659764" h="396875">
                  <a:moveTo>
                    <a:pt x="642170" y="377113"/>
                  </a:moveTo>
                  <a:lnTo>
                    <a:pt x="17239" y="377113"/>
                  </a:lnTo>
                  <a:lnTo>
                    <a:pt x="17239" y="385733"/>
                  </a:lnTo>
                  <a:lnTo>
                    <a:pt x="642170" y="385733"/>
                  </a:lnTo>
                  <a:lnTo>
                    <a:pt x="642170" y="377113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642170" y="385733"/>
                  </a:lnTo>
                  <a:lnTo>
                    <a:pt x="650790" y="377113"/>
                  </a:lnTo>
                  <a:lnTo>
                    <a:pt x="659410" y="377113"/>
                  </a:lnTo>
                  <a:lnTo>
                    <a:pt x="659410" y="19394"/>
                  </a:lnTo>
                  <a:lnTo>
                    <a:pt x="65079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377113"/>
                  </a:moveTo>
                  <a:lnTo>
                    <a:pt x="650790" y="377113"/>
                  </a:lnTo>
                  <a:lnTo>
                    <a:pt x="642170" y="385733"/>
                  </a:lnTo>
                  <a:lnTo>
                    <a:pt x="659410" y="385733"/>
                  </a:lnTo>
                  <a:lnTo>
                    <a:pt x="659410" y="377113"/>
                  </a:lnTo>
                  <a:close/>
                </a:path>
                <a:path w="659764" h="39687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64217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8619"/>
                  </a:moveTo>
                  <a:lnTo>
                    <a:pt x="642170" y="8619"/>
                  </a:lnTo>
                  <a:lnTo>
                    <a:pt x="650790" y="19394"/>
                  </a:lnTo>
                  <a:lnTo>
                    <a:pt x="659410" y="19394"/>
                  </a:lnTo>
                  <a:lnTo>
                    <a:pt x="659410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3594961" y="4733726"/>
            <a:ext cx="490518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Mn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523610" y="2095093"/>
            <a:ext cx="5189313" cy="3436404"/>
            <a:chOff x="952543" y="1437466"/>
            <a:chExt cx="3560445" cy="2357755"/>
          </a:xfrm>
        </p:grpSpPr>
        <p:sp>
          <p:nvSpPr>
            <p:cNvPr id="18" name="object 18"/>
            <p:cNvSpPr/>
            <p:nvPr/>
          </p:nvSpPr>
          <p:spPr>
            <a:xfrm>
              <a:off x="952538" y="1829676"/>
              <a:ext cx="3560445" cy="1965325"/>
            </a:xfrm>
            <a:custGeom>
              <a:avLst/>
              <a:gdLst/>
              <a:ahLst/>
              <a:cxnLst/>
              <a:rect l="l" t="t" r="r" b="b"/>
              <a:pathLst>
                <a:path w="3560445" h="1965325">
                  <a:moveTo>
                    <a:pt x="583984" y="631393"/>
                  </a:moveTo>
                  <a:lnTo>
                    <a:pt x="538734" y="618464"/>
                  </a:lnTo>
                  <a:lnTo>
                    <a:pt x="448221" y="592607"/>
                  </a:lnTo>
                  <a:lnTo>
                    <a:pt x="448221" y="618464"/>
                  </a:lnTo>
                  <a:lnTo>
                    <a:pt x="0" y="618464"/>
                  </a:lnTo>
                  <a:lnTo>
                    <a:pt x="0" y="646480"/>
                  </a:lnTo>
                  <a:lnTo>
                    <a:pt x="448221" y="646480"/>
                  </a:lnTo>
                  <a:lnTo>
                    <a:pt x="448221" y="672338"/>
                  </a:lnTo>
                  <a:lnTo>
                    <a:pt x="533971" y="646480"/>
                  </a:lnTo>
                  <a:lnTo>
                    <a:pt x="583984" y="631393"/>
                  </a:lnTo>
                  <a:close/>
                </a:path>
                <a:path w="3560445" h="1965325">
                  <a:moveTo>
                    <a:pt x="3559949" y="1924354"/>
                  </a:moveTo>
                  <a:lnTo>
                    <a:pt x="3515423" y="1911426"/>
                  </a:lnTo>
                  <a:lnTo>
                    <a:pt x="3426345" y="1885569"/>
                  </a:lnTo>
                  <a:lnTo>
                    <a:pt x="3426345" y="1911426"/>
                  </a:lnTo>
                  <a:lnTo>
                    <a:pt x="3092335" y="1911426"/>
                  </a:lnTo>
                  <a:lnTo>
                    <a:pt x="3092335" y="1939442"/>
                  </a:lnTo>
                  <a:lnTo>
                    <a:pt x="3426345" y="1939442"/>
                  </a:lnTo>
                  <a:lnTo>
                    <a:pt x="3426345" y="1965299"/>
                  </a:lnTo>
                  <a:lnTo>
                    <a:pt x="3510724" y="1939442"/>
                  </a:lnTo>
                  <a:lnTo>
                    <a:pt x="3559949" y="1924354"/>
                  </a:lnTo>
                  <a:close/>
                </a:path>
                <a:path w="3560445" h="1965325">
                  <a:moveTo>
                    <a:pt x="3559949" y="954633"/>
                  </a:moveTo>
                  <a:lnTo>
                    <a:pt x="3515423" y="941705"/>
                  </a:lnTo>
                  <a:lnTo>
                    <a:pt x="3426345" y="915847"/>
                  </a:lnTo>
                  <a:lnTo>
                    <a:pt x="3426345" y="941705"/>
                  </a:lnTo>
                  <a:lnTo>
                    <a:pt x="3092335" y="941705"/>
                  </a:lnTo>
                  <a:lnTo>
                    <a:pt x="3092335" y="969721"/>
                  </a:lnTo>
                  <a:lnTo>
                    <a:pt x="3426345" y="969721"/>
                  </a:lnTo>
                  <a:lnTo>
                    <a:pt x="3426345" y="995578"/>
                  </a:lnTo>
                  <a:lnTo>
                    <a:pt x="3510724" y="969721"/>
                  </a:lnTo>
                  <a:lnTo>
                    <a:pt x="3559949" y="954633"/>
                  </a:lnTo>
                  <a:close/>
                </a:path>
                <a:path w="3560445" h="1965325">
                  <a:moveTo>
                    <a:pt x="3559949" y="38785"/>
                  </a:moveTo>
                  <a:lnTo>
                    <a:pt x="3515423" y="25857"/>
                  </a:lnTo>
                  <a:lnTo>
                    <a:pt x="3426345" y="0"/>
                  </a:lnTo>
                  <a:lnTo>
                    <a:pt x="3426345" y="25857"/>
                  </a:lnTo>
                  <a:lnTo>
                    <a:pt x="3092335" y="25857"/>
                  </a:lnTo>
                  <a:lnTo>
                    <a:pt x="3092335" y="53873"/>
                  </a:lnTo>
                  <a:lnTo>
                    <a:pt x="3426345" y="53873"/>
                  </a:lnTo>
                  <a:lnTo>
                    <a:pt x="3426345" y="79730"/>
                  </a:lnTo>
                  <a:lnTo>
                    <a:pt x="3510724" y="53873"/>
                  </a:lnTo>
                  <a:lnTo>
                    <a:pt x="3559949" y="3878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85985" y="1437466"/>
              <a:ext cx="116366" cy="107746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2650633" y="1491339"/>
              <a:ext cx="497840" cy="418465"/>
            </a:xfrm>
            <a:custGeom>
              <a:avLst/>
              <a:gdLst/>
              <a:ahLst/>
              <a:cxnLst/>
              <a:rect l="l" t="t" r="r" b="b"/>
              <a:pathLst>
                <a:path w="497839" h="418464">
                  <a:moveTo>
                    <a:pt x="362029" y="338324"/>
                  </a:moveTo>
                  <a:lnTo>
                    <a:pt x="362029" y="418057"/>
                  </a:lnTo>
                  <a:lnTo>
                    <a:pt x="447773" y="392198"/>
                  </a:lnTo>
                  <a:lnTo>
                    <a:pt x="377113" y="392198"/>
                  </a:lnTo>
                  <a:lnTo>
                    <a:pt x="377113" y="364184"/>
                  </a:lnTo>
                  <a:lnTo>
                    <a:pt x="452536" y="364184"/>
                  </a:lnTo>
                  <a:lnTo>
                    <a:pt x="362029" y="338324"/>
                  </a:lnTo>
                  <a:close/>
                </a:path>
                <a:path w="497839" h="418464">
                  <a:moveTo>
                    <a:pt x="25859" y="0"/>
                  </a:moveTo>
                  <a:lnTo>
                    <a:pt x="0" y="0"/>
                  </a:lnTo>
                  <a:lnTo>
                    <a:pt x="0" y="385733"/>
                  </a:lnTo>
                  <a:lnTo>
                    <a:pt x="4309" y="392198"/>
                  </a:lnTo>
                  <a:lnTo>
                    <a:pt x="362029" y="392198"/>
                  </a:lnTo>
                  <a:lnTo>
                    <a:pt x="362029" y="377113"/>
                  </a:lnTo>
                  <a:lnTo>
                    <a:pt x="25859" y="377113"/>
                  </a:lnTo>
                  <a:lnTo>
                    <a:pt x="12929" y="364184"/>
                  </a:lnTo>
                  <a:lnTo>
                    <a:pt x="25859" y="364184"/>
                  </a:lnTo>
                  <a:lnTo>
                    <a:pt x="25859" y="0"/>
                  </a:lnTo>
                  <a:close/>
                </a:path>
                <a:path w="497839" h="418464">
                  <a:moveTo>
                    <a:pt x="452536" y="364184"/>
                  </a:moveTo>
                  <a:lnTo>
                    <a:pt x="377113" y="364184"/>
                  </a:lnTo>
                  <a:lnTo>
                    <a:pt x="377113" y="392198"/>
                  </a:lnTo>
                  <a:lnTo>
                    <a:pt x="447773" y="392198"/>
                  </a:lnTo>
                  <a:lnTo>
                    <a:pt x="497790" y="377113"/>
                  </a:lnTo>
                  <a:lnTo>
                    <a:pt x="452536" y="364184"/>
                  </a:lnTo>
                  <a:close/>
                </a:path>
                <a:path w="497839" h="418464">
                  <a:moveTo>
                    <a:pt x="25859" y="364184"/>
                  </a:moveTo>
                  <a:lnTo>
                    <a:pt x="12929" y="364184"/>
                  </a:lnTo>
                  <a:lnTo>
                    <a:pt x="25859" y="377113"/>
                  </a:lnTo>
                  <a:lnTo>
                    <a:pt x="25859" y="364184"/>
                  </a:lnTo>
                  <a:close/>
                </a:path>
                <a:path w="497839" h="418464">
                  <a:moveTo>
                    <a:pt x="362029" y="364184"/>
                  </a:moveTo>
                  <a:lnTo>
                    <a:pt x="25859" y="364184"/>
                  </a:lnTo>
                  <a:lnTo>
                    <a:pt x="25859" y="377113"/>
                  </a:lnTo>
                  <a:lnTo>
                    <a:pt x="362029" y="377113"/>
                  </a:lnTo>
                  <a:lnTo>
                    <a:pt x="362029" y="3641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1" name="object 21"/>
            <p:cNvSpPr/>
            <p:nvPr/>
          </p:nvSpPr>
          <p:spPr>
            <a:xfrm>
              <a:off x="3111789" y="1652959"/>
              <a:ext cx="933450" cy="466090"/>
            </a:xfrm>
            <a:custGeom>
              <a:avLst/>
              <a:gdLst/>
              <a:ahLst/>
              <a:cxnLst/>
              <a:rect l="l" t="t" r="r" b="b"/>
              <a:pathLst>
                <a:path w="933450" h="466089">
                  <a:moveTo>
                    <a:pt x="933087" y="0"/>
                  </a:moveTo>
                  <a:lnTo>
                    <a:pt x="0" y="0"/>
                  </a:lnTo>
                  <a:lnTo>
                    <a:pt x="0" y="465466"/>
                  </a:lnTo>
                  <a:lnTo>
                    <a:pt x="933087" y="465466"/>
                  </a:lnTo>
                  <a:lnTo>
                    <a:pt x="933087" y="0"/>
                  </a:lnTo>
                  <a:close/>
                </a:path>
              </a:pathLst>
            </a:custGeom>
            <a:solidFill>
              <a:srgbClr val="73DFEA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2" name="object 22"/>
            <p:cNvSpPr/>
            <p:nvPr/>
          </p:nvSpPr>
          <p:spPr>
            <a:xfrm>
              <a:off x="3103169" y="1644339"/>
              <a:ext cx="952500" cy="483234"/>
            </a:xfrm>
            <a:custGeom>
              <a:avLst/>
              <a:gdLst/>
              <a:ahLst/>
              <a:cxnLst/>
              <a:rect l="l" t="t" r="r" b="b"/>
              <a:pathLst>
                <a:path w="952500" h="483235">
                  <a:moveTo>
                    <a:pt x="952481" y="0"/>
                  </a:moveTo>
                  <a:lnTo>
                    <a:pt x="0" y="0"/>
                  </a:lnTo>
                  <a:lnTo>
                    <a:pt x="0" y="482705"/>
                  </a:lnTo>
                  <a:lnTo>
                    <a:pt x="952481" y="482705"/>
                  </a:lnTo>
                  <a:lnTo>
                    <a:pt x="952481" y="474085"/>
                  </a:lnTo>
                  <a:lnTo>
                    <a:pt x="17239" y="474085"/>
                  </a:lnTo>
                  <a:lnTo>
                    <a:pt x="8619" y="465466"/>
                  </a:lnTo>
                  <a:lnTo>
                    <a:pt x="17239" y="465466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952481" y="8619"/>
                  </a:lnTo>
                  <a:lnTo>
                    <a:pt x="952481" y="0"/>
                  </a:lnTo>
                  <a:close/>
                </a:path>
                <a:path w="952500" h="483235">
                  <a:moveTo>
                    <a:pt x="17239" y="465466"/>
                  </a:moveTo>
                  <a:lnTo>
                    <a:pt x="8619" y="465466"/>
                  </a:lnTo>
                  <a:lnTo>
                    <a:pt x="17239" y="474085"/>
                  </a:lnTo>
                  <a:lnTo>
                    <a:pt x="17239" y="465466"/>
                  </a:lnTo>
                  <a:close/>
                </a:path>
                <a:path w="952500" h="483235">
                  <a:moveTo>
                    <a:pt x="933087" y="465466"/>
                  </a:moveTo>
                  <a:lnTo>
                    <a:pt x="17239" y="465466"/>
                  </a:lnTo>
                  <a:lnTo>
                    <a:pt x="17239" y="474085"/>
                  </a:lnTo>
                  <a:lnTo>
                    <a:pt x="933087" y="474085"/>
                  </a:lnTo>
                  <a:lnTo>
                    <a:pt x="933087" y="465466"/>
                  </a:lnTo>
                  <a:close/>
                </a:path>
                <a:path w="952500" h="483235">
                  <a:moveTo>
                    <a:pt x="933087" y="8619"/>
                  </a:moveTo>
                  <a:lnTo>
                    <a:pt x="933087" y="474085"/>
                  </a:lnTo>
                  <a:lnTo>
                    <a:pt x="941707" y="465466"/>
                  </a:lnTo>
                  <a:lnTo>
                    <a:pt x="952481" y="465466"/>
                  </a:lnTo>
                  <a:lnTo>
                    <a:pt x="952481" y="19394"/>
                  </a:lnTo>
                  <a:lnTo>
                    <a:pt x="941707" y="19394"/>
                  </a:lnTo>
                  <a:lnTo>
                    <a:pt x="933087" y="8619"/>
                  </a:lnTo>
                  <a:close/>
                </a:path>
                <a:path w="952500" h="483235">
                  <a:moveTo>
                    <a:pt x="952481" y="465466"/>
                  </a:moveTo>
                  <a:lnTo>
                    <a:pt x="941707" y="465466"/>
                  </a:lnTo>
                  <a:lnTo>
                    <a:pt x="933087" y="474085"/>
                  </a:lnTo>
                  <a:lnTo>
                    <a:pt x="952481" y="474085"/>
                  </a:lnTo>
                  <a:lnTo>
                    <a:pt x="952481" y="465466"/>
                  </a:lnTo>
                  <a:close/>
                </a:path>
                <a:path w="952500" h="48323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952500" h="483235">
                  <a:moveTo>
                    <a:pt x="933087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933087" y="19394"/>
                  </a:lnTo>
                  <a:lnTo>
                    <a:pt x="933087" y="8619"/>
                  </a:lnTo>
                  <a:close/>
                </a:path>
                <a:path w="952500" h="483235">
                  <a:moveTo>
                    <a:pt x="952481" y="8619"/>
                  </a:moveTo>
                  <a:lnTo>
                    <a:pt x="933087" y="8619"/>
                  </a:lnTo>
                  <a:lnTo>
                    <a:pt x="941707" y="19394"/>
                  </a:lnTo>
                  <a:lnTo>
                    <a:pt x="952481" y="19394"/>
                  </a:lnTo>
                  <a:lnTo>
                    <a:pt x="952481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3377275" y="4075647"/>
            <a:ext cx="371897" cy="3470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8510" defTabSz="1332738">
              <a:lnSpc>
                <a:spcPts val="2944"/>
              </a:lnSpc>
            </a:pPr>
            <a:r>
              <a:rPr sz="2842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...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862618" y="2459788"/>
            <a:ext cx="969930" cy="509915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18510" marR="7404" indent="210091" defTabSz="1332738">
              <a:lnSpc>
                <a:spcPct val="102800"/>
              </a:lnSpc>
              <a:spcBef>
                <a:spcPts val="146"/>
              </a:spcBef>
            </a:pPr>
            <a:r>
              <a:rPr sz="1603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 detection</a:t>
            </a:r>
            <a:endParaRPr sz="1603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4904335" y="3429930"/>
            <a:ext cx="2142547" cy="1005100"/>
            <a:chOff x="2585985" y="2353313"/>
            <a:chExt cx="1470025" cy="689610"/>
          </a:xfrm>
        </p:grpSpPr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85985" y="2353313"/>
              <a:ext cx="116366" cy="107746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2650633" y="2407187"/>
              <a:ext cx="497840" cy="418465"/>
            </a:xfrm>
            <a:custGeom>
              <a:avLst/>
              <a:gdLst/>
              <a:ahLst/>
              <a:cxnLst/>
              <a:rect l="l" t="t" r="r" b="b"/>
              <a:pathLst>
                <a:path w="497839" h="418464">
                  <a:moveTo>
                    <a:pt x="362029" y="338324"/>
                  </a:moveTo>
                  <a:lnTo>
                    <a:pt x="362029" y="418057"/>
                  </a:lnTo>
                  <a:lnTo>
                    <a:pt x="447773" y="392198"/>
                  </a:lnTo>
                  <a:lnTo>
                    <a:pt x="377113" y="392198"/>
                  </a:lnTo>
                  <a:lnTo>
                    <a:pt x="377113" y="364184"/>
                  </a:lnTo>
                  <a:lnTo>
                    <a:pt x="452536" y="364184"/>
                  </a:lnTo>
                  <a:lnTo>
                    <a:pt x="362029" y="338324"/>
                  </a:lnTo>
                  <a:close/>
                </a:path>
                <a:path w="497839" h="418464">
                  <a:moveTo>
                    <a:pt x="25859" y="0"/>
                  </a:moveTo>
                  <a:lnTo>
                    <a:pt x="0" y="0"/>
                  </a:lnTo>
                  <a:lnTo>
                    <a:pt x="0" y="385733"/>
                  </a:lnTo>
                  <a:lnTo>
                    <a:pt x="4309" y="392198"/>
                  </a:lnTo>
                  <a:lnTo>
                    <a:pt x="362029" y="392198"/>
                  </a:lnTo>
                  <a:lnTo>
                    <a:pt x="362029" y="377113"/>
                  </a:lnTo>
                  <a:lnTo>
                    <a:pt x="25859" y="377113"/>
                  </a:lnTo>
                  <a:lnTo>
                    <a:pt x="12929" y="364184"/>
                  </a:lnTo>
                  <a:lnTo>
                    <a:pt x="25859" y="364184"/>
                  </a:lnTo>
                  <a:lnTo>
                    <a:pt x="25859" y="0"/>
                  </a:lnTo>
                  <a:close/>
                </a:path>
                <a:path w="497839" h="418464">
                  <a:moveTo>
                    <a:pt x="452536" y="364184"/>
                  </a:moveTo>
                  <a:lnTo>
                    <a:pt x="377113" y="364184"/>
                  </a:lnTo>
                  <a:lnTo>
                    <a:pt x="377113" y="392198"/>
                  </a:lnTo>
                  <a:lnTo>
                    <a:pt x="447773" y="392198"/>
                  </a:lnTo>
                  <a:lnTo>
                    <a:pt x="497790" y="377113"/>
                  </a:lnTo>
                  <a:lnTo>
                    <a:pt x="452536" y="364184"/>
                  </a:lnTo>
                  <a:close/>
                </a:path>
                <a:path w="497839" h="418464">
                  <a:moveTo>
                    <a:pt x="25859" y="364184"/>
                  </a:moveTo>
                  <a:lnTo>
                    <a:pt x="12929" y="364184"/>
                  </a:lnTo>
                  <a:lnTo>
                    <a:pt x="25859" y="377113"/>
                  </a:lnTo>
                  <a:lnTo>
                    <a:pt x="25859" y="364184"/>
                  </a:lnTo>
                  <a:close/>
                </a:path>
                <a:path w="497839" h="418464">
                  <a:moveTo>
                    <a:pt x="362029" y="364184"/>
                  </a:moveTo>
                  <a:lnTo>
                    <a:pt x="25859" y="364184"/>
                  </a:lnTo>
                  <a:lnTo>
                    <a:pt x="25859" y="377113"/>
                  </a:lnTo>
                  <a:lnTo>
                    <a:pt x="362029" y="377113"/>
                  </a:lnTo>
                  <a:lnTo>
                    <a:pt x="362029" y="3641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8" name="object 28"/>
            <p:cNvSpPr/>
            <p:nvPr/>
          </p:nvSpPr>
          <p:spPr>
            <a:xfrm>
              <a:off x="3111789" y="2568807"/>
              <a:ext cx="933450" cy="466090"/>
            </a:xfrm>
            <a:custGeom>
              <a:avLst/>
              <a:gdLst/>
              <a:ahLst/>
              <a:cxnLst/>
              <a:rect l="l" t="t" r="r" b="b"/>
              <a:pathLst>
                <a:path w="933450" h="466089">
                  <a:moveTo>
                    <a:pt x="933087" y="0"/>
                  </a:moveTo>
                  <a:lnTo>
                    <a:pt x="0" y="0"/>
                  </a:lnTo>
                  <a:lnTo>
                    <a:pt x="0" y="465466"/>
                  </a:lnTo>
                  <a:lnTo>
                    <a:pt x="933087" y="465466"/>
                  </a:lnTo>
                  <a:lnTo>
                    <a:pt x="933087" y="0"/>
                  </a:lnTo>
                  <a:close/>
                </a:path>
              </a:pathLst>
            </a:custGeom>
            <a:solidFill>
              <a:srgbClr val="73DFEA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9" name="object 29"/>
            <p:cNvSpPr/>
            <p:nvPr/>
          </p:nvSpPr>
          <p:spPr>
            <a:xfrm>
              <a:off x="3103169" y="2560187"/>
              <a:ext cx="952500" cy="483234"/>
            </a:xfrm>
            <a:custGeom>
              <a:avLst/>
              <a:gdLst/>
              <a:ahLst/>
              <a:cxnLst/>
              <a:rect l="l" t="t" r="r" b="b"/>
              <a:pathLst>
                <a:path w="952500" h="483235">
                  <a:moveTo>
                    <a:pt x="952481" y="0"/>
                  </a:moveTo>
                  <a:lnTo>
                    <a:pt x="0" y="0"/>
                  </a:lnTo>
                  <a:lnTo>
                    <a:pt x="0" y="482705"/>
                  </a:lnTo>
                  <a:lnTo>
                    <a:pt x="952481" y="482705"/>
                  </a:lnTo>
                  <a:lnTo>
                    <a:pt x="952481" y="474085"/>
                  </a:lnTo>
                  <a:lnTo>
                    <a:pt x="17239" y="474085"/>
                  </a:lnTo>
                  <a:lnTo>
                    <a:pt x="8619" y="465466"/>
                  </a:lnTo>
                  <a:lnTo>
                    <a:pt x="17239" y="465466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952481" y="8619"/>
                  </a:lnTo>
                  <a:lnTo>
                    <a:pt x="952481" y="0"/>
                  </a:lnTo>
                  <a:close/>
                </a:path>
                <a:path w="952500" h="483235">
                  <a:moveTo>
                    <a:pt x="17239" y="465466"/>
                  </a:moveTo>
                  <a:lnTo>
                    <a:pt x="8619" y="465466"/>
                  </a:lnTo>
                  <a:lnTo>
                    <a:pt x="17239" y="474085"/>
                  </a:lnTo>
                  <a:lnTo>
                    <a:pt x="17239" y="465466"/>
                  </a:lnTo>
                  <a:close/>
                </a:path>
                <a:path w="952500" h="483235">
                  <a:moveTo>
                    <a:pt x="933087" y="465466"/>
                  </a:moveTo>
                  <a:lnTo>
                    <a:pt x="17239" y="465466"/>
                  </a:lnTo>
                  <a:lnTo>
                    <a:pt x="17239" y="474085"/>
                  </a:lnTo>
                  <a:lnTo>
                    <a:pt x="933087" y="474085"/>
                  </a:lnTo>
                  <a:lnTo>
                    <a:pt x="933087" y="465466"/>
                  </a:lnTo>
                  <a:close/>
                </a:path>
                <a:path w="952500" h="483235">
                  <a:moveTo>
                    <a:pt x="933087" y="8619"/>
                  </a:moveTo>
                  <a:lnTo>
                    <a:pt x="933087" y="474085"/>
                  </a:lnTo>
                  <a:lnTo>
                    <a:pt x="941707" y="465466"/>
                  </a:lnTo>
                  <a:lnTo>
                    <a:pt x="952481" y="465466"/>
                  </a:lnTo>
                  <a:lnTo>
                    <a:pt x="952481" y="19394"/>
                  </a:lnTo>
                  <a:lnTo>
                    <a:pt x="941707" y="19394"/>
                  </a:lnTo>
                  <a:lnTo>
                    <a:pt x="933087" y="8619"/>
                  </a:lnTo>
                  <a:close/>
                </a:path>
                <a:path w="952500" h="483235">
                  <a:moveTo>
                    <a:pt x="952481" y="465466"/>
                  </a:moveTo>
                  <a:lnTo>
                    <a:pt x="941707" y="465466"/>
                  </a:lnTo>
                  <a:lnTo>
                    <a:pt x="933087" y="474085"/>
                  </a:lnTo>
                  <a:lnTo>
                    <a:pt x="952481" y="474085"/>
                  </a:lnTo>
                  <a:lnTo>
                    <a:pt x="952481" y="465466"/>
                  </a:lnTo>
                  <a:close/>
                </a:path>
                <a:path w="952500" h="48323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952500" h="483235">
                  <a:moveTo>
                    <a:pt x="933087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933087" y="19394"/>
                  </a:lnTo>
                  <a:lnTo>
                    <a:pt x="933087" y="8619"/>
                  </a:lnTo>
                  <a:close/>
                </a:path>
                <a:path w="952500" h="483235">
                  <a:moveTo>
                    <a:pt x="952481" y="8619"/>
                  </a:moveTo>
                  <a:lnTo>
                    <a:pt x="933087" y="8619"/>
                  </a:lnTo>
                  <a:lnTo>
                    <a:pt x="941707" y="19394"/>
                  </a:lnTo>
                  <a:lnTo>
                    <a:pt x="952481" y="19394"/>
                  </a:lnTo>
                  <a:lnTo>
                    <a:pt x="952481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5862618" y="3794628"/>
            <a:ext cx="969930" cy="509915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18510" marR="7404" indent="210091" defTabSz="1332738">
              <a:lnSpc>
                <a:spcPct val="102800"/>
              </a:lnSpc>
              <a:spcBef>
                <a:spcPts val="146"/>
              </a:spcBef>
            </a:pPr>
            <a:r>
              <a:rPr sz="1603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 detection</a:t>
            </a:r>
            <a:endParaRPr sz="1603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4904335" y="4843290"/>
            <a:ext cx="2142547" cy="1005100"/>
            <a:chOff x="2585985" y="3323035"/>
            <a:chExt cx="1470025" cy="689610"/>
          </a:xfrm>
        </p:grpSpPr>
        <p:pic>
          <p:nvPicPr>
            <p:cNvPr id="32" name="object 3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85985" y="3323035"/>
              <a:ext cx="116366" cy="107746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2650633" y="3376908"/>
              <a:ext cx="497840" cy="418465"/>
            </a:xfrm>
            <a:custGeom>
              <a:avLst/>
              <a:gdLst/>
              <a:ahLst/>
              <a:cxnLst/>
              <a:rect l="l" t="t" r="r" b="b"/>
              <a:pathLst>
                <a:path w="497839" h="418464">
                  <a:moveTo>
                    <a:pt x="362029" y="338324"/>
                  </a:moveTo>
                  <a:lnTo>
                    <a:pt x="362029" y="418057"/>
                  </a:lnTo>
                  <a:lnTo>
                    <a:pt x="447773" y="392198"/>
                  </a:lnTo>
                  <a:lnTo>
                    <a:pt x="377113" y="392198"/>
                  </a:lnTo>
                  <a:lnTo>
                    <a:pt x="377113" y="364184"/>
                  </a:lnTo>
                  <a:lnTo>
                    <a:pt x="452536" y="364184"/>
                  </a:lnTo>
                  <a:lnTo>
                    <a:pt x="362029" y="338324"/>
                  </a:lnTo>
                  <a:close/>
                </a:path>
                <a:path w="497839" h="418464">
                  <a:moveTo>
                    <a:pt x="25859" y="0"/>
                  </a:moveTo>
                  <a:lnTo>
                    <a:pt x="0" y="0"/>
                  </a:lnTo>
                  <a:lnTo>
                    <a:pt x="0" y="385733"/>
                  </a:lnTo>
                  <a:lnTo>
                    <a:pt x="4309" y="392198"/>
                  </a:lnTo>
                  <a:lnTo>
                    <a:pt x="362029" y="392198"/>
                  </a:lnTo>
                  <a:lnTo>
                    <a:pt x="362029" y="377113"/>
                  </a:lnTo>
                  <a:lnTo>
                    <a:pt x="25859" y="377113"/>
                  </a:lnTo>
                  <a:lnTo>
                    <a:pt x="12929" y="364184"/>
                  </a:lnTo>
                  <a:lnTo>
                    <a:pt x="25859" y="364184"/>
                  </a:lnTo>
                  <a:lnTo>
                    <a:pt x="25859" y="0"/>
                  </a:lnTo>
                  <a:close/>
                </a:path>
                <a:path w="497839" h="418464">
                  <a:moveTo>
                    <a:pt x="452536" y="364184"/>
                  </a:moveTo>
                  <a:lnTo>
                    <a:pt x="377113" y="364184"/>
                  </a:lnTo>
                  <a:lnTo>
                    <a:pt x="377113" y="392198"/>
                  </a:lnTo>
                  <a:lnTo>
                    <a:pt x="447773" y="392198"/>
                  </a:lnTo>
                  <a:lnTo>
                    <a:pt x="497790" y="377113"/>
                  </a:lnTo>
                  <a:lnTo>
                    <a:pt x="452536" y="364184"/>
                  </a:lnTo>
                  <a:close/>
                </a:path>
                <a:path w="497839" h="418464">
                  <a:moveTo>
                    <a:pt x="25859" y="364184"/>
                  </a:moveTo>
                  <a:lnTo>
                    <a:pt x="12929" y="364184"/>
                  </a:lnTo>
                  <a:lnTo>
                    <a:pt x="25859" y="377113"/>
                  </a:lnTo>
                  <a:lnTo>
                    <a:pt x="25859" y="364184"/>
                  </a:lnTo>
                  <a:close/>
                </a:path>
                <a:path w="497839" h="418464">
                  <a:moveTo>
                    <a:pt x="362029" y="364184"/>
                  </a:moveTo>
                  <a:lnTo>
                    <a:pt x="25859" y="364184"/>
                  </a:lnTo>
                  <a:lnTo>
                    <a:pt x="25859" y="377113"/>
                  </a:lnTo>
                  <a:lnTo>
                    <a:pt x="362029" y="377113"/>
                  </a:lnTo>
                  <a:lnTo>
                    <a:pt x="362029" y="36418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4" name="object 34"/>
            <p:cNvSpPr/>
            <p:nvPr/>
          </p:nvSpPr>
          <p:spPr>
            <a:xfrm>
              <a:off x="3111789" y="3538528"/>
              <a:ext cx="933450" cy="466090"/>
            </a:xfrm>
            <a:custGeom>
              <a:avLst/>
              <a:gdLst/>
              <a:ahLst/>
              <a:cxnLst/>
              <a:rect l="l" t="t" r="r" b="b"/>
              <a:pathLst>
                <a:path w="933450" h="466089">
                  <a:moveTo>
                    <a:pt x="933087" y="0"/>
                  </a:moveTo>
                  <a:lnTo>
                    <a:pt x="0" y="0"/>
                  </a:lnTo>
                  <a:lnTo>
                    <a:pt x="0" y="465466"/>
                  </a:lnTo>
                  <a:lnTo>
                    <a:pt x="933087" y="465466"/>
                  </a:lnTo>
                  <a:lnTo>
                    <a:pt x="933087" y="0"/>
                  </a:lnTo>
                  <a:close/>
                </a:path>
              </a:pathLst>
            </a:custGeom>
            <a:solidFill>
              <a:srgbClr val="73DFEA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5" name="object 35"/>
            <p:cNvSpPr/>
            <p:nvPr/>
          </p:nvSpPr>
          <p:spPr>
            <a:xfrm>
              <a:off x="3103169" y="3529909"/>
              <a:ext cx="952500" cy="483234"/>
            </a:xfrm>
            <a:custGeom>
              <a:avLst/>
              <a:gdLst/>
              <a:ahLst/>
              <a:cxnLst/>
              <a:rect l="l" t="t" r="r" b="b"/>
              <a:pathLst>
                <a:path w="952500" h="483235">
                  <a:moveTo>
                    <a:pt x="952481" y="0"/>
                  </a:moveTo>
                  <a:lnTo>
                    <a:pt x="0" y="0"/>
                  </a:lnTo>
                  <a:lnTo>
                    <a:pt x="0" y="482705"/>
                  </a:lnTo>
                  <a:lnTo>
                    <a:pt x="952481" y="482705"/>
                  </a:lnTo>
                  <a:lnTo>
                    <a:pt x="952481" y="474085"/>
                  </a:lnTo>
                  <a:lnTo>
                    <a:pt x="17239" y="474085"/>
                  </a:lnTo>
                  <a:lnTo>
                    <a:pt x="8619" y="465466"/>
                  </a:lnTo>
                  <a:lnTo>
                    <a:pt x="17239" y="465466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952481" y="8619"/>
                  </a:lnTo>
                  <a:lnTo>
                    <a:pt x="952481" y="0"/>
                  </a:lnTo>
                  <a:close/>
                </a:path>
                <a:path w="952500" h="483235">
                  <a:moveTo>
                    <a:pt x="17239" y="465466"/>
                  </a:moveTo>
                  <a:lnTo>
                    <a:pt x="8619" y="465466"/>
                  </a:lnTo>
                  <a:lnTo>
                    <a:pt x="17239" y="474085"/>
                  </a:lnTo>
                  <a:lnTo>
                    <a:pt x="17239" y="465466"/>
                  </a:lnTo>
                  <a:close/>
                </a:path>
                <a:path w="952500" h="483235">
                  <a:moveTo>
                    <a:pt x="933087" y="465466"/>
                  </a:moveTo>
                  <a:lnTo>
                    <a:pt x="17239" y="465466"/>
                  </a:lnTo>
                  <a:lnTo>
                    <a:pt x="17239" y="474085"/>
                  </a:lnTo>
                  <a:lnTo>
                    <a:pt x="933087" y="474085"/>
                  </a:lnTo>
                  <a:lnTo>
                    <a:pt x="933087" y="465466"/>
                  </a:lnTo>
                  <a:close/>
                </a:path>
                <a:path w="952500" h="483235">
                  <a:moveTo>
                    <a:pt x="933087" y="8619"/>
                  </a:moveTo>
                  <a:lnTo>
                    <a:pt x="933087" y="474085"/>
                  </a:lnTo>
                  <a:lnTo>
                    <a:pt x="941707" y="465466"/>
                  </a:lnTo>
                  <a:lnTo>
                    <a:pt x="952481" y="465466"/>
                  </a:lnTo>
                  <a:lnTo>
                    <a:pt x="952481" y="19394"/>
                  </a:lnTo>
                  <a:lnTo>
                    <a:pt x="941707" y="19394"/>
                  </a:lnTo>
                  <a:lnTo>
                    <a:pt x="933087" y="8619"/>
                  </a:lnTo>
                  <a:close/>
                </a:path>
                <a:path w="952500" h="483235">
                  <a:moveTo>
                    <a:pt x="952481" y="465466"/>
                  </a:moveTo>
                  <a:lnTo>
                    <a:pt x="941707" y="465466"/>
                  </a:lnTo>
                  <a:lnTo>
                    <a:pt x="933087" y="474085"/>
                  </a:lnTo>
                  <a:lnTo>
                    <a:pt x="952481" y="474085"/>
                  </a:lnTo>
                  <a:lnTo>
                    <a:pt x="952481" y="465466"/>
                  </a:lnTo>
                  <a:close/>
                </a:path>
                <a:path w="952500" h="48323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952500" h="483235">
                  <a:moveTo>
                    <a:pt x="933087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933087" y="19394"/>
                  </a:lnTo>
                  <a:lnTo>
                    <a:pt x="933087" y="8619"/>
                  </a:lnTo>
                  <a:close/>
                </a:path>
                <a:path w="952500" h="483235">
                  <a:moveTo>
                    <a:pt x="952481" y="8619"/>
                  </a:moveTo>
                  <a:lnTo>
                    <a:pt x="933087" y="8619"/>
                  </a:lnTo>
                  <a:lnTo>
                    <a:pt x="941707" y="19394"/>
                  </a:lnTo>
                  <a:lnTo>
                    <a:pt x="952481" y="19394"/>
                  </a:lnTo>
                  <a:lnTo>
                    <a:pt x="952481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2552216" y="5207987"/>
            <a:ext cx="6981092" cy="1351813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3328143" marR="2707124" indent="2777" algn="ctr" defTabSz="1332738">
              <a:lnSpc>
                <a:spcPct val="102800"/>
              </a:lnSpc>
              <a:spcBef>
                <a:spcPts val="146"/>
              </a:spcBef>
            </a:pPr>
            <a:r>
              <a:rPr sz="1603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 detection</a:t>
            </a:r>
            <a:endParaRPr sz="1603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/>
            <a:endParaRPr sz="1603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>
              <a:spcBef>
                <a:spcPts val="401"/>
              </a:spcBef>
            </a:pPr>
            <a:endParaRPr sz="1603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510" defTabSz="1332738"/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27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4310724" y="2117078"/>
            <a:ext cx="6294367" cy="1916723"/>
            <a:chOff x="2178702" y="1452550"/>
            <a:chExt cx="4318635" cy="1315085"/>
          </a:xfrm>
        </p:grpSpPr>
        <p:sp>
          <p:nvSpPr>
            <p:cNvPr id="38" name="object 38"/>
            <p:cNvSpPr/>
            <p:nvPr/>
          </p:nvSpPr>
          <p:spPr>
            <a:xfrm>
              <a:off x="2178702" y="1452550"/>
              <a:ext cx="2334260" cy="80010"/>
            </a:xfrm>
            <a:custGeom>
              <a:avLst/>
              <a:gdLst/>
              <a:ahLst/>
              <a:cxnLst/>
              <a:rect l="l" t="t" r="r" b="b"/>
              <a:pathLst>
                <a:path w="2334260" h="80009">
                  <a:moveTo>
                    <a:pt x="2200189" y="0"/>
                  </a:moveTo>
                  <a:lnTo>
                    <a:pt x="2200189" y="79732"/>
                  </a:lnTo>
                  <a:lnTo>
                    <a:pt x="2284572" y="53873"/>
                  </a:lnTo>
                  <a:lnTo>
                    <a:pt x="2213119" y="53873"/>
                  </a:lnTo>
                  <a:lnTo>
                    <a:pt x="2213119" y="25859"/>
                  </a:lnTo>
                  <a:lnTo>
                    <a:pt x="2289260" y="25859"/>
                  </a:lnTo>
                  <a:lnTo>
                    <a:pt x="2200189" y="0"/>
                  </a:lnTo>
                  <a:close/>
                </a:path>
                <a:path w="2334260" h="80009">
                  <a:moveTo>
                    <a:pt x="2200189" y="25859"/>
                  </a:moveTo>
                  <a:lnTo>
                    <a:pt x="0" y="25859"/>
                  </a:lnTo>
                  <a:lnTo>
                    <a:pt x="0" y="53873"/>
                  </a:lnTo>
                  <a:lnTo>
                    <a:pt x="2200189" y="53873"/>
                  </a:lnTo>
                  <a:lnTo>
                    <a:pt x="2200189" y="25859"/>
                  </a:lnTo>
                  <a:close/>
                </a:path>
                <a:path w="2334260" h="80009">
                  <a:moveTo>
                    <a:pt x="2289260" y="25859"/>
                  </a:moveTo>
                  <a:lnTo>
                    <a:pt x="2213119" y="25859"/>
                  </a:lnTo>
                  <a:lnTo>
                    <a:pt x="2213119" y="53873"/>
                  </a:lnTo>
                  <a:lnTo>
                    <a:pt x="2284572" y="53873"/>
                  </a:lnTo>
                  <a:lnTo>
                    <a:pt x="2333795" y="38788"/>
                  </a:lnTo>
                  <a:lnTo>
                    <a:pt x="2289260" y="2585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9" name="object 39"/>
            <p:cNvSpPr/>
            <p:nvPr/>
          </p:nvSpPr>
          <p:spPr>
            <a:xfrm>
              <a:off x="5855023" y="2407187"/>
              <a:ext cx="642620" cy="360045"/>
            </a:xfrm>
            <a:custGeom>
              <a:avLst/>
              <a:gdLst/>
              <a:ahLst/>
              <a:cxnLst/>
              <a:rect l="l" t="t" r="r" b="b"/>
              <a:pathLst>
                <a:path w="642620" h="360044">
                  <a:moveTo>
                    <a:pt x="642170" y="0"/>
                  </a:moveTo>
                  <a:lnTo>
                    <a:pt x="0" y="0"/>
                  </a:lnTo>
                  <a:lnTo>
                    <a:pt x="0" y="359874"/>
                  </a:lnTo>
                  <a:lnTo>
                    <a:pt x="642170" y="359874"/>
                  </a:lnTo>
                  <a:lnTo>
                    <a:pt x="642170" y="0"/>
                  </a:lnTo>
                  <a:close/>
                </a:path>
              </a:pathLst>
            </a:custGeom>
            <a:solidFill>
              <a:srgbClr val="FFFF98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9873420" y="3555926"/>
            <a:ext cx="525687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out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7699644" y="1611409"/>
            <a:ext cx="1388259" cy="4347102"/>
            <a:chOff x="4503878" y="1105605"/>
            <a:chExt cx="952500" cy="2982595"/>
          </a:xfrm>
        </p:grpSpPr>
        <p:sp>
          <p:nvSpPr>
            <p:cNvPr id="42" name="object 42"/>
            <p:cNvSpPr/>
            <p:nvPr/>
          </p:nvSpPr>
          <p:spPr>
            <a:xfrm>
              <a:off x="4512498" y="1114225"/>
              <a:ext cx="933450" cy="2963545"/>
            </a:xfrm>
            <a:custGeom>
              <a:avLst/>
              <a:gdLst/>
              <a:ahLst/>
              <a:cxnLst/>
              <a:rect l="l" t="t" r="r" b="b"/>
              <a:pathLst>
                <a:path w="933450" h="2963545">
                  <a:moveTo>
                    <a:pt x="933087" y="0"/>
                  </a:moveTo>
                  <a:lnTo>
                    <a:pt x="0" y="0"/>
                  </a:lnTo>
                  <a:lnTo>
                    <a:pt x="0" y="2963036"/>
                  </a:lnTo>
                  <a:lnTo>
                    <a:pt x="933087" y="2963036"/>
                  </a:lnTo>
                  <a:lnTo>
                    <a:pt x="933087" y="0"/>
                  </a:lnTo>
                  <a:close/>
                </a:path>
              </a:pathLst>
            </a:custGeom>
            <a:solidFill>
              <a:srgbClr val="FF9898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3" name="object 43"/>
            <p:cNvSpPr/>
            <p:nvPr/>
          </p:nvSpPr>
          <p:spPr>
            <a:xfrm>
              <a:off x="4503878" y="1105605"/>
              <a:ext cx="952500" cy="2982595"/>
            </a:xfrm>
            <a:custGeom>
              <a:avLst/>
              <a:gdLst/>
              <a:ahLst/>
              <a:cxnLst/>
              <a:rect l="l" t="t" r="r" b="b"/>
              <a:pathLst>
                <a:path w="952500" h="2982595">
                  <a:moveTo>
                    <a:pt x="952481" y="0"/>
                  </a:moveTo>
                  <a:lnTo>
                    <a:pt x="0" y="0"/>
                  </a:lnTo>
                  <a:lnTo>
                    <a:pt x="0" y="2982431"/>
                  </a:lnTo>
                  <a:lnTo>
                    <a:pt x="952481" y="2982431"/>
                  </a:lnTo>
                  <a:lnTo>
                    <a:pt x="952481" y="2971656"/>
                  </a:lnTo>
                  <a:lnTo>
                    <a:pt x="17239" y="2971656"/>
                  </a:lnTo>
                  <a:lnTo>
                    <a:pt x="8619" y="2963036"/>
                  </a:lnTo>
                  <a:lnTo>
                    <a:pt x="17239" y="2963036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952481" y="8619"/>
                  </a:lnTo>
                  <a:lnTo>
                    <a:pt x="952481" y="0"/>
                  </a:lnTo>
                  <a:close/>
                </a:path>
                <a:path w="952500" h="2982595">
                  <a:moveTo>
                    <a:pt x="17239" y="2963036"/>
                  </a:moveTo>
                  <a:lnTo>
                    <a:pt x="8619" y="2963036"/>
                  </a:lnTo>
                  <a:lnTo>
                    <a:pt x="17239" y="2971656"/>
                  </a:lnTo>
                  <a:lnTo>
                    <a:pt x="17239" y="2963036"/>
                  </a:lnTo>
                  <a:close/>
                </a:path>
                <a:path w="952500" h="2982595">
                  <a:moveTo>
                    <a:pt x="933087" y="2963036"/>
                  </a:moveTo>
                  <a:lnTo>
                    <a:pt x="17239" y="2963036"/>
                  </a:lnTo>
                  <a:lnTo>
                    <a:pt x="17239" y="2971656"/>
                  </a:lnTo>
                  <a:lnTo>
                    <a:pt x="933087" y="2971656"/>
                  </a:lnTo>
                  <a:lnTo>
                    <a:pt x="933087" y="2963036"/>
                  </a:lnTo>
                  <a:close/>
                </a:path>
                <a:path w="952500" h="2982595">
                  <a:moveTo>
                    <a:pt x="933087" y="8619"/>
                  </a:moveTo>
                  <a:lnTo>
                    <a:pt x="933087" y="2971656"/>
                  </a:lnTo>
                  <a:lnTo>
                    <a:pt x="941707" y="2963036"/>
                  </a:lnTo>
                  <a:lnTo>
                    <a:pt x="952481" y="2963036"/>
                  </a:lnTo>
                  <a:lnTo>
                    <a:pt x="952481" y="19394"/>
                  </a:lnTo>
                  <a:lnTo>
                    <a:pt x="941707" y="19394"/>
                  </a:lnTo>
                  <a:lnTo>
                    <a:pt x="933087" y="8619"/>
                  </a:lnTo>
                  <a:close/>
                </a:path>
                <a:path w="952500" h="2982595">
                  <a:moveTo>
                    <a:pt x="952481" y="2963036"/>
                  </a:moveTo>
                  <a:lnTo>
                    <a:pt x="941707" y="2963036"/>
                  </a:lnTo>
                  <a:lnTo>
                    <a:pt x="933087" y="2971656"/>
                  </a:lnTo>
                  <a:lnTo>
                    <a:pt x="952481" y="2971656"/>
                  </a:lnTo>
                  <a:lnTo>
                    <a:pt x="952481" y="2963036"/>
                  </a:lnTo>
                  <a:close/>
                </a:path>
                <a:path w="952500" h="298259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952500" h="2982595">
                  <a:moveTo>
                    <a:pt x="933087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933087" y="19394"/>
                  </a:lnTo>
                  <a:lnTo>
                    <a:pt x="933087" y="8619"/>
                  </a:lnTo>
                  <a:close/>
                </a:path>
                <a:path w="952500" h="2982595">
                  <a:moveTo>
                    <a:pt x="952481" y="8619"/>
                  </a:moveTo>
                  <a:lnTo>
                    <a:pt x="933087" y="8619"/>
                  </a:lnTo>
                  <a:lnTo>
                    <a:pt x="941707" y="19394"/>
                  </a:lnTo>
                  <a:lnTo>
                    <a:pt x="952481" y="19394"/>
                  </a:lnTo>
                  <a:lnTo>
                    <a:pt x="952481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7879011" y="3367478"/>
            <a:ext cx="1023610" cy="780401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marR="7404" indent="56456" defTabSz="1332738">
              <a:spcBef>
                <a:spcPts val="138"/>
              </a:spcBef>
            </a:pP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</a:t>
            </a:r>
            <a:r>
              <a:rPr sz="2478" b="1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478" b="1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1 </a:t>
            </a: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switch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4310716" y="3451934"/>
            <a:ext cx="5443827" cy="1529862"/>
          </a:xfrm>
          <a:custGeom>
            <a:avLst/>
            <a:gdLst/>
            <a:ahLst/>
            <a:cxnLst/>
            <a:rect l="l" t="t" r="r" b="b"/>
            <a:pathLst>
              <a:path w="3735070" h="1049654">
                <a:moveTo>
                  <a:pt x="2333790" y="1008507"/>
                </a:moveTo>
                <a:lnTo>
                  <a:pt x="2289264" y="995578"/>
                </a:lnTo>
                <a:lnTo>
                  <a:pt x="2200186" y="969721"/>
                </a:lnTo>
                <a:lnTo>
                  <a:pt x="2200186" y="995578"/>
                </a:lnTo>
                <a:lnTo>
                  <a:pt x="0" y="995578"/>
                </a:lnTo>
                <a:lnTo>
                  <a:pt x="0" y="1023594"/>
                </a:lnTo>
                <a:lnTo>
                  <a:pt x="2200186" y="1023594"/>
                </a:lnTo>
                <a:lnTo>
                  <a:pt x="2200186" y="1049451"/>
                </a:lnTo>
                <a:lnTo>
                  <a:pt x="2284565" y="1023594"/>
                </a:lnTo>
                <a:lnTo>
                  <a:pt x="2333790" y="1008507"/>
                </a:lnTo>
                <a:close/>
              </a:path>
              <a:path w="3735070" h="1049654">
                <a:moveTo>
                  <a:pt x="2333790" y="38785"/>
                </a:moveTo>
                <a:lnTo>
                  <a:pt x="2289264" y="25857"/>
                </a:lnTo>
                <a:lnTo>
                  <a:pt x="2200186" y="0"/>
                </a:lnTo>
                <a:lnTo>
                  <a:pt x="2200186" y="25857"/>
                </a:lnTo>
                <a:lnTo>
                  <a:pt x="0" y="25857"/>
                </a:lnTo>
                <a:lnTo>
                  <a:pt x="0" y="53873"/>
                </a:lnTo>
                <a:lnTo>
                  <a:pt x="2200186" y="53873"/>
                </a:lnTo>
                <a:lnTo>
                  <a:pt x="2200186" y="79730"/>
                </a:lnTo>
                <a:lnTo>
                  <a:pt x="2284565" y="53873"/>
                </a:lnTo>
                <a:lnTo>
                  <a:pt x="2333790" y="38785"/>
                </a:lnTo>
                <a:close/>
              </a:path>
              <a:path w="3735070" h="1049654">
                <a:moveTo>
                  <a:pt x="3734498" y="200406"/>
                </a:moveTo>
                <a:lnTo>
                  <a:pt x="3689972" y="187477"/>
                </a:lnTo>
                <a:lnTo>
                  <a:pt x="3600894" y="161620"/>
                </a:lnTo>
                <a:lnTo>
                  <a:pt x="3600894" y="187477"/>
                </a:lnTo>
                <a:lnTo>
                  <a:pt x="3266884" y="187477"/>
                </a:lnTo>
                <a:lnTo>
                  <a:pt x="3266884" y="215493"/>
                </a:lnTo>
                <a:lnTo>
                  <a:pt x="3600894" y="215493"/>
                </a:lnTo>
                <a:lnTo>
                  <a:pt x="3600894" y="241350"/>
                </a:lnTo>
                <a:lnTo>
                  <a:pt x="3685273" y="215493"/>
                </a:lnTo>
                <a:lnTo>
                  <a:pt x="3734498" y="2004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150792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2972" y="1477436"/>
            <a:ext cx="8357320" cy="5092185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7404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switch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examines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reports from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detection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circuitry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associated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with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each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module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831110" lvl="1" indent="-293387" defTabSz="1332738">
              <a:lnSpc>
                <a:spcPct val="101499"/>
              </a:lnSpc>
              <a:spcBef>
                <a:spcPts val="678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</a:t>
            </a:r>
            <a:r>
              <a:rPr sz="2842" kern="0" spc="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error-free,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selection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is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made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using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fixed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priority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869056" lvl="1" indent="-293387" defTabSz="1332738">
              <a:lnSpc>
                <a:spcPct val="101499"/>
              </a:lnSpc>
              <a:spcBef>
                <a:spcPts val="692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any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eliminated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from 	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consideration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75891" lvl="1" indent="-293387" defTabSz="1332738">
              <a:lnSpc>
                <a:spcPct val="101499"/>
              </a:lnSpc>
              <a:spcBef>
                <a:spcPts val="692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momentary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disruption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operation</a:t>
            </a:r>
            <a:r>
              <a:rPr sz="2842" kern="0" spc="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occur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while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reconfiguration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performed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37633" defTabSz="1332738">
              <a:spcBef>
                <a:spcPts val="2660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28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Switch</a:t>
            </a:r>
          </a:p>
        </p:txBody>
      </p:sp>
    </p:spTree>
    <p:extLst>
      <p:ext uri="{BB962C8B-B14F-4D97-AF65-F5344CB8AC3E}">
        <p14:creationId xmlns:p14="http://schemas.microsoft.com/office/powerpoint/2010/main" val="274867369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25607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29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Hot</a:t>
            </a:r>
            <a:r>
              <a:rPr spc="-87" dirty="0"/>
              <a:t> </a:t>
            </a:r>
            <a:r>
              <a:rPr dirty="0"/>
              <a:t>standby</a:t>
            </a:r>
            <a:r>
              <a:rPr spc="-95" dirty="0"/>
              <a:t> </a:t>
            </a:r>
            <a:r>
              <a:rPr spc="-15" dirty="0"/>
              <a:t>sparing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382962" y="3731448"/>
            <a:ext cx="961601" cy="578441"/>
            <a:chOff x="2228265" y="2560187"/>
            <a:chExt cx="659765" cy="396875"/>
          </a:xfrm>
        </p:grpSpPr>
        <p:sp>
          <p:nvSpPr>
            <p:cNvPr id="5" name="object 5"/>
            <p:cNvSpPr/>
            <p:nvPr/>
          </p:nvSpPr>
          <p:spPr>
            <a:xfrm>
              <a:off x="2236885" y="2568807"/>
              <a:ext cx="642620" cy="377190"/>
            </a:xfrm>
            <a:custGeom>
              <a:avLst/>
              <a:gdLst/>
              <a:ahLst/>
              <a:cxnLst/>
              <a:rect l="l" t="t" r="r" b="b"/>
              <a:pathLst>
                <a:path w="642619" h="377189">
                  <a:moveTo>
                    <a:pt x="642170" y="0"/>
                  </a:moveTo>
                  <a:lnTo>
                    <a:pt x="0" y="0"/>
                  </a:lnTo>
                  <a:lnTo>
                    <a:pt x="0" y="377113"/>
                  </a:lnTo>
                  <a:lnTo>
                    <a:pt x="642170" y="377113"/>
                  </a:lnTo>
                  <a:lnTo>
                    <a:pt x="642170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2228265" y="2560187"/>
              <a:ext cx="659765" cy="396875"/>
            </a:xfrm>
            <a:custGeom>
              <a:avLst/>
              <a:gdLst/>
              <a:ahLst/>
              <a:cxnLst/>
              <a:rect l="l" t="t" r="r" b="b"/>
              <a:pathLst>
                <a:path w="659764" h="396875">
                  <a:moveTo>
                    <a:pt x="659410" y="0"/>
                  </a:moveTo>
                  <a:lnTo>
                    <a:pt x="0" y="0"/>
                  </a:lnTo>
                  <a:lnTo>
                    <a:pt x="0" y="396508"/>
                  </a:lnTo>
                  <a:lnTo>
                    <a:pt x="659410" y="396508"/>
                  </a:lnTo>
                  <a:lnTo>
                    <a:pt x="659410" y="385733"/>
                  </a:lnTo>
                  <a:lnTo>
                    <a:pt x="17239" y="385733"/>
                  </a:lnTo>
                  <a:lnTo>
                    <a:pt x="8619" y="377113"/>
                  </a:lnTo>
                  <a:lnTo>
                    <a:pt x="17239" y="377113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659410" y="8619"/>
                  </a:lnTo>
                  <a:lnTo>
                    <a:pt x="659410" y="0"/>
                  </a:lnTo>
                  <a:close/>
                </a:path>
                <a:path w="659764" h="396875">
                  <a:moveTo>
                    <a:pt x="17239" y="377113"/>
                  </a:moveTo>
                  <a:lnTo>
                    <a:pt x="8619" y="377113"/>
                  </a:lnTo>
                  <a:lnTo>
                    <a:pt x="17239" y="385733"/>
                  </a:lnTo>
                  <a:lnTo>
                    <a:pt x="17239" y="377113"/>
                  </a:lnTo>
                  <a:close/>
                </a:path>
                <a:path w="659764" h="396875">
                  <a:moveTo>
                    <a:pt x="642170" y="377113"/>
                  </a:moveTo>
                  <a:lnTo>
                    <a:pt x="17239" y="377113"/>
                  </a:lnTo>
                  <a:lnTo>
                    <a:pt x="17239" y="385733"/>
                  </a:lnTo>
                  <a:lnTo>
                    <a:pt x="642170" y="385733"/>
                  </a:lnTo>
                  <a:lnTo>
                    <a:pt x="642170" y="377113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642170" y="385733"/>
                  </a:lnTo>
                  <a:lnTo>
                    <a:pt x="650790" y="377113"/>
                  </a:lnTo>
                  <a:lnTo>
                    <a:pt x="659410" y="377113"/>
                  </a:lnTo>
                  <a:lnTo>
                    <a:pt x="659410" y="19394"/>
                  </a:lnTo>
                  <a:lnTo>
                    <a:pt x="65079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377113"/>
                  </a:moveTo>
                  <a:lnTo>
                    <a:pt x="650790" y="377113"/>
                  </a:lnTo>
                  <a:lnTo>
                    <a:pt x="642170" y="385733"/>
                  </a:lnTo>
                  <a:lnTo>
                    <a:pt x="659410" y="385733"/>
                  </a:lnTo>
                  <a:lnTo>
                    <a:pt x="659410" y="377113"/>
                  </a:lnTo>
                  <a:close/>
                </a:path>
                <a:path w="659764" h="39687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64217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8619"/>
                  </a:moveTo>
                  <a:lnTo>
                    <a:pt x="642170" y="8619"/>
                  </a:lnTo>
                  <a:lnTo>
                    <a:pt x="650790" y="19394"/>
                  </a:lnTo>
                  <a:lnTo>
                    <a:pt x="659410" y="19394"/>
                  </a:lnTo>
                  <a:lnTo>
                    <a:pt x="659410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832972" y="1486138"/>
            <a:ext cx="7848291" cy="2726794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7404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hot standby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sparing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spares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operate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in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synchrony with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on-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line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 and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are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prepared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 take over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any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>
              <a:spcBef>
                <a:spcPts val="2347"/>
              </a:spcBef>
            </a:pP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R="1779761" algn="ctr" defTabSz="1332738"/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M1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459567" y="3923035"/>
            <a:ext cx="1969477" cy="1266092"/>
            <a:chOff x="1594714" y="2691638"/>
            <a:chExt cx="1351280" cy="868680"/>
          </a:xfrm>
        </p:grpSpPr>
        <p:sp>
          <p:nvSpPr>
            <p:cNvPr id="9" name="object 9"/>
            <p:cNvSpPr/>
            <p:nvPr/>
          </p:nvSpPr>
          <p:spPr>
            <a:xfrm>
              <a:off x="2236885" y="3215288"/>
              <a:ext cx="700405" cy="336550"/>
            </a:xfrm>
            <a:custGeom>
              <a:avLst/>
              <a:gdLst/>
              <a:ahLst/>
              <a:cxnLst/>
              <a:rect l="l" t="t" r="r" b="b"/>
              <a:pathLst>
                <a:path w="700405" h="336550">
                  <a:moveTo>
                    <a:pt x="700354" y="0"/>
                  </a:moveTo>
                  <a:lnTo>
                    <a:pt x="0" y="0"/>
                  </a:lnTo>
                  <a:lnTo>
                    <a:pt x="0" y="336170"/>
                  </a:lnTo>
                  <a:lnTo>
                    <a:pt x="700354" y="336170"/>
                  </a:lnTo>
                  <a:lnTo>
                    <a:pt x="700354" y="0"/>
                  </a:lnTo>
                  <a:close/>
                </a:path>
              </a:pathLst>
            </a:custGeom>
            <a:solidFill>
              <a:srgbClr val="CCFF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1594713" y="2691650"/>
              <a:ext cx="1351280" cy="868680"/>
            </a:xfrm>
            <a:custGeom>
              <a:avLst/>
              <a:gdLst/>
              <a:ahLst/>
              <a:cxnLst/>
              <a:rect l="l" t="t" r="r" b="b"/>
              <a:pathLst>
                <a:path w="1351280" h="868679">
                  <a:moveTo>
                    <a:pt x="1351140" y="515023"/>
                  </a:moveTo>
                  <a:lnTo>
                    <a:pt x="1333893" y="515023"/>
                  </a:lnTo>
                  <a:lnTo>
                    <a:pt x="1333893" y="534416"/>
                  </a:lnTo>
                  <a:lnTo>
                    <a:pt x="1333893" y="851192"/>
                  </a:lnTo>
                  <a:lnTo>
                    <a:pt x="650786" y="851192"/>
                  </a:lnTo>
                  <a:lnTo>
                    <a:pt x="650786" y="534416"/>
                  </a:lnTo>
                  <a:lnTo>
                    <a:pt x="1333893" y="534416"/>
                  </a:lnTo>
                  <a:lnTo>
                    <a:pt x="1333893" y="515023"/>
                  </a:lnTo>
                  <a:lnTo>
                    <a:pt x="633552" y="515023"/>
                  </a:lnTo>
                  <a:lnTo>
                    <a:pt x="633552" y="736688"/>
                  </a:lnTo>
                  <a:lnTo>
                    <a:pt x="596912" y="726211"/>
                  </a:lnTo>
                  <a:lnTo>
                    <a:pt x="506399" y="700354"/>
                  </a:lnTo>
                  <a:lnTo>
                    <a:pt x="506399" y="726211"/>
                  </a:lnTo>
                  <a:lnTo>
                    <a:pt x="193941" y="726211"/>
                  </a:lnTo>
                  <a:lnTo>
                    <a:pt x="193941" y="53873"/>
                  </a:lnTo>
                  <a:lnTo>
                    <a:pt x="506399" y="53873"/>
                  </a:lnTo>
                  <a:lnTo>
                    <a:pt x="506399" y="79730"/>
                  </a:lnTo>
                  <a:lnTo>
                    <a:pt x="592150" y="53873"/>
                  </a:lnTo>
                  <a:lnTo>
                    <a:pt x="642162" y="38785"/>
                  </a:lnTo>
                  <a:lnTo>
                    <a:pt x="596912" y="25857"/>
                  </a:lnTo>
                  <a:lnTo>
                    <a:pt x="506399" y="0"/>
                  </a:lnTo>
                  <a:lnTo>
                    <a:pt x="506399" y="25857"/>
                  </a:lnTo>
                  <a:lnTo>
                    <a:pt x="174548" y="25857"/>
                  </a:lnTo>
                  <a:lnTo>
                    <a:pt x="168084" y="32321"/>
                  </a:lnTo>
                  <a:lnTo>
                    <a:pt x="168084" y="377113"/>
                  </a:lnTo>
                  <a:lnTo>
                    <a:pt x="0" y="377113"/>
                  </a:lnTo>
                  <a:lnTo>
                    <a:pt x="0" y="402971"/>
                  </a:lnTo>
                  <a:lnTo>
                    <a:pt x="168084" y="402971"/>
                  </a:lnTo>
                  <a:lnTo>
                    <a:pt x="168084" y="747763"/>
                  </a:lnTo>
                  <a:lnTo>
                    <a:pt x="174548" y="754227"/>
                  </a:lnTo>
                  <a:lnTo>
                    <a:pt x="506399" y="754227"/>
                  </a:lnTo>
                  <a:lnTo>
                    <a:pt x="506399" y="780084"/>
                  </a:lnTo>
                  <a:lnTo>
                    <a:pt x="592150" y="754227"/>
                  </a:lnTo>
                  <a:lnTo>
                    <a:pt x="633552" y="741743"/>
                  </a:lnTo>
                  <a:lnTo>
                    <a:pt x="633552" y="868438"/>
                  </a:lnTo>
                  <a:lnTo>
                    <a:pt x="1351140" y="868438"/>
                  </a:lnTo>
                  <a:lnTo>
                    <a:pt x="1351140" y="859815"/>
                  </a:lnTo>
                  <a:lnTo>
                    <a:pt x="1351140" y="851192"/>
                  </a:lnTo>
                  <a:lnTo>
                    <a:pt x="1351140" y="534416"/>
                  </a:lnTo>
                  <a:lnTo>
                    <a:pt x="1351140" y="523646"/>
                  </a:lnTo>
                  <a:lnTo>
                    <a:pt x="1351140" y="51502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2778015" y="4293651"/>
            <a:ext cx="682098" cy="371897"/>
          </a:xfrm>
          <a:prstGeom prst="rect">
            <a:avLst/>
          </a:prstGeom>
          <a:solidFill>
            <a:srgbClr val="FFFF98"/>
          </a:solidFill>
        </p:spPr>
        <p:txBody>
          <a:bodyPr vert="horz" wrap="square" lIns="0" tIns="0" rIns="0" bIns="0" rtlCol="0">
            <a:spAutoFit/>
          </a:bodyPr>
          <a:lstStyle/>
          <a:p>
            <a:pPr marL="200836" defTabSz="1332738">
              <a:lnSpc>
                <a:spcPts val="2893"/>
              </a:lnSpc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542604" y="4551196"/>
            <a:ext cx="616386" cy="116614"/>
          </a:xfrm>
          <a:custGeom>
            <a:avLst/>
            <a:gdLst/>
            <a:ahLst/>
            <a:cxnLst/>
            <a:rect l="l" t="t" r="r" b="b"/>
            <a:pathLst>
              <a:path w="422910" h="80010">
                <a:moveTo>
                  <a:pt x="288761" y="0"/>
                </a:moveTo>
                <a:lnTo>
                  <a:pt x="288761" y="79732"/>
                </a:lnTo>
                <a:lnTo>
                  <a:pt x="373144" y="53873"/>
                </a:lnTo>
                <a:lnTo>
                  <a:pt x="301691" y="53873"/>
                </a:lnTo>
                <a:lnTo>
                  <a:pt x="301691" y="25859"/>
                </a:lnTo>
                <a:lnTo>
                  <a:pt x="377832" y="25859"/>
                </a:lnTo>
                <a:lnTo>
                  <a:pt x="288761" y="0"/>
                </a:lnTo>
                <a:close/>
              </a:path>
              <a:path w="422910" h="80010">
                <a:moveTo>
                  <a:pt x="288761" y="25859"/>
                </a:moveTo>
                <a:lnTo>
                  <a:pt x="0" y="25859"/>
                </a:lnTo>
                <a:lnTo>
                  <a:pt x="0" y="53873"/>
                </a:lnTo>
                <a:lnTo>
                  <a:pt x="288761" y="53873"/>
                </a:lnTo>
                <a:lnTo>
                  <a:pt x="288761" y="25859"/>
                </a:lnTo>
                <a:close/>
              </a:path>
              <a:path w="422910" h="80010">
                <a:moveTo>
                  <a:pt x="377832" y="25859"/>
                </a:moveTo>
                <a:lnTo>
                  <a:pt x="301691" y="25859"/>
                </a:lnTo>
                <a:lnTo>
                  <a:pt x="301691" y="53873"/>
                </a:lnTo>
                <a:lnTo>
                  <a:pt x="373144" y="53873"/>
                </a:lnTo>
                <a:lnTo>
                  <a:pt x="422367" y="38788"/>
                </a:lnTo>
                <a:lnTo>
                  <a:pt x="377832" y="258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36215" y="4372170"/>
            <a:ext cx="682098" cy="371897"/>
          </a:xfrm>
          <a:prstGeom prst="rect">
            <a:avLst/>
          </a:prstGeom>
          <a:solidFill>
            <a:srgbClr val="FFFF98"/>
          </a:solidFill>
        </p:spPr>
        <p:txBody>
          <a:bodyPr vert="horz" wrap="square" lIns="0" tIns="0" rIns="0" bIns="0" rtlCol="0">
            <a:spAutoFit/>
          </a:bodyPr>
          <a:lstStyle/>
          <a:p>
            <a:pPr marL="97179" defTabSz="1332738">
              <a:lnSpc>
                <a:spcPts val="2893"/>
              </a:lnSpc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out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742928" y="4202568"/>
            <a:ext cx="537719" cy="421105"/>
            <a:chOff x="3161353" y="2883428"/>
            <a:chExt cx="368935" cy="288925"/>
          </a:xfrm>
        </p:grpSpPr>
        <p:sp>
          <p:nvSpPr>
            <p:cNvPr id="15" name="object 15"/>
            <p:cNvSpPr/>
            <p:nvPr/>
          </p:nvSpPr>
          <p:spPr>
            <a:xfrm>
              <a:off x="3169973" y="2892047"/>
              <a:ext cx="351790" cy="269875"/>
            </a:xfrm>
            <a:custGeom>
              <a:avLst/>
              <a:gdLst/>
              <a:ahLst/>
              <a:cxnLst/>
              <a:rect l="l" t="t" r="r" b="b"/>
              <a:pathLst>
                <a:path w="351789" h="269875">
                  <a:moveTo>
                    <a:pt x="351254" y="0"/>
                  </a:moveTo>
                  <a:lnTo>
                    <a:pt x="0" y="0"/>
                  </a:lnTo>
                  <a:lnTo>
                    <a:pt x="0" y="269366"/>
                  </a:lnTo>
                  <a:lnTo>
                    <a:pt x="351254" y="269366"/>
                  </a:lnTo>
                  <a:lnTo>
                    <a:pt x="351254" y="0"/>
                  </a:lnTo>
                  <a:close/>
                </a:path>
              </a:pathLst>
            </a:custGeom>
            <a:solidFill>
              <a:srgbClr val="73DFEA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3161353" y="2883428"/>
              <a:ext cx="368935" cy="288925"/>
            </a:xfrm>
            <a:custGeom>
              <a:avLst/>
              <a:gdLst/>
              <a:ahLst/>
              <a:cxnLst/>
              <a:rect l="l" t="t" r="r" b="b"/>
              <a:pathLst>
                <a:path w="368935" h="288925">
                  <a:moveTo>
                    <a:pt x="368494" y="0"/>
                  </a:moveTo>
                  <a:lnTo>
                    <a:pt x="0" y="0"/>
                  </a:lnTo>
                  <a:lnTo>
                    <a:pt x="0" y="288761"/>
                  </a:lnTo>
                  <a:lnTo>
                    <a:pt x="368494" y="288761"/>
                  </a:lnTo>
                  <a:lnTo>
                    <a:pt x="368494" y="277986"/>
                  </a:lnTo>
                  <a:lnTo>
                    <a:pt x="17239" y="277986"/>
                  </a:lnTo>
                  <a:lnTo>
                    <a:pt x="8619" y="269366"/>
                  </a:lnTo>
                  <a:lnTo>
                    <a:pt x="17239" y="269366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368494" y="8619"/>
                  </a:lnTo>
                  <a:lnTo>
                    <a:pt x="368494" y="0"/>
                  </a:lnTo>
                  <a:close/>
                </a:path>
                <a:path w="368935" h="288925">
                  <a:moveTo>
                    <a:pt x="17239" y="269366"/>
                  </a:moveTo>
                  <a:lnTo>
                    <a:pt x="8619" y="269366"/>
                  </a:lnTo>
                  <a:lnTo>
                    <a:pt x="17239" y="277986"/>
                  </a:lnTo>
                  <a:lnTo>
                    <a:pt x="17239" y="269366"/>
                  </a:lnTo>
                  <a:close/>
                </a:path>
                <a:path w="368935" h="288925">
                  <a:moveTo>
                    <a:pt x="349099" y="269366"/>
                  </a:moveTo>
                  <a:lnTo>
                    <a:pt x="17239" y="269366"/>
                  </a:lnTo>
                  <a:lnTo>
                    <a:pt x="17239" y="277986"/>
                  </a:lnTo>
                  <a:lnTo>
                    <a:pt x="349099" y="277986"/>
                  </a:lnTo>
                  <a:lnTo>
                    <a:pt x="349099" y="269366"/>
                  </a:lnTo>
                  <a:close/>
                </a:path>
                <a:path w="368935" h="288925">
                  <a:moveTo>
                    <a:pt x="349099" y="8619"/>
                  </a:moveTo>
                  <a:lnTo>
                    <a:pt x="349099" y="277986"/>
                  </a:lnTo>
                  <a:lnTo>
                    <a:pt x="359874" y="269366"/>
                  </a:lnTo>
                  <a:lnTo>
                    <a:pt x="368494" y="269366"/>
                  </a:lnTo>
                  <a:lnTo>
                    <a:pt x="368494" y="19394"/>
                  </a:lnTo>
                  <a:lnTo>
                    <a:pt x="359874" y="19394"/>
                  </a:lnTo>
                  <a:lnTo>
                    <a:pt x="349099" y="8619"/>
                  </a:lnTo>
                  <a:close/>
                </a:path>
                <a:path w="368935" h="288925">
                  <a:moveTo>
                    <a:pt x="368494" y="269366"/>
                  </a:moveTo>
                  <a:lnTo>
                    <a:pt x="359874" y="269366"/>
                  </a:lnTo>
                  <a:lnTo>
                    <a:pt x="349099" y="277986"/>
                  </a:lnTo>
                  <a:lnTo>
                    <a:pt x="368494" y="277986"/>
                  </a:lnTo>
                  <a:lnTo>
                    <a:pt x="368494" y="269366"/>
                  </a:lnTo>
                  <a:close/>
                </a:path>
                <a:path w="368935" h="28892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368935" h="288925">
                  <a:moveTo>
                    <a:pt x="349099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349099" y="19394"/>
                  </a:lnTo>
                  <a:lnTo>
                    <a:pt x="349099" y="8619"/>
                  </a:lnTo>
                  <a:close/>
                </a:path>
                <a:path w="368935" h="288925">
                  <a:moveTo>
                    <a:pt x="368494" y="8619"/>
                  </a:moveTo>
                  <a:lnTo>
                    <a:pt x="349099" y="8619"/>
                  </a:lnTo>
                  <a:lnTo>
                    <a:pt x="359874" y="19394"/>
                  </a:lnTo>
                  <a:lnTo>
                    <a:pt x="368494" y="19394"/>
                  </a:lnTo>
                  <a:lnTo>
                    <a:pt x="368494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5865759" y="4268888"/>
            <a:ext cx="281354" cy="238368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1385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err</a:t>
            </a:r>
            <a:endParaRPr sz="1385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5331482" y="4001557"/>
            <a:ext cx="1784376" cy="1407695"/>
            <a:chOff x="2879056" y="2745512"/>
            <a:chExt cx="1224280" cy="965835"/>
          </a:xfrm>
        </p:grpSpPr>
        <p:sp>
          <p:nvSpPr>
            <p:cNvPr id="19" name="object 19"/>
            <p:cNvSpPr/>
            <p:nvPr/>
          </p:nvSpPr>
          <p:spPr>
            <a:xfrm>
              <a:off x="2879052" y="2745523"/>
              <a:ext cx="1224280" cy="349250"/>
            </a:xfrm>
            <a:custGeom>
              <a:avLst/>
              <a:gdLst/>
              <a:ahLst/>
              <a:cxnLst/>
              <a:rect l="l" t="t" r="r" b="b"/>
              <a:pathLst>
                <a:path w="1224279" h="349250">
                  <a:moveTo>
                    <a:pt x="1224000" y="308152"/>
                  </a:moveTo>
                  <a:lnTo>
                    <a:pt x="1179461" y="295224"/>
                  </a:lnTo>
                  <a:lnTo>
                    <a:pt x="1090396" y="269367"/>
                  </a:lnTo>
                  <a:lnTo>
                    <a:pt x="1090396" y="295224"/>
                  </a:lnTo>
                  <a:lnTo>
                    <a:pt x="642162" y="295224"/>
                  </a:lnTo>
                  <a:lnTo>
                    <a:pt x="642162" y="323240"/>
                  </a:lnTo>
                  <a:lnTo>
                    <a:pt x="1090396" y="323240"/>
                  </a:lnTo>
                  <a:lnTo>
                    <a:pt x="1090396" y="349097"/>
                  </a:lnTo>
                  <a:lnTo>
                    <a:pt x="1174775" y="323240"/>
                  </a:lnTo>
                  <a:lnTo>
                    <a:pt x="1224000" y="308152"/>
                  </a:lnTo>
                  <a:close/>
                </a:path>
                <a:path w="1224279" h="349250">
                  <a:moveTo>
                    <a:pt x="1224000" y="38785"/>
                  </a:moveTo>
                  <a:lnTo>
                    <a:pt x="1179461" y="25857"/>
                  </a:lnTo>
                  <a:lnTo>
                    <a:pt x="1090396" y="0"/>
                  </a:lnTo>
                  <a:lnTo>
                    <a:pt x="1090396" y="25857"/>
                  </a:lnTo>
                  <a:lnTo>
                    <a:pt x="0" y="25857"/>
                  </a:lnTo>
                  <a:lnTo>
                    <a:pt x="0" y="53873"/>
                  </a:lnTo>
                  <a:lnTo>
                    <a:pt x="452539" y="53873"/>
                  </a:lnTo>
                  <a:lnTo>
                    <a:pt x="452539" y="146532"/>
                  </a:lnTo>
                  <a:lnTo>
                    <a:pt x="480555" y="146532"/>
                  </a:lnTo>
                  <a:lnTo>
                    <a:pt x="480555" y="53873"/>
                  </a:lnTo>
                  <a:lnTo>
                    <a:pt x="1090396" y="53873"/>
                  </a:lnTo>
                  <a:lnTo>
                    <a:pt x="1090396" y="79730"/>
                  </a:lnTo>
                  <a:lnTo>
                    <a:pt x="1174775" y="53873"/>
                  </a:lnTo>
                  <a:lnTo>
                    <a:pt x="1224000" y="3878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object 20"/>
            <p:cNvSpPr/>
            <p:nvPr/>
          </p:nvSpPr>
          <p:spPr>
            <a:xfrm>
              <a:off x="3169973" y="3430781"/>
              <a:ext cx="351790" cy="269875"/>
            </a:xfrm>
            <a:custGeom>
              <a:avLst/>
              <a:gdLst/>
              <a:ahLst/>
              <a:cxnLst/>
              <a:rect l="l" t="t" r="r" b="b"/>
              <a:pathLst>
                <a:path w="351789" h="269875">
                  <a:moveTo>
                    <a:pt x="351254" y="0"/>
                  </a:moveTo>
                  <a:lnTo>
                    <a:pt x="0" y="0"/>
                  </a:lnTo>
                  <a:lnTo>
                    <a:pt x="0" y="269366"/>
                  </a:lnTo>
                  <a:lnTo>
                    <a:pt x="351254" y="269366"/>
                  </a:lnTo>
                  <a:lnTo>
                    <a:pt x="351254" y="0"/>
                  </a:lnTo>
                  <a:close/>
                </a:path>
              </a:pathLst>
            </a:custGeom>
            <a:solidFill>
              <a:srgbClr val="73DFEA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1" name="object 21"/>
            <p:cNvSpPr/>
            <p:nvPr/>
          </p:nvSpPr>
          <p:spPr>
            <a:xfrm>
              <a:off x="3161353" y="3422162"/>
              <a:ext cx="368935" cy="288925"/>
            </a:xfrm>
            <a:custGeom>
              <a:avLst/>
              <a:gdLst/>
              <a:ahLst/>
              <a:cxnLst/>
              <a:rect l="l" t="t" r="r" b="b"/>
              <a:pathLst>
                <a:path w="368935" h="288925">
                  <a:moveTo>
                    <a:pt x="368494" y="0"/>
                  </a:moveTo>
                  <a:lnTo>
                    <a:pt x="0" y="0"/>
                  </a:lnTo>
                  <a:lnTo>
                    <a:pt x="0" y="288761"/>
                  </a:lnTo>
                  <a:lnTo>
                    <a:pt x="368494" y="288761"/>
                  </a:lnTo>
                  <a:lnTo>
                    <a:pt x="368494" y="277986"/>
                  </a:lnTo>
                  <a:lnTo>
                    <a:pt x="17239" y="277986"/>
                  </a:lnTo>
                  <a:lnTo>
                    <a:pt x="8619" y="269366"/>
                  </a:lnTo>
                  <a:lnTo>
                    <a:pt x="17239" y="269366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368494" y="8619"/>
                  </a:lnTo>
                  <a:lnTo>
                    <a:pt x="368494" y="0"/>
                  </a:lnTo>
                  <a:close/>
                </a:path>
                <a:path w="368935" h="288925">
                  <a:moveTo>
                    <a:pt x="17239" y="269366"/>
                  </a:moveTo>
                  <a:lnTo>
                    <a:pt x="8619" y="269366"/>
                  </a:lnTo>
                  <a:lnTo>
                    <a:pt x="17239" y="277986"/>
                  </a:lnTo>
                  <a:lnTo>
                    <a:pt x="17239" y="269366"/>
                  </a:lnTo>
                  <a:close/>
                </a:path>
                <a:path w="368935" h="288925">
                  <a:moveTo>
                    <a:pt x="349099" y="269366"/>
                  </a:moveTo>
                  <a:lnTo>
                    <a:pt x="17239" y="269366"/>
                  </a:lnTo>
                  <a:lnTo>
                    <a:pt x="17239" y="277986"/>
                  </a:lnTo>
                  <a:lnTo>
                    <a:pt x="349099" y="277986"/>
                  </a:lnTo>
                  <a:lnTo>
                    <a:pt x="349099" y="269366"/>
                  </a:lnTo>
                  <a:close/>
                </a:path>
                <a:path w="368935" h="288925">
                  <a:moveTo>
                    <a:pt x="349099" y="8619"/>
                  </a:moveTo>
                  <a:lnTo>
                    <a:pt x="349099" y="277986"/>
                  </a:lnTo>
                  <a:lnTo>
                    <a:pt x="359874" y="269366"/>
                  </a:lnTo>
                  <a:lnTo>
                    <a:pt x="368494" y="269366"/>
                  </a:lnTo>
                  <a:lnTo>
                    <a:pt x="368494" y="19394"/>
                  </a:lnTo>
                  <a:lnTo>
                    <a:pt x="359874" y="19394"/>
                  </a:lnTo>
                  <a:lnTo>
                    <a:pt x="349099" y="8619"/>
                  </a:lnTo>
                  <a:close/>
                </a:path>
                <a:path w="368935" h="288925">
                  <a:moveTo>
                    <a:pt x="368494" y="269366"/>
                  </a:moveTo>
                  <a:lnTo>
                    <a:pt x="359874" y="269366"/>
                  </a:lnTo>
                  <a:lnTo>
                    <a:pt x="349099" y="277986"/>
                  </a:lnTo>
                  <a:lnTo>
                    <a:pt x="368494" y="277986"/>
                  </a:lnTo>
                  <a:lnTo>
                    <a:pt x="368494" y="269366"/>
                  </a:lnTo>
                  <a:close/>
                </a:path>
                <a:path w="368935" h="28892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368935" h="288925">
                  <a:moveTo>
                    <a:pt x="349099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349099" y="19394"/>
                  </a:lnTo>
                  <a:lnTo>
                    <a:pt x="349099" y="8619"/>
                  </a:lnTo>
                  <a:close/>
                </a:path>
                <a:path w="368935" h="288925">
                  <a:moveTo>
                    <a:pt x="368494" y="8619"/>
                  </a:moveTo>
                  <a:lnTo>
                    <a:pt x="349099" y="8619"/>
                  </a:lnTo>
                  <a:lnTo>
                    <a:pt x="359874" y="19394"/>
                  </a:lnTo>
                  <a:lnTo>
                    <a:pt x="368494" y="19394"/>
                  </a:lnTo>
                  <a:lnTo>
                    <a:pt x="368494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537202" y="4736868"/>
            <a:ext cx="1609455" cy="559645"/>
          </a:xfrm>
          <a:prstGeom prst="rect">
            <a:avLst/>
          </a:prstGeom>
        </p:spPr>
        <p:txBody>
          <a:bodyPr vert="horz" wrap="square" lIns="0" tIns="19436" rIns="0" bIns="0" rtlCol="0">
            <a:spAutoFit/>
          </a:bodyPr>
          <a:lstStyle/>
          <a:p>
            <a:pPr marL="18510" defTabSz="1332738">
              <a:spcBef>
                <a:spcPts val="153"/>
              </a:spcBef>
            </a:pPr>
            <a:r>
              <a:rPr sz="2041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spare</a:t>
            </a:r>
            <a:endParaRPr sz="2041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R="7404" algn="r" defTabSz="1332738">
              <a:spcBef>
                <a:spcPts val="87"/>
              </a:spcBef>
            </a:pPr>
            <a:r>
              <a:rPr sz="1385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err</a:t>
            </a:r>
            <a:endParaRPr sz="1385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5416284" y="3803686"/>
            <a:ext cx="2145323" cy="1611306"/>
            <a:chOff x="2937239" y="2609751"/>
            <a:chExt cx="1471930" cy="1105535"/>
          </a:xfrm>
        </p:grpSpPr>
        <p:sp>
          <p:nvSpPr>
            <p:cNvPr id="24" name="object 24"/>
            <p:cNvSpPr/>
            <p:nvPr/>
          </p:nvSpPr>
          <p:spPr>
            <a:xfrm>
              <a:off x="2937230" y="3284258"/>
              <a:ext cx="1165860" cy="349250"/>
            </a:xfrm>
            <a:custGeom>
              <a:avLst/>
              <a:gdLst/>
              <a:ahLst/>
              <a:cxnLst/>
              <a:rect l="l" t="t" r="r" b="b"/>
              <a:pathLst>
                <a:path w="1165860" h="349250">
                  <a:moveTo>
                    <a:pt x="1165821" y="308152"/>
                  </a:moveTo>
                  <a:lnTo>
                    <a:pt x="1121283" y="295224"/>
                  </a:lnTo>
                  <a:lnTo>
                    <a:pt x="1032217" y="269367"/>
                  </a:lnTo>
                  <a:lnTo>
                    <a:pt x="1032217" y="295224"/>
                  </a:lnTo>
                  <a:lnTo>
                    <a:pt x="583984" y="295224"/>
                  </a:lnTo>
                  <a:lnTo>
                    <a:pt x="583984" y="323240"/>
                  </a:lnTo>
                  <a:lnTo>
                    <a:pt x="1032217" y="323240"/>
                  </a:lnTo>
                  <a:lnTo>
                    <a:pt x="1032217" y="349097"/>
                  </a:lnTo>
                  <a:lnTo>
                    <a:pt x="1116596" y="323240"/>
                  </a:lnTo>
                  <a:lnTo>
                    <a:pt x="1165821" y="308152"/>
                  </a:lnTo>
                  <a:close/>
                </a:path>
                <a:path w="1165860" h="349250">
                  <a:moveTo>
                    <a:pt x="1165821" y="38785"/>
                  </a:moveTo>
                  <a:lnTo>
                    <a:pt x="1121283" y="25857"/>
                  </a:lnTo>
                  <a:lnTo>
                    <a:pt x="1032217" y="0"/>
                  </a:lnTo>
                  <a:lnTo>
                    <a:pt x="1032217" y="25857"/>
                  </a:lnTo>
                  <a:lnTo>
                    <a:pt x="0" y="25857"/>
                  </a:lnTo>
                  <a:lnTo>
                    <a:pt x="0" y="53873"/>
                  </a:lnTo>
                  <a:lnTo>
                    <a:pt x="394360" y="53873"/>
                  </a:lnTo>
                  <a:lnTo>
                    <a:pt x="394360" y="146532"/>
                  </a:lnTo>
                  <a:lnTo>
                    <a:pt x="422376" y="146532"/>
                  </a:lnTo>
                  <a:lnTo>
                    <a:pt x="422376" y="53873"/>
                  </a:lnTo>
                  <a:lnTo>
                    <a:pt x="1032217" y="53873"/>
                  </a:lnTo>
                  <a:lnTo>
                    <a:pt x="1032217" y="79730"/>
                  </a:lnTo>
                  <a:lnTo>
                    <a:pt x="1116596" y="53873"/>
                  </a:lnTo>
                  <a:lnTo>
                    <a:pt x="1165821" y="3878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5" name="object 25"/>
            <p:cNvSpPr/>
            <p:nvPr/>
          </p:nvSpPr>
          <p:spPr>
            <a:xfrm>
              <a:off x="4103060" y="2622680"/>
              <a:ext cx="293370" cy="1077595"/>
            </a:xfrm>
            <a:custGeom>
              <a:avLst/>
              <a:gdLst/>
              <a:ahLst/>
              <a:cxnLst/>
              <a:rect l="l" t="t" r="r" b="b"/>
              <a:pathLst>
                <a:path w="293370" h="1077595">
                  <a:moveTo>
                    <a:pt x="293071" y="0"/>
                  </a:moveTo>
                  <a:lnTo>
                    <a:pt x="0" y="0"/>
                  </a:lnTo>
                  <a:lnTo>
                    <a:pt x="0" y="1077467"/>
                  </a:lnTo>
                  <a:lnTo>
                    <a:pt x="293071" y="1077467"/>
                  </a:lnTo>
                  <a:lnTo>
                    <a:pt x="293071" y="0"/>
                  </a:lnTo>
                  <a:close/>
                </a:path>
              </a:pathLst>
            </a:custGeom>
            <a:solidFill>
              <a:srgbClr val="FF9898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6" name="object 26"/>
            <p:cNvSpPr/>
            <p:nvPr/>
          </p:nvSpPr>
          <p:spPr>
            <a:xfrm>
              <a:off x="4090130" y="2609751"/>
              <a:ext cx="319405" cy="1105535"/>
            </a:xfrm>
            <a:custGeom>
              <a:avLst/>
              <a:gdLst/>
              <a:ahLst/>
              <a:cxnLst/>
              <a:rect l="l" t="t" r="r" b="b"/>
              <a:pathLst>
                <a:path w="319404" h="1105535">
                  <a:moveTo>
                    <a:pt x="318930" y="0"/>
                  </a:moveTo>
                  <a:lnTo>
                    <a:pt x="0" y="0"/>
                  </a:lnTo>
                  <a:lnTo>
                    <a:pt x="0" y="1105482"/>
                  </a:lnTo>
                  <a:lnTo>
                    <a:pt x="318930" y="1105482"/>
                  </a:lnTo>
                  <a:lnTo>
                    <a:pt x="318930" y="1090397"/>
                  </a:lnTo>
                  <a:lnTo>
                    <a:pt x="28014" y="1090397"/>
                  </a:lnTo>
                  <a:lnTo>
                    <a:pt x="12929" y="1077467"/>
                  </a:lnTo>
                  <a:lnTo>
                    <a:pt x="28014" y="1077467"/>
                  </a:lnTo>
                  <a:lnTo>
                    <a:pt x="28014" y="28014"/>
                  </a:lnTo>
                  <a:lnTo>
                    <a:pt x="12929" y="28014"/>
                  </a:lnTo>
                  <a:lnTo>
                    <a:pt x="28014" y="12929"/>
                  </a:lnTo>
                  <a:lnTo>
                    <a:pt x="318930" y="12929"/>
                  </a:lnTo>
                  <a:lnTo>
                    <a:pt x="318930" y="0"/>
                  </a:lnTo>
                  <a:close/>
                </a:path>
                <a:path w="319404" h="1105535">
                  <a:moveTo>
                    <a:pt x="28014" y="1077467"/>
                  </a:moveTo>
                  <a:lnTo>
                    <a:pt x="12929" y="1077467"/>
                  </a:lnTo>
                  <a:lnTo>
                    <a:pt x="28014" y="1090397"/>
                  </a:lnTo>
                  <a:lnTo>
                    <a:pt x="28014" y="1077467"/>
                  </a:lnTo>
                  <a:close/>
                </a:path>
                <a:path w="319404" h="1105535">
                  <a:moveTo>
                    <a:pt x="293071" y="1077467"/>
                  </a:moveTo>
                  <a:lnTo>
                    <a:pt x="28014" y="1077467"/>
                  </a:lnTo>
                  <a:lnTo>
                    <a:pt x="28014" y="1090397"/>
                  </a:lnTo>
                  <a:lnTo>
                    <a:pt x="293071" y="1090397"/>
                  </a:lnTo>
                  <a:lnTo>
                    <a:pt x="293071" y="1077467"/>
                  </a:lnTo>
                  <a:close/>
                </a:path>
                <a:path w="319404" h="1105535">
                  <a:moveTo>
                    <a:pt x="293071" y="12929"/>
                  </a:moveTo>
                  <a:lnTo>
                    <a:pt x="293071" y="1090397"/>
                  </a:lnTo>
                  <a:lnTo>
                    <a:pt x="306000" y="1077467"/>
                  </a:lnTo>
                  <a:lnTo>
                    <a:pt x="318930" y="1077467"/>
                  </a:lnTo>
                  <a:lnTo>
                    <a:pt x="318930" y="28014"/>
                  </a:lnTo>
                  <a:lnTo>
                    <a:pt x="306000" y="28014"/>
                  </a:lnTo>
                  <a:lnTo>
                    <a:pt x="293071" y="12929"/>
                  </a:lnTo>
                  <a:close/>
                </a:path>
                <a:path w="319404" h="1105535">
                  <a:moveTo>
                    <a:pt x="318930" y="1077467"/>
                  </a:moveTo>
                  <a:lnTo>
                    <a:pt x="306000" y="1077467"/>
                  </a:lnTo>
                  <a:lnTo>
                    <a:pt x="293071" y="1090397"/>
                  </a:lnTo>
                  <a:lnTo>
                    <a:pt x="318930" y="1090397"/>
                  </a:lnTo>
                  <a:lnTo>
                    <a:pt x="318930" y="1077467"/>
                  </a:lnTo>
                  <a:close/>
                </a:path>
                <a:path w="319404" h="1105535">
                  <a:moveTo>
                    <a:pt x="28014" y="12929"/>
                  </a:moveTo>
                  <a:lnTo>
                    <a:pt x="12929" y="28014"/>
                  </a:lnTo>
                  <a:lnTo>
                    <a:pt x="28014" y="28014"/>
                  </a:lnTo>
                  <a:lnTo>
                    <a:pt x="28014" y="12929"/>
                  </a:lnTo>
                  <a:close/>
                </a:path>
                <a:path w="319404" h="1105535">
                  <a:moveTo>
                    <a:pt x="293071" y="12929"/>
                  </a:moveTo>
                  <a:lnTo>
                    <a:pt x="28014" y="12929"/>
                  </a:lnTo>
                  <a:lnTo>
                    <a:pt x="28014" y="28014"/>
                  </a:lnTo>
                  <a:lnTo>
                    <a:pt x="293071" y="28014"/>
                  </a:lnTo>
                  <a:lnTo>
                    <a:pt x="293071" y="12929"/>
                  </a:lnTo>
                  <a:close/>
                </a:path>
                <a:path w="319404" h="1105535">
                  <a:moveTo>
                    <a:pt x="318930" y="12929"/>
                  </a:moveTo>
                  <a:lnTo>
                    <a:pt x="293071" y="12929"/>
                  </a:lnTo>
                  <a:lnTo>
                    <a:pt x="306000" y="28014"/>
                  </a:lnTo>
                  <a:lnTo>
                    <a:pt x="318930" y="28014"/>
                  </a:lnTo>
                  <a:lnTo>
                    <a:pt x="318930" y="129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7066157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16903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30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Cold</a:t>
            </a:r>
            <a:r>
              <a:rPr spc="-109" dirty="0"/>
              <a:t> </a:t>
            </a:r>
            <a:r>
              <a:rPr dirty="0"/>
              <a:t>standby</a:t>
            </a:r>
            <a:r>
              <a:rPr spc="-80" dirty="0"/>
              <a:t> </a:t>
            </a:r>
            <a:r>
              <a:rPr spc="-15" dirty="0"/>
              <a:t>sparing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382962" y="3722762"/>
            <a:ext cx="961601" cy="578441"/>
            <a:chOff x="2228265" y="2554228"/>
            <a:chExt cx="659765" cy="396875"/>
          </a:xfrm>
        </p:grpSpPr>
        <p:sp>
          <p:nvSpPr>
            <p:cNvPr id="5" name="object 5"/>
            <p:cNvSpPr/>
            <p:nvPr/>
          </p:nvSpPr>
          <p:spPr>
            <a:xfrm>
              <a:off x="2236885" y="2562847"/>
              <a:ext cx="642620" cy="377190"/>
            </a:xfrm>
            <a:custGeom>
              <a:avLst/>
              <a:gdLst/>
              <a:ahLst/>
              <a:cxnLst/>
              <a:rect l="l" t="t" r="r" b="b"/>
              <a:pathLst>
                <a:path w="642619" h="377189">
                  <a:moveTo>
                    <a:pt x="642170" y="0"/>
                  </a:moveTo>
                  <a:lnTo>
                    <a:pt x="0" y="0"/>
                  </a:lnTo>
                  <a:lnTo>
                    <a:pt x="0" y="377113"/>
                  </a:lnTo>
                  <a:lnTo>
                    <a:pt x="642170" y="377113"/>
                  </a:lnTo>
                  <a:lnTo>
                    <a:pt x="642170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2228265" y="2554228"/>
              <a:ext cx="659765" cy="396875"/>
            </a:xfrm>
            <a:custGeom>
              <a:avLst/>
              <a:gdLst/>
              <a:ahLst/>
              <a:cxnLst/>
              <a:rect l="l" t="t" r="r" b="b"/>
              <a:pathLst>
                <a:path w="659764" h="396875">
                  <a:moveTo>
                    <a:pt x="659410" y="0"/>
                  </a:moveTo>
                  <a:lnTo>
                    <a:pt x="0" y="0"/>
                  </a:lnTo>
                  <a:lnTo>
                    <a:pt x="0" y="396508"/>
                  </a:lnTo>
                  <a:lnTo>
                    <a:pt x="659410" y="396508"/>
                  </a:lnTo>
                  <a:lnTo>
                    <a:pt x="659410" y="385733"/>
                  </a:lnTo>
                  <a:lnTo>
                    <a:pt x="17239" y="385733"/>
                  </a:lnTo>
                  <a:lnTo>
                    <a:pt x="8619" y="377113"/>
                  </a:lnTo>
                  <a:lnTo>
                    <a:pt x="17239" y="377113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659410" y="8619"/>
                  </a:lnTo>
                  <a:lnTo>
                    <a:pt x="659410" y="0"/>
                  </a:lnTo>
                  <a:close/>
                </a:path>
                <a:path w="659764" h="396875">
                  <a:moveTo>
                    <a:pt x="17239" y="377113"/>
                  </a:moveTo>
                  <a:lnTo>
                    <a:pt x="8619" y="377113"/>
                  </a:lnTo>
                  <a:lnTo>
                    <a:pt x="17239" y="385733"/>
                  </a:lnTo>
                  <a:lnTo>
                    <a:pt x="17239" y="377113"/>
                  </a:lnTo>
                  <a:close/>
                </a:path>
                <a:path w="659764" h="396875">
                  <a:moveTo>
                    <a:pt x="642170" y="377113"/>
                  </a:moveTo>
                  <a:lnTo>
                    <a:pt x="17239" y="377113"/>
                  </a:lnTo>
                  <a:lnTo>
                    <a:pt x="17239" y="385733"/>
                  </a:lnTo>
                  <a:lnTo>
                    <a:pt x="642170" y="385733"/>
                  </a:lnTo>
                  <a:lnTo>
                    <a:pt x="642170" y="377113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642170" y="385733"/>
                  </a:lnTo>
                  <a:lnTo>
                    <a:pt x="650790" y="377113"/>
                  </a:lnTo>
                  <a:lnTo>
                    <a:pt x="659410" y="377113"/>
                  </a:lnTo>
                  <a:lnTo>
                    <a:pt x="659410" y="19394"/>
                  </a:lnTo>
                  <a:lnTo>
                    <a:pt x="65079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377113"/>
                  </a:moveTo>
                  <a:lnTo>
                    <a:pt x="650790" y="377113"/>
                  </a:lnTo>
                  <a:lnTo>
                    <a:pt x="642170" y="385733"/>
                  </a:lnTo>
                  <a:lnTo>
                    <a:pt x="659410" y="385733"/>
                  </a:lnTo>
                  <a:lnTo>
                    <a:pt x="659410" y="377113"/>
                  </a:lnTo>
                  <a:close/>
                </a:path>
                <a:path w="659764" h="39687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64217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8619"/>
                  </a:moveTo>
                  <a:lnTo>
                    <a:pt x="642170" y="8619"/>
                  </a:lnTo>
                  <a:lnTo>
                    <a:pt x="650790" y="19394"/>
                  </a:lnTo>
                  <a:lnTo>
                    <a:pt x="659410" y="19394"/>
                  </a:lnTo>
                  <a:lnTo>
                    <a:pt x="659410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832972" y="1477436"/>
            <a:ext cx="8267546" cy="2726794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7404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cold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standby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sparing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spares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are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unpowered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until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needed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 replace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faulty module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>
              <a:spcBef>
                <a:spcPts val="2347"/>
              </a:spcBef>
            </a:pP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R="2199018" algn="ctr" defTabSz="1332738"/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M1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459567" y="4501679"/>
            <a:ext cx="1969477" cy="679321"/>
            <a:chOff x="1594714" y="3088652"/>
            <a:chExt cx="1351280" cy="466090"/>
          </a:xfrm>
        </p:grpSpPr>
        <p:sp>
          <p:nvSpPr>
            <p:cNvPr id="9" name="object 9"/>
            <p:cNvSpPr/>
            <p:nvPr/>
          </p:nvSpPr>
          <p:spPr>
            <a:xfrm>
              <a:off x="2236885" y="3209328"/>
              <a:ext cx="700405" cy="336550"/>
            </a:xfrm>
            <a:custGeom>
              <a:avLst/>
              <a:gdLst/>
              <a:ahLst/>
              <a:cxnLst/>
              <a:rect l="l" t="t" r="r" b="b"/>
              <a:pathLst>
                <a:path w="700405" h="336550">
                  <a:moveTo>
                    <a:pt x="700354" y="0"/>
                  </a:moveTo>
                  <a:lnTo>
                    <a:pt x="0" y="0"/>
                  </a:lnTo>
                  <a:lnTo>
                    <a:pt x="0" y="336170"/>
                  </a:lnTo>
                  <a:lnTo>
                    <a:pt x="700354" y="336170"/>
                  </a:lnTo>
                  <a:lnTo>
                    <a:pt x="700354" y="0"/>
                  </a:lnTo>
                  <a:close/>
                </a:path>
              </a:pathLst>
            </a:custGeom>
            <a:solidFill>
              <a:srgbClr val="CCFF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1594713" y="3088652"/>
              <a:ext cx="1351280" cy="466090"/>
            </a:xfrm>
            <a:custGeom>
              <a:avLst/>
              <a:gdLst/>
              <a:ahLst/>
              <a:cxnLst/>
              <a:rect l="l" t="t" r="r" b="b"/>
              <a:pathLst>
                <a:path w="1351280" h="466089">
                  <a:moveTo>
                    <a:pt x="181013" y="0"/>
                  </a:moveTo>
                  <a:lnTo>
                    <a:pt x="0" y="0"/>
                  </a:lnTo>
                  <a:lnTo>
                    <a:pt x="0" y="28016"/>
                  </a:lnTo>
                  <a:lnTo>
                    <a:pt x="181013" y="28016"/>
                  </a:lnTo>
                  <a:lnTo>
                    <a:pt x="181013" y="0"/>
                  </a:lnTo>
                  <a:close/>
                </a:path>
                <a:path w="1351280" h="466089">
                  <a:moveTo>
                    <a:pt x="1351140" y="112064"/>
                  </a:moveTo>
                  <a:lnTo>
                    <a:pt x="1333893" y="112064"/>
                  </a:lnTo>
                  <a:lnTo>
                    <a:pt x="1333893" y="131457"/>
                  </a:lnTo>
                  <a:lnTo>
                    <a:pt x="1333893" y="448233"/>
                  </a:lnTo>
                  <a:lnTo>
                    <a:pt x="650786" y="448233"/>
                  </a:lnTo>
                  <a:lnTo>
                    <a:pt x="650786" y="131457"/>
                  </a:lnTo>
                  <a:lnTo>
                    <a:pt x="1333893" y="131457"/>
                  </a:lnTo>
                  <a:lnTo>
                    <a:pt x="1333893" y="112064"/>
                  </a:lnTo>
                  <a:lnTo>
                    <a:pt x="633552" y="112064"/>
                  </a:lnTo>
                  <a:lnTo>
                    <a:pt x="633552" y="465467"/>
                  </a:lnTo>
                  <a:lnTo>
                    <a:pt x="1351140" y="465467"/>
                  </a:lnTo>
                  <a:lnTo>
                    <a:pt x="1351140" y="456857"/>
                  </a:lnTo>
                  <a:lnTo>
                    <a:pt x="1351140" y="448233"/>
                  </a:lnTo>
                  <a:lnTo>
                    <a:pt x="1351140" y="131457"/>
                  </a:lnTo>
                  <a:lnTo>
                    <a:pt x="1351140" y="120688"/>
                  </a:lnTo>
                  <a:lnTo>
                    <a:pt x="1351140" y="1120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2778015" y="4284964"/>
            <a:ext cx="682098" cy="371897"/>
          </a:xfrm>
          <a:prstGeom prst="rect">
            <a:avLst/>
          </a:prstGeom>
          <a:solidFill>
            <a:srgbClr val="FFFF98"/>
          </a:solidFill>
        </p:spPr>
        <p:txBody>
          <a:bodyPr vert="horz" wrap="square" lIns="0" tIns="0" rIns="0" bIns="0" rtlCol="0">
            <a:spAutoFit/>
          </a:bodyPr>
          <a:lstStyle/>
          <a:p>
            <a:pPr marL="200836" defTabSz="1332738">
              <a:lnSpc>
                <a:spcPts val="2893"/>
              </a:lnSpc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542604" y="4542509"/>
            <a:ext cx="616386" cy="116614"/>
          </a:xfrm>
          <a:custGeom>
            <a:avLst/>
            <a:gdLst/>
            <a:ahLst/>
            <a:cxnLst/>
            <a:rect l="l" t="t" r="r" b="b"/>
            <a:pathLst>
              <a:path w="422910" h="80010">
                <a:moveTo>
                  <a:pt x="288761" y="0"/>
                </a:moveTo>
                <a:lnTo>
                  <a:pt x="288761" y="79732"/>
                </a:lnTo>
                <a:lnTo>
                  <a:pt x="373144" y="53873"/>
                </a:lnTo>
                <a:lnTo>
                  <a:pt x="301691" y="53873"/>
                </a:lnTo>
                <a:lnTo>
                  <a:pt x="301691" y="25859"/>
                </a:lnTo>
                <a:lnTo>
                  <a:pt x="377832" y="25859"/>
                </a:lnTo>
                <a:lnTo>
                  <a:pt x="288761" y="0"/>
                </a:lnTo>
                <a:close/>
              </a:path>
              <a:path w="422910" h="80010">
                <a:moveTo>
                  <a:pt x="288761" y="25859"/>
                </a:moveTo>
                <a:lnTo>
                  <a:pt x="0" y="25859"/>
                </a:lnTo>
                <a:lnTo>
                  <a:pt x="0" y="53873"/>
                </a:lnTo>
                <a:lnTo>
                  <a:pt x="288761" y="53873"/>
                </a:lnTo>
                <a:lnTo>
                  <a:pt x="288761" y="25859"/>
                </a:lnTo>
                <a:close/>
              </a:path>
              <a:path w="422910" h="80010">
                <a:moveTo>
                  <a:pt x="377832" y="25859"/>
                </a:moveTo>
                <a:lnTo>
                  <a:pt x="301691" y="25859"/>
                </a:lnTo>
                <a:lnTo>
                  <a:pt x="301691" y="53873"/>
                </a:lnTo>
                <a:lnTo>
                  <a:pt x="373144" y="53873"/>
                </a:lnTo>
                <a:lnTo>
                  <a:pt x="422367" y="38788"/>
                </a:lnTo>
                <a:lnTo>
                  <a:pt x="377832" y="258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36215" y="4363485"/>
            <a:ext cx="682098" cy="371897"/>
          </a:xfrm>
          <a:prstGeom prst="rect">
            <a:avLst/>
          </a:prstGeom>
          <a:solidFill>
            <a:srgbClr val="FFFF98"/>
          </a:solidFill>
        </p:spPr>
        <p:txBody>
          <a:bodyPr vert="horz" wrap="square" lIns="0" tIns="0" rIns="0" bIns="0" rtlCol="0">
            <a:spAutoFit/>
          </a:bodyPr>
          <a:lstStyle/>
          <a:p>
            <a:pPr marL="97179" defTabSz="1332738">
              <a:lnSpc>
                <a:spcPts val="2893"/>
              </a:lnSpc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out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742928" y="4193881"/>
            <a:ext cx="537719" cy="421105"/>
            <a:chOff x="3161353" y="2877468"/>
            <a:chExt cx="368935" cy="288925"/>
          </a:xfrm>
        </p:grpSpPr>
        <p:sp>
          <p:nvSpPr>
            <p:cNvPr id="15" name="object 15"/>
            <p:cNvSpPr/>
            <p:nvPr/>
          </p:nvSpPr>
          <p:spPr>
            <a:xfrm>
              <a:off x="3169973" y="2886088"/>
              <a:ext cx="351790" cy="269875"/>
            </a:xfrm>
            <a:custGeom>
              <a:avLst/>
              <a:gdLst/>
              <a:ahLst/>
              <a:cxnLst/>
              <a:rect l="l" t="t" r="r" b="b"/>
              <a:pathLst>
                <a:path w="351789" h="269875">
                  <a:moveTo>
                    <a:pt x="351254" y="0"/>
                  </a:moveTo>
                  <a:lnTo>
                    <a:pt x="0" y="0"/>
                  </a:lnTo>
                  <a:lnTo>
                    <a:pt x="0" y="269366"/>
                  </a:lnTo>
                  <a:lnTo>
                    <a:pt x="351254" y="269366"/>
                  </a:lnTo>
                  <a:lnTo>
                    <a:pt x="351254" y="0"/>
                  </a:lnTo>
                  <a:close/>
                </a:path>
              </a:pathLst>
            </a:custGeom>
            <a:solidFill>
              <a:srgbClr val="73DFEA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3161353" y="2877468"/>
              <a:ext cx="368935" cy="288925"/>
            </a:xfrm>
            <a:custGeom>
              <a:avLst/>
              <a:gdLst/>
              <a:ahLst/>
              <a:cxnLst/>
              <a:rect l="l" t="t" r="r" b="b"/>
              <a:pathLst>
                <a:path w="368935" h="288925">
                  <a:moveTo>
                    <a:pt x="368494" y="0"/>
                  </a:moveTo>
                  <a:lnTo>
                    <a:pt x="0" y="0"/>
                  </a:lnTo>
                  <a:lnTo>
                    <a:pt x="0" y="288761"/>
                  </a:lnTo>
                  <a:lnTo>
                    <a:pt x="368494" y="288761"/>
                  </a:lnTo>
                  <a:lnTo>
                    <a:pt x="368494" y="277986"/>
                  </a:lnTo>
                  <a:lnTo>
                    <a:pt x="17239" y="277986"/>
                  </a:lnTo>
                  <a:lnTo>
                    <a:pt x="8619" y="269366"/>
                  </a:lnTo>
                  <a:lnTo>
                    <a:pt x="17239" y="269366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368494" y="8619"/>
                  </a:lnTo>
                  <a:lnTo>
                    <a:pt x="368494" y="0"/>
                  </a:lnTo>
                  <a:close/>
                </a:path>
                <a:path w="368935" h="288925">
                  <a:moveTo>
                    <a:pt x="17239" y="269366"/>
                  </a:moveTo>
                  <a:lnTo>
                    <a:pt x="8619" y="269366"/>
                  </a:lnTo>
                  <a:lnTo>
                    <a:pt x="17239" y="277986"/>
                  </a:lnTo>
                  <a:lnTo>
                    <a:pt x="17239" y="269366"/>
                  </a:lnTo>
                  <a:close/>
                </a:path>
                <a:path w="368935" h="288925">
                  <a:moveTo>
                    <a:pt x="349099" y="269366"/>
                  </a:moveTo>
                  <a:lnTo>
                    <a:pt x="17239" y="269366"/>
                  </a:lnTo>
                  <a:lnTo>
                    <a:pt x="17239" y="277986"/>
                  </a:lnTo>
                  <a:lnTo>
                    <a:pt x="349099" y="277986"/>
                  </a:lnTo>
                  <a:lnTo>
                    <a:pt x="349099" y="269366"/>
                  </a:lnTo>
                  <a:close/>
                </a:path>
                <a:path w="368935" h="288925">
                  <a:moveTo>
                    <a:pt x="349099" y="8619"/>
                  </a:moveTo>
                  <a:lnTo>
                    <a:pt x="349099" y="277986"/>
                  </a:lnTo>
                  <a:lnTo>
                    <a:pt x="359874" y="269366"/>
                  </a:lnTo>
                  <a:lnTo>
                    <a:pt x="368494" y="269366"/>
                  </a:lnTo>
                  <a:lnTo>
                    <a:pt x="368494" y="19394"/>
                  </a:lnTo>
                  <a:lnTo>
                    <a:pt x="359874" y="19394"/>
                  </a:lnTo>
                  <a:lnTo>
                    <a:pt x="349099" y="8619"/>
                  </a:lnTo>
                  <a:close/>
                </a:path>
                <a:path w="368935" h="288925">
                  <a:moveTo>
                    <a:pt x="368494" y="269366"/>
                  </a:moveTo>
                  <a:lnTo>
                    <a:pt x="359874" y="269366"/>
                  </a:lnTo>
                  <a:lnTo>
                    <a:pt x="349099" y="277986"/>
                  </a:lnTo>
                  <a:lnTo>
                    <a:pt x="368494" y="277986"/>
                  </a:lnTo>
                  <a:lnTo>
                    <a:pt x="368494" y="269366"/>
                  </a:lnTo>
                  <a:close/>
                </a:path>
                <a:path w="368935" h="28892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368935" h="288925">
                  <a:moveTo>
                    <a:pt x="349099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349099" y="19394"/>
                  </a:lnTo>
                  <a:lnTo>
                    <a:pt x="349099" y="8619"/>
                  </a:lnTo>
                  <a:close/>
                </a:path>
                <a:path w="368935" h="288925">
                  <a:moveTo>
                    <a:pt x="368494" y="8619"/>
                  </a:moveTo>
                  <a:lnTo>
                    <a:pt x="349099" y="8619"/>
                  </a:lnTo>
                  <a:lnTo>
                    <a:pt x="359874" y="19394"/>
                  </a:lnTo>
                  <a:lnTo>
                    <a:pt x="368494" y="19394"/>
                  </a:lnTo>
                  <a:lnTo>
                    <a:pt x="368494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5865759" y="4260185"/>
            <a:ext cx="281354" cy="238368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1385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err</a:t>
            </a:r>
            <a:endParaRPr sz="1385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5331482" y="3992870"/>
            <a:ext cx="1784376" cy="1407695"/>
            <a:chOff x="2879056" y="2739552"/>
            <a:chExt cx="1224280" cy="965835"/>
          </a:xfrm>
        </p:grpSpPr>
        <p:sp>
          <p:nvSpPr>
            <p:cNvPr id="19" name="object 19"/>
            <p:cNvSpPr/>
            <p:nvPr/>
          </p:nvSpPr>
          <p:spPr>
            <a:xfrm>
              <a:off x="2879052" y="2739555"/>
              <a:ext cx="1224280" cy="349250"/>
            </a:xfrm>
            <a:custGeom>
              <a:avLst/>
              <a:gdLst/>
              <a:ahLst/>
              <a:cxnLst/>
              <a:rect l="l" t="t" r="r" b="b"/>
              <a:pathLst>
                <a:path w="1224279" h="349250">
                  <a:moveTo>
                    <a:pt x="1224000" y="308165"/>
                  </a:moveTo>
                  <a:lnTo>
                    <a:pt x="1179461" y="295224"/>
                  </a:lnTo>
                  <a:lnTo>
                    <a:pt x="1090396" y="269367"/>
                  </a:lnTo>
                  <a:lnTo>
                    <a:pt x="1090396" y="295224"/>
                  </a:lnTo>
                  <a:lnTo>
                    <a:pt x="642162" y="295224"/>
                  </a:lnTo>
                  <a:lnTo>
                    <a:pt x="642162" y="323240"/>
                  </a:lnTo>
                  <a:lnTo>
                    <a:pt x="1090396" y="323240"/>
                  </a:lnTo>
                  <a:lnTo>
                    <a:pt x="1090396" y="349097"/>
                  </a:lnTo>
                  <a:lnTo>
                    <a:pt x="1174775" y="323240"/>
                  </a:lnTo>
                  <a:lnTo>
                    <a:pt x="1224000" y="308165"/>
                  </a:lnTo>
                  <a:close/>
                </a:path>
                <a:path w="1224279" h="349250">
                  <a:moveTo>
                    <a:pt x="1224000" y="38798"/>
                  </a:moveTo>
                  <a:lnTo>
                    <a:pt x="1179461" y="25857"/>
                  </a:lnTo>
                  <a:lnTo>
                    <a:pt x="1090396" y="0"/>
                  </a:lnTo>
                  <a:lnTo>
                    <a:pt x="1090396" y="25857"/>
                  </a:lnTo>
                  <a:lnTo>
                    <a:pt x="0" y="25857"/>
                  </a:lnTo>
                  <a:lnTo>
                    <a:pt x="0" y="53873"/>
                  </a:lnTo>
                  <a:lnTo>
                    <a:pt x="452539" y="53873"/>
                  </a:lnTo>
                  <a:lnTo>
                    <a:pt x="452539" y="146545"/>
                  </a:lnTo>
                  <a:lnTo>
                    <a:pt x="480555" y="146545"/>
                  </a:lnTo>
                  <a:lnTo>
                    <a:pt x="480555" y="53873"/>
                  </a:lnTo>
                  <a:lnTo>
                    <a:pt x="1090396" y="53873"/>
                  </a:lnTo>
                  <a:lnTo>
                    <a:pt x="1090396" y="79730"/>
                  </a:lnTo>
                  <a:lnTo>
                    <a:pt x="1174775" y="53873"/>
                  </a:lnTo>
                  <a:lnTo>
                    <a:pt x="1224000" y="3879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object 20"/>
            <p:cNvSpPr/>
            <p:nvPr/>
          </p:nvSpPr>
          <p:spPr>
            <a:xfrm>
              <a:off x="3169973" y="3424822"/>
              <a:ext cx="351790" cy="269875"/>
            </a:xfrm>
            <a:custGeom>
              <a:avLst/>
              <a:gdLst/>
              <a:ahLst/>
              <a:cxnLst/>
              <a:rect l="l" t="t" r="r" b="b"/>
              <a:pathLst>
                <a:path w="351789" h="269875">
                  <a:moveTo>
                    <a:pt x="351254" y="0"/>
                  </a:moveTo>
                  <a:lnTo>
                    <a:pt x="0" y="0"/>
                  </a:lnTo>
                  <a:lnTo>
                    <a:pt x="0" y="269366"/>
                  </a:lnTo>
                  <a:lnTo>
                    <a:pt x="351254" y="269366"/>
                  </a:lnTo>
                  <a:lnTo>
                    <a:pt x="351254" y="0"/>
                  </a:lnTo>
                  <a:close/>
                </a:path>
              </a:pathLst>
            </a:custGeom>
            <a:solidFill>
              <a:srgbClr val="73DFEA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1" name="object 21"/>
            <p:cNvSpPr/>
            <p:nvPr/>
          </p:nvSpPr>
          <p:spPr>
            <a:xfrm>
              <a:off x="3161353" y="3416202"/>
              <a:ext cx="368935" cy="288925"/>
            </a:xfrm>
            <a:custGeom>
              <a:avLst/>
              <a:gdLst/>
              <a:ahLst/>
              <a:cxnLst/>
              <a:rect l="l" t="t" r="r" b="b"/>
              <a:pathLst>
                <a:path w="368935" h="288925">
                  <a:moveTo>
                    <a:pt x="368494" y="0"/>
                  </a:moveTo>
                  <a:lnTo>
                    <a:pt x="0" y="0"/>
                  </a:lnTo>
                  <a:lnTo>
                    <a:pt x="0" y="288761"/>
                  </a:lnTo>
                  <a:lnTo>
                    <a:pt x="368494" y="288761"/>
                  </a:lnTo>
                  <a:lnTo>
                    <a:pt x="368494" y="277986"/>
                  </a:lnTo>
                  <a:lnTo>
                    <a:pt x="17239" y="277986"/>
                  </a:lnTo>
                  <a:lnTo>
                    <a:pt x="8619" y="269366"/>
                  </a:lnTo>
                  <a:lnTo>
                    <a:pt x="17239" y="269366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368494" y="8619"/>
                  </a:lnTo>
                  <a:lnTo>
                    <a:pt x="368494" y="0"/>
                  </a:lnTo>
                  <a:close/>
                </a:path>
                <a:path w="368935" h="288925">
                  <a:moveTo>
                    <a:pt x="17239" y="269366"/>
                  </a:moveTo>
                  <a:lnTo>
                    <a:pt x="8619" y="269366"/>
                  </a:lnTo>
                  <a:lnTo>
                    <a:pt x="17239" y="277986"/>
                  </a:lnTo>
                  <a:lnTo>
                    <a:pt x="17239" y="269366"/>
                  </a:lnTo>
                  <a:close/>
                </a:path>
                <a:path w="368935" h="288925">
                  <a:moveTo>
                    <a:pt x="349099" y="269366"/>
                  </a:moveTo>
                  <a:lnTo>
                    <a:pt x="17239" y="269366"/>
                  </a:lnTo>
                  <a:lnTo>
                    <a:pt x="17239" y="277986"/>
                  </a:lnTo>
                  <a:lnTo>
                    <a:pt x="349099" y="277986"/>
                  </a:lnTo>
                  <a:lnTo>
                    <a:pt x="349099" y="269366"/>
                  </a:lnTo>
                  <a:close/>
                </a:path>
                <a:path w="368935" h="288925">
                  <a:moveTo>
                    <a:pt x="349099" y="8619"/>
                  </a:moveTo>
                  <a:lnTo>
                    <a:pt x="349099" y="277986"/>
                  </a:lnTo>
                  <a:lnTo>
                    <a:pt x="359874" y="269366"/>
                  </a:lnTo>
                  <a:lnTo>
                    <a:pt x="368494" y="269366"/>
                  </a:lnTo>
                  <a:lnTo>
                    <a:pt x="368494" y="19394"/>
                  </a:lnTo>
                  <a:lnTo>
                    <a:pt x="359874" y="19394"/>
                  </a:lnTo>
                  <a:lnTo>
                    <a:pt x="349099" y="8619"/>
                  </a:lnTo>
                  <a:close/>
                </a:path>
                <a:path w="368935" h="288925">
                  <a:moveTo>
                    <a:pt x="368494" y="269366"/>
                  </a:moveTo>
                  <a:lnTo>
                    <a:pt x="359874" y="269366"/>
                  </a:lnTo>
                  <a:lnTo>
                    <a:pt x="349099" y="277986"/>
                  </a:lnTo>
                  <a:lnTo>
                    <a:pt x="368494" y="277986"/>
                  </a:lnTo>
                  <a:lnTo>
                    <a:pt x="368494" y="269366"/>
                  </a:lnTo>
                  <a:close/>
                </a:path>
                <a:path w="368935" h="28892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368935" h="288925">
                  <a:moveTo>
                    <a:pt x="349099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349099" y="19394"/>
                  </a:lnTo>
                  <a:lnTo>
                    <a:pt x="349099" y="8619"/>
                  </a:lnTo>
                  <a:close/>
                </a:path>
                <a:path w="368935" h="288925">
                  <a:moveTo>
                    <a:pt x="368494" y="8619"/>
                  </a:moveTo>
                  <a:lnTo>
                    <a:pt x="349099" y="8619"/>
                  </a:lnTo>
                  <a:lnTo>
                    <a:pt x="359874" y="19394"/>
                  </a:lnTo>
                  <a:lnTo>
                    <a:pt x="368494" y="19394"/>
                  </a:lnTo>
                  <a:lnTo>
                    <a:pt x="368494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537202" y="4728163"/>
            <a:ext cx="1609455" cy="559645"/>
          </a:xfrm>
          <a:prstGeom prst="rect">
            <a:avLst/>
          </a:prstGeom>
        </p:spPr>
        <p:txBody>
          <a:bodyPr vert="horz" wrap="square" lIns="0" tIns="19436" rIns="0" bIns="0" rtlCol="0">
            <a:spAutoFit/>
          </a:bodyPr>
          <a:lstStyle/>
          <a:p>
            <a:pPr marL="18510" defTabSz="1332738">
              <a:spcBef>
                <a:spcPts val="153"/>
              </a:spcBef>
            </a:pPr>
            <a:r>
              <a:rPr sz="2041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spare</a:t>
            </a:r>
            <a:endParaRPr sz="2041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R="7404" algn="r" defTabSz="1332738">
              <a:spcBef>
                <a:spcPts val="87"/>
              </a:spcBef>
            </a:pPr>
            <a:r>
              <a:rPr sz="1385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err</a:t>
            </a:r>
            <a:endParaRPr sz="1385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3695128" y="3795000"/>
            <a:ext cx="3866764" cy="1611306"/>
            <a:chOff x="1756335" y="2603791"/>
            <a:chExt cx="2653030" cy="1105535"/>
          </a:xfrm>
        </p:grpSpPr>
        <p:sp>
          <p:nvSpPr>
            <p:cNvPr id="24" name="object 24"/>
            <p:cNvSpPr/>
            <p:nvPr/>
          </p:nvSpPr>
          <p:spPr>
            <a:xfrm>
              <a:off x="2937230" y="3278289"/>
              <a:ext cx="1165860" cy="349250"/>
            </a:xfrm>
            <a:custGeom>
              <a:avLst/>
              <a:gdLst/>
              <a:ahLst/>
              <a:cxnLst/>
              <a:rect l="l" t="t" r="r" b="b"/>
              <a:pathLst>
                <a:path w="1165860" h="349250">
                  <a:moveTo>
                    <a:pt x="1165821" y="308165"/>
                  </a:moveTo>
                  <a:lnTo>
                    <a:pt x="1121283" y="295224"/>
                  </a:lnTo>
                  <a:lnTo>
                    <a:pt x="1032217" y="269367"/>
                  </a:lnTo>
                  <a:lnTo>
                    <a:pt x="1032217" y="295224"/>
                  </a:lnTo>
                  <a:lnTo>
                    <a:pt x="583984" y="295224"/>
                  </a:lnTo>
                  <a:lnTo>
                    <a:pt x="583984" y="323240"/>
                  </a:lnTo>
                  <a:lnTo>
                    <a:pt x="1032217" y="323240"/>
                  </a:lnTo>
                  <a:lnTo>
                    <a:pt x="1032217" y="349097"/>
                  </a:lnTo>
                  <a:lnTo>
                    <a:pt x="1116596" y="323240"/>
                  </a:lnTo>
                  <a:lnTo>
                    <a:pt x="1165821" y="308165"/>
                  </a:lnTo>
                  <a:close/>
                </a:path>
                <a:path w="1165860" h="349250">
                  <a:moveTo>
                    <a:pt x="1165821" y="38798"/>
                  </a:moveTo>
                  <a:lnTo>
                    <a:pt x="1121283" y="25857"/>
                  </a:lnTo>
                  <a:lnTo>
                    <a:pt x="1032217" y="0"/>
                  </a:lnTo>
                  <a:lnTo>
                    <a:pt x="1032217" y="25857"/>
                  </a:lnTo>
                  <a:lnTo>
                    <a:pt x="0" y="25857"/>
                  </a:lnTo>
                  <a:lnTo>
                    <a:pt x="0" y="53873"/>
                  </a:lnTo>
                  <a:lnTo>
                    <a:pt x="394360" y="53873"/>
                  </a:lnTo>
                  <a:lnTo>
                    <a:pt x="394360" y="146545"/>
                  </a:lnTo>
                  <a:lnTo>
                    <a:pt x="422376" y="146545"/>
                  </a:lnTo>
                  <a:lnTo>
                    <a:pt x="422376" y="53873"/>
                  </a:lnTo>
                  <a:lnTo>
                    <a:pt x="1032217" y="53873"/>
                  </a:lnTo>
                  <a:lnTo>
                    <a:pt x="1032217" y="79730"/>
                  </a:lnTo>
                  <a:lnTo>
                    <a:pt x="1116596" y="53873"/>
                  </a:lnTo>
                  <a:lnTo>
                    <a:pt x="1165821" y="3879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5" name="object 25"/>
            <p:cNvSpPr/>
            <p:nvPr/>
          </p:nvSpPr>
          <p:spPr>
            <a:xfrm>
              <a:off x="4103060" y="2616721"/>
              <a:ext cx="293370" cy="1077595"/>
            </a:xfrm>
            <a:custGeom>
              <a:avLst/>
              <a:gdLst/>
              <a:ahLst/>
              <a:cxnLst/>
              <a:rect l="l" t="t" r="r" b="b"/>
              <a:pathLst>
                <a:path w="293370" h="1077595">
                  <a:moveTo>
                    <a:pt x="293071" y="0"/>
                  </a:moveTo>
                  <a:lnTo>
                    <a:pt x="0" y="0"/>
                  </a:lnTo>
                  <a:lnTo>
                    <a:pt x="0" y="1077467"/>
                  </a:lnTo>
                  <a:lnTo>
                    <a:pt x="293071" y="1077467"/>
                  </a:lnTo>
                  <a:lnTo>
                    <a:pt x="293071" y="0"/>
                  </a:lnTo>
                  <a:close/>
                </a:path>
              </a:pathLst>
            </a:custGeom>
            <a:solidFill>
              <a:srgbClr val="FF9898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6" name="object 26"/>
            <p:cNvSpPr/>
            <p:nvPr/>
          </p:nvSpPr>
          <p:spPr>
            <a:xfrm>
              <a:off x="1756333" y="2603792"/>
              <a:ext cx="2653030" cy="1105535"/>
            </a:xfrm>
            <a:custGeom>
              <a:avLst/>
              <a:gdLst/>
              <a:ahLst/>
              <a:cxnLst/>
              <a:rect l="l" t="t" r="r" b="b"/>
              <a:pathLst>
                <a:path w="2653029" h="1105535">
                  <a:moveTo>
                    <a:pt x="480542" y="120688"/>
                  </a:moveTo>
                  <a:lnTo>
                    <a:pt x="435292" y="107746"/>
                  </a:lnTo>
                  <a:lnTo>
                    <a:pt x="344779" y="81889"/>
                  </a:lnTo>
                  <a:lnTo>
                    <a:pt x="344779" y="107746"/>
                  </a:lnTo>
                  <a:lnTo>
                    <a:pt x="12928" y="107746"/>
                  </a:lnTo>
                  <a:lnTo>
                    <a:pt x="12928" y="120688"/>
                  </a:lnTo>
                  <a:lnTo>
                    <a:pt x="0" y="120688"/>
                  </a:lnTo>
                  <a:lnTo>
                    <a:pt x="0" y="497801"/>
                  </a:lnTo>
                  <a:lnTo>
                    <a:pt x="25857" y="497801"/>
                  </a:lnTo>
                  <a:lnTo>
                    <a:pt x="25857" y="135763"/>
                  </a:lnTo>
                  <a:lnTo>
                    <a:pt x="344779" y="135763"/>
                  </a:lnTo>
                  <a:lnTo>
                    <a:pt x="344779" y="161620"/>
                  </a:lnTo>
                  <a:lnTo>
                    <a:pt x="430530" y="135763"/>
                  </a:lnTo>
                  <a:lnTo>
                    <a:pt x="480542" y="120688"/>
                  </a:lnTo>
                  <a:close/>
                </a:path>
                <a:path w="2653029" h="1105535">
                  <a:moveTo>
                    <a:pt x="2652725" y="0"/>
                  </a:moveTo>
                  <a:lnTo>
                    <a:pt x="2626855" y="0"/>
                  </a:lnTo>
                  <a:lnTo>
                    <a:pt x="2626855" y="28016"/>
                  </a:lnTo>
                  <a:lnTo>
                    <a:pt x="2626855" y="1077468"/>
                  </a:lnTo>
                  <a:lnTo>
                    <a:pt x="2361806" y="1077468"/>
                  </a:lnTo>
                  <a:lnTo>
                    <a:pt x="2361806" y="28016"/>
                  </a:lnTo>
                  <a:lnTo>
                    <a:pt x="2626855" y="28016"/>
                  </a:lnTo>
                  <a:lnTo>
                    <a:pt x="2626855" y="0"/>
                  </a:lnTo>
                  <a:lnTo>
                    <a:pt x="2333790" y="0"/>
                  </a:lnTo>
                  <a:lnTo>
                    <a:pt x="2333790" y="1105484"/>
                  </a:lnTo>
                  <a:lnTo>
                    <a:pt x="2652725" y="1105484"/>
                  </a:lnTo>
                  <a:lnTo>
                    <a:pt x="2652725" y="1090409"/>
                  </a:lnTo>
                  <a:lnTo>
                    <a:pt x="2652725" y="1077468"/>
                  </a:lnTo>
                  <a:lnTo>
                    <a:pt x="2652725" y="28016"/>
                  </a:lnTo>
                  <a:lnTo>
                    <a:pt x="2652725" y="12941"/>
                  </a:lnTo>
                  <a:lnTo>
                    <a:pt x="265272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3559215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25607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31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4"/>
            <a:ext cx="8678470" cy="789765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15643" rIns="0" bIns="0" rtlCol="0">
            <a:spAutoFit/>
          </a:bodyPr>
          <a:lstStyle/>
          <a:p>
            <a:pPr marL="847769">
              <a:spcBef>
                <a:spcPts val="1698"/>
              </a:spcBef>
            </a:pPr>
            <a:r>
              <a:rPr dirty="0"/>
              <a:t>+</a:t>
            </a:r>
            <a:r>
              <a:rPr spc="-80" dirty="0"/>
              <a:t> </a:t>
            </a:r>
            <a:r>
              <a:rPr dirty="0"/>
              <a:t>and</a:t>
            </a:r>
            <a:r>
              <a:rPr spc="-29" dirty="0"/>
              <a:t> </a:t>
            </a:r>
            <a:r>
              <a:rPr dirty="0"/>
              <a:t>-</a:t>
            </a:r>
            <a:r>
              <a:rPr spc="-66" dirty="0"/>
              <a:t> </a:t>
            </a:r>
            <a:r>
              <a:rPr dirty="0"/>
              <a:t>of</a:t>
            </a:r>
            <a:r>
              <a:rPr spc="-36" dirty="0"/>
              <a:t> </a:t>
            </a:r>
            <a:r>
              <a:rPr dirty="0"/>
              <a:t>cold</a:t>
            </a:r>
            <a:r>
              <a:rPr spc="-58" dirty="0"/>
              <a:t> </a:t>
            </a:r>
            <a:r>
              <a:rPr dirty="0"/>
              <a:t>standby</a:t>
            </a:r>
            <a:r>
              <a:rPr spc="-73" dirty="0"/>
              <a:t> </a:t>
            </a:r>
            <a:r>
              <a:rPr spc="-15" dirty="0"/>
              <a:t>sparing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121806"/>
            <a:ext cx="8231451" cy="4198045"/>
          </a:xfrm>
          <a:prstGeom prst="rect">
            <a:avLst/>
          </a:prstGeom>
        </p:spPr>
        <p:txBody>
          <a:bodyPr vert="horz" wrap="square" lIns="0" tIns="74966" rIns="0" bIns="0" rtlCol="0">
            <a:spAutoFit/>
          </a:bodyPr>
          <a:lstStyle/>
          <a:p>
            <a:pPr marL="372980" marR="298939" indent="-355397" defTabSz="1332738">
              <a:lnSpc>
                <a:spcPts val="3556"/>
              </a:lnSpc>
              <a:spcBef>
                <a:spcPts val="590"/>
              </a:spcBef>
              <a:buFontTx/>
              <a:buChar char="•"/>
              <a:tabLst>
                <a:tab pos="372980" algn="l"/>
              </a:tabLst>
            </a:pP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(-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)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required to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bring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to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operational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334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apply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power</a:t>
            </a:r>
            <a:r>
              <a:rPr sz="2842" kern="0" spc="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spare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initialize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it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7404" lvl="1" indent="-293387" defTabSz="1332738">
              <a:lnSpc>
                <a:spcPts val="3119"/>
              </a:lnSpc>
              <a:spcBef>
                <a:spcPts val="742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not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desirable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applications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requiring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minimal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reconfiguration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(control</a:t>
            </a:r>
            <a:r>
              <a:rPr sz="2842" kern="0" spc="87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of</a:t>
            </a:r>
            <a:r>
              <a:rPr sz="2842" kern="0" spc="66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rgbClr val="608FFD"/>
                </a:solidFill>
                <a:latin typeface="Helvetica"/>
                <a:cs typeface="Helvetica"/>
              </a:rPr>
              <a:t>chemical 	reactions)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364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(+)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spares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do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not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consume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power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1317004" lvl="1" indent="-293387" defTabSz="1332738">
              <a:lnSpc>
                <a:spcPts val="3119"/>
              </a:lnSpc>
              <a:spcBef>
                <a:spcPts val="736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desirable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applications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where</a:t>
            </a:r>
            <a:r>
              <a:rPr sz="2842" kern="0" spc="10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power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consumption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critical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rgbClr val="608FFD"/>
                </a:solidFill>
                <a:latin typeface="Helvetica"/>
                <a:cs typeface="Helvetica"/>
              </a:rPr>
              <a:t>(satellite)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01795798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0D638-BB48-831B-8A42-563F02FBF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B30CA-8E5C-ACBD-07C7-E2E79681F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14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145-163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4CCFB9-A191-F54F-8FA4-606EAB9AE5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232947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16903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32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29" dirty="0"/>
              <a:t>Pair-</a:t>
            </a:r>
            <a:r>
              <a:rPr spc="-15" dirty="0"/>
              <a:t>and-a-</a:t>
            </a:r>
            <a:r>
              <a:rPr dirty="0"/>
              <a:t>spare</a:t>
            </a:r>
            <a:r>
              <a:rPr spc="-7" dirty="0"/>
              <a:t> </a:t>
            </a:r>
            <a:r>
              <a:rPr spc="-15" dirty="0"/>
              <a:t>technique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3" y="1477436"/>
            <a:ext cx="8474859" cy="3730082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1131" marR="210091" indent="-353546" algn="just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Combines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standby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sparing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dublication 	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comparison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1131" marR="7404" indent="-353546" algn="just" defTabSz="1332738">
              <a:lnSpc>
                <a:spcPct val="109600"/>
              </a:lnSpc>
              <a:spcBef>
                <a:spcPts val="43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like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standby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sparing,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but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two</a:t>
            </a:r>
            <a:r>
              <a:rPr sz="3279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instead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one 	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modules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operated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parallel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at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times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–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their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results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compared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provide</a:t>
            </a:r>
            <a:r>
              <a:rPr sz="2842" kern="0" spc="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4835" defTabSz="1332738">
              <a:spcBef>
                <a:spcPts val="51"/>
              </a:spcBef>
            </a:pP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detection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89596" defTabSz="1332738">
              <a:spcBef>
                <a:spcPts val="742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–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signal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initiates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reconfiguration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251936850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7256" y="210614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29" dirty="0"/>
              <a:t>Pair-</a:t>
            </a:r>
            <a:r>
              <a:rPr spc="-15" dirty="0"/>
              <a:t>and-a-</a:t>
            </a:r>
            <a:r>
              <a:rPr dirty="0"/>
              <a:t>spare</a:t>
            </a:r>
            <a:r>
              <a:rPr spc="-7" dirty="0"/>
              <a:t> </a:t>
            </a:r>
            <a:r>
              <a:rPr spc="-15" dirty="0"/>
              <a:t>technique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362203" y="2004009"/>
            <a:ext cx="961601" cy="578441"/>
            <a:chOff x="1527911" y="1374972"/>
            <a:chExt cx="659765" cy="396875"/>
          </a:xfrm>
        </p:grpSpPr>
        <p:sp>
          <p:nvSpPr>
            <p:cNvPr id="4" name="object 4"/>
            <p:cNvSpPr/>
            <p:nvPr/>
          </p:nvSpPr>
          <p:spPr>
            <a:xfrm>
              <a:off x="1536531" y="1383592"/>
              <a:ext cx="642620" cy="377190"/>
            </a:xfrm>
            <a:custGeom>
              <a:avLst/>
              <a:gdLst/>
              <a:ahLst/>
              <a:cxnLst/>
              <a:rect l="l" t="t" r="r" b="b"/>
              <a:pathLst>
                <a:path w="642619" h="377189">
                  <a:moveTo>
                    <a:pt x="642170" y="0"/>
                  </a:moveTo>
                  <a:lnTo>
                    <a:pt x="0" y="0"/>
                  </a:lnTo>
                  <a:lnTo>
                    <a:pt x="0" y="377113"/>
                  </a:lnTo>
                  <a:lnTo>
                    <a:pt x="642170" y="377113"/>
                  </a:lnTo>
                  <a:lnTo>
                    <a:pt x="642170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1527911" y="1374972"/>
              <a:ext cx="659765" cy="396875"/>
            </a:xfrm>
            <a:custGeom>
              <a:avLst/>
              <a:gdLst/>
              <a:ahLst/>
              <a:cxnLst/>
              <a:rect l="l" t="t" r="r" b="b"/>
              <a:pathLst>
                <a:path w="659764" h="396875">
                  <a:moveTo>
                    <a:pt x="659410" y="0"/>
                  </a:moveTo>
                  <a:lnTo>
                    <a:pt x="0" y="0"/>
                  </a:lnTo>
                  <a:lnTo>
                    <a:pt x="0" y="396508"/>
                  </a:lnTo>
                  <a:lnTo>
                    <a:pt x="659410" y="396508"/>
                  </a:lnTo>
                  <a:lnTo>
                    <a:pt x="659410" y="385733"/>
                  </a:lnTo>
                  <a:lnTo>
                    <a:pt x="17239" y="385733"/>
                  </a:lnTo>
                  <a:lnTo>
                    <a:pt x="8619" y="377113"/>
                  </a:lnTo>
                  <a:lnTo>
                    <a:pt x="17239" y="377113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659410" y="8619"/>
                  </a:lnTo>
                  <a:lnTo>
                    <a:pt x="659410" y="0"/>
                  </a:lnTo>
                  <a:close/>
                </a:path>
                <a:path w="659764" h="396875">
                  <a:moveTo>
                    <a:pt x="17239" y="377113"/>
                  </a:moveTo>
                  <a:lnTo>
                    <a:pt x="8619" y="377113"/>
                  </a:lnTo>
                  <a:lnTo>
                    <a:pt x="17239" y="385733"/>
                  </a:lnTo>
                  <a:lnTo>
                    <a:pt x="17239" y="377113"/>
                  </a:lnTo>
                  <a:close/>
                </a:path>
                <a:path w="659764" h="396875">
                  <a:moveTo>
                    <a:pt x="642170" y="377113"/>
                  </a:moveTo>
                  <a:lnTo>
                    <a:pt x="17239" y="377113"/>
                  </a:lnTo>
                  <a:lnTo>
                    <a:pt x="17239" y="385733"/>
                  </a:lnTo>
                  <a:lnTo>
                    <a:pt x="642170" y="385733"/>
                  </a:lnTo>
                  <a:lnTo>
                    <a:pt x="642170" y="377113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642170" y="385733"/>
                  </a:lnTo>
                  <a:lnTo>
                    <a:pt x="650790" y="377113"/>
                  </a:lnTo>
                  <a:lnTo>
                    <a:pt x="659410" y="377113"/>
                  </a:lnTo>
                  <a:lnTo>
                    <a:pt x="659410" y="19394"/>
                  </a:lnTo>
                  <a:lnTo>
                    <a:pt x="65079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377113"/>
                  </a:moveTo>
                  <a:lnTo>
                    <a:pt x="650790" y="377113"/>
                  </a:lnTo>
                  <a:lnTo>
                    <a:pt x="642170" y="385733"/>
                  </a:lnTo>
                  <a:lnTo>
                    <a:pt x="659410" y="385733"/>
                  </a:lnTo>
                  <a:lnTo>
                    <a:pt x="659410" y="377113"/>
                  </a:lnTo>
                  <a:close/>
                </a:path>
                <a:path w="659764" h="39687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64217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8619"/>
                  </a:moveTo>
                  <a:lnTo>
                    <a:pt x="642170" y="8619"/>
                  </a:lnTo>
                  <a:lnTo>
                    <a:pt x="650790" y="19394"/>
                  </a:lnTo>
                  <a:lnTo>
                    <a:pt x="659410" y="19394"/>
                  </a:lnTo>
                  <a:lnTo>
                    <a:pt x="659410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604384" y="2064047"/>
            <a:ext cx="472934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M1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362203" y="3260328"/>
            <a:ext cx="961601" cy="578441"/>
            <a:chOff x="1527911" y="2236947"/>
            <a:chExt cx="659765" cy="396875"/>
          </a:xfrm>
        </p:grpSpPr>
        <p:sp>
          <p:nvSpPr>
            <p:cNvPr id="8" name="object 8"/>
            <p:cNvSpPr/>
            <p:nvPr/>
          </p:nvSpPr>
          <p:spPr>
            <a:xfrm>
              <a:off x="1536531" y="2245566"/>
              <a:ext cx="642620" cy="377190"/>
            </a:xfrm>
            <a:custGeom>
              <a:avLst/>
              <a:gdLst/>
              <a:ahLst/>
              <a:cxnLst/>
              <a:rect l="l" t="t" r="r" b="b"/>
              <a:pathLst>
                <a:path w="642619" h="377189">
                  <a:moveTo>
                    <a:pt x="642170" y="0"/>
                  </a:moveTo>
                  <a:lnTo>
                    <a:pt x="0" y="0"/>
                  </a:lnTo>
                  <a:lnTo>
                    <a:pt x="0" y="377113"/>
                  </a:lnTo>
                  <a:lnTo>
                    <a:pt x="642170" y="377113"/>
                  </a:lnTo>
                  <a:lnTo>
                    <a:pt x="642170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1527911" y="2236947"/>
              <a:ext cx="659765" cy="396875"/>
            </a:xfrm>
            <a:custGeom>
              <a:avLst/>
              <a:gdLst/>
              <a:ahLst/>
              <a:cxnLst/>
              <a:rect l="l" t="t" r="r" b="b"/>
              <a:pathLst>
                <a:path w="659764" h="396875">
                  <a:moveTo>
                    <a:pt x="659410" y="0"/>
                  </a:moveTo>
                  <a:lnTo>
                    <a:pt x="0" y="0"/>
                  </a:lnTo>
                  <a:lnTo>
                    <a:pt x="0" y="396508"/>
                  </a:lnTo>
                  <a:lnTo>
                    <a:pt x="659410" y="396508"/>
                  </a:lnTo>
                  <a:lnTo>
                    <a:pt x="659410" y="385733"/>
                  </a:lnTo>
                  <a:lnTo>
                    <a:pt x="17239" y="385733"/>
                  </a:lnTo>
                  <a:lnTo>
                    <a:pt x="8619" y="377113"/>
                  </a:lnTo>
                  <a:lnTo>
                    <a:pt x="17239" y="377113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659410" y="8619"/>
                  </a:lnTo>
                  <a:lnTo>
                    <a:pt x="659410" y="0"/>
                  </a:lnTo>
                  <a:close/>
                </a:path>
                <a:path w="659764" h="396875">
                  <a:moveTo>
                    <a:pt x="17239" y="377113"/>
                  </a:moveTo>
                  <a:lnTo>
                    <a:pt x="8619" y="377113"/>
                  </a:lnTo>
                  <a:lnTo>
                    <a:pt x="17239" y="385733"/>
                  </a:lnTo>
                  <a:lnTo>
                    <a:pt x="17239" y="377113"/>
                  </a:lnTo>
                  <a:close/>
                </a:path>
                <a:path w="659764" h="396875">
                  <a:moveTo>
                    <a:pt x="642170" y="377113"/>
                  </a:moveTo>
                  <a:lnTo>
                    <a:pt x="17239" y="377113"/>
                  </a:lnTo>
                  <a:lnTo>
                    <a:pt x="17239" y="385733"/>
                  </a:lnTo>
                  <a:lnTo>
                    <a:pt x="642170" y="385733"/>
                  </a:lnTo>
                  <a:lnTo>
                    <a:pt x="642170" y="377113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642170" y="385733"/>
                  </a:lnTo>
                  <a:lnTo>
                    <a:pt x="650790" y="377113"/>
                  </a:lnTo>
                  <a:lnTo>
                    <a:pt x="659410" y="377113"/>
                  </a:lnTo>
                  <a:lnTo>
                    <a:pt x="659410" y="19394"/>
                  </a:lnTo>
                  <a:lnTo>
                    <a:pt x="65079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377113"/>
                  </a:moveTo>
                  <a:lnTo>
                    <a:pt x="650790" y="377113"/>
                  </a:lnTo>
                  <a:lnTo>
                    <a:pt x="642170" y="385733"/>
                  </a:lnTo>
                  <a:lnTo>
                    <a:pt x="659410" y="385733"/>
                  </a:lnTo>
                  <a:lnTo>
                    <a:pt x="659410" y="377113"/>
                  </a:lnTo>
                  <a:close/>
                </a:path>
                <a:path w="659764" h="39687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64217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8619"/>
                  </a:moveTo>
                  <a:lnTo>
                    <a:pt x="642170" y="8619"/>
                  </a:lnTo>
                  <a:lnTo>
                    <a:pt x="650790" y="19394"/>
                  </a:lnTo>
                  <a:lnTo>
                    <a:pt x="659410" y="19394"/>
                  </a:lnTo>
                  <a:lnTo>
                    <a:pt x="659410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604384" y="3320366"/>
            <a:ext cx="472934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M2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184403" y="2195614"/>
            <a:ext cx="1191125" cy="2786699"/>
          </a:xfrm>
          <a:custGeom>
            <a:avLst/>
            <a:gdLst/>
            <a:ahLst/>
            <a:cxnLst/>
            <a:rect l="l" t="t" r="r" b="b"/>
            <a:pathLst>
              <a:path w="817244" h="1911985">
                <a:moveTo>
                  <a:pt x="816711" y="38785"/>
                </a:moveTo>
                <a:lnTo>
                  <a:pt x="771461" y="25857"/>
                </a:lnTo>
                <a:lnTo>
                  <a:pt x="680948" y="0"/>
                </a:lnTo>
                <a:lnTo>
                  <a:pt x="680948" y="25857"/>
                </a:lnTo>
                <a:lnTo>
                  <a:pt x="226263" y="25857"/>
                </a:lnTo>
                <a:lnTo>
                  <a:pt x="219798" y="32321"/>
                </a:lnTo>
                <a:lnTo>
                  <a:pt x="219798" y="456844"/>
                </a:lnTo>
                <a:lnTo>
                  <a:pt x="0" y="456844"/>
                </a:lnTo>
                <a:lnTo>
                  <a:pt x="0" y="487006"/>
                </a:lnTo>
                <a:lnTo>
                  <a:pt x="219798" y="487006"/>
                </a:lnTo>
                <a:lnTo>
                  <a:pt x="219798" y="1879104"/>
                </a:lnTo>
                <a:lnTo>
                  <a:pt x="226263" y="1885569"/>
                </a:lnTo>
                <a:lnTo>
                  <a:pt x="680948" y="1885569"/>
                </a:lnTo>
                <a:lnTo>
                  <a:pt x="680948" y="1911426"/>
                </a:lnTo>
                <a:lnTo>
                  <a:pt x="766699" y="1885569"/>
                </a:lnTo>
                <a:lnTo>
                  <a:pt x="816711" y="1870481"/>
                </a:lnTo>
                <a:lnTo>
                  <a:pt x="771461" y="1857552"/>
                </a:lnTo>
                <a:lnTo>
                  <a:pt x="680948" y="1831695"/>
                </a:lnTo>
                <a:lnTo>
                  <a:pt x="680948" y="1857552"/>
                </a:lnTo>
                <a:lnTo>
                  <a:pt x="245656" y="1857552"/>
                </a:lnTo>
                <a:lnTo>
                  <a:pt x="245656" y="53873"/>
                </a:lnTo>
                <a:lnTo>
                  <a:pt x="680948" y="53873"/>
                </a:lnTo>
                <a:lnTo>
                  <a:pt x="680948" y="79730"/>
                </a:lnTo>
                <a:lnTo>
                  <a:pt x="766699" y="53873"/>
                </a:lnTo>
                <a:lnTo>
                  <a:pt x="816711" y="387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02851" y="2644731"/>
            <a:ext cx="682098" cy="371897"/>
          </a:xfrm>
          <a:prstGeom prst="rect">
            <a:avLst/>
          </a:prstGeom>
          <a:solidFill>
            <a:srgbClr val="FFFF98"/>
          </a:solidFill>
        </p:spPr>
        <p:txBody>
          <a:bodyPr vert="horz" wrap="square" lIns="0" tIns="0" rIns="0" bIns="0" rtlCol="0">
            <a:spAutoFit/>
          </a:bodyPr>
          <a:lstStyle/>
          <a:p>
            <a:pPr marL="200836" defTabSz="1332738">
              <a:lnSpc>
                <a:spcPts val="2893"/>
              </a:lnSpc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3362203" y="2095093"/>
            <a:ext cx="4350804" cy="3156901"/>
            <a:chOff x="1527911" y="1437466"/>
            <a:chExt cx="2985135" cy="2165985"/>
          </a:xfrm>
        </p:grpSpPr>
        <p:sp>
          <p:nvSpPr>
            <p:cNvPr id="14" name="object 14"/>
            <p:cNvSpPr/>
            <p:nvPr/>
          </p:nvSpPr>
          <p:spPr>
            <a:xfrm>
              <a:off x="2178702" y="1452550"/>
              <a:ext cx="2334260" cy="80010"/>
            </a:xfrm>
            <a:custGeom>
              <a:avLst/>
              <a:gdLst/>
              <a:ahLst/>
              <a:cxnLst/>
              <a:rect l="l" t="t" r="r" b="b"/>
              <a:pathLst>
                <a:path w="2334260" h="80009">
                  <a:moveTo>
                    <a:pt x="2200189" y="0"/>
                  </a:moveTo>
                  <a:lnTo>
                    <a:pt x="2200189" y="79732"/>
                  </a:lnTo>
                  <a:lnTo>
                    <a:pt x="2284572" y="53873"/>
                  </a:lnTo>
                  <a:lnTo>
                    <a:pt x="2213119" y="53873"/>
                  </a:lnTo>
                  <a:lnTo>
                    <a:pt x="2213119" y="25859"/>
                  </a:lnTo>
                  <a:lnTo>
                    <a:pt x="2289260" y="25859"/>
                  </a:lnTo>
                  <a:lnTo>
                    <a:pt x="2200189" y="0"/>
                  </a:lnTo>
                  <a:close/>
                </a:path>
                <a:path w="2334260" h="80009">
                  <a:moveTo>
                    <a:pt x="2200189" y="25859"/>
                  </a:moveTo>
                  <a:lnTo>
                    <a:pt x="0" y="25859"/>
                  </a:lnTo>
                  <a:lnTo>
                    <a:pt x="0" y="53873"/>
                  </a:lnTo>
                  <a:lnTo>
                    <a:pt x="2200189" y="53873"/>
                  </a:lnTo>
                  <a:lnTo>
                    <a:pt x="2200189" y="25859"/>
                  </a:lnTo>
                  <a:close/>
                </a:path>
                <a:path w="2334260" h="80009">
                  <a:moveTo>
                    <a:pt x="2289260" y="25859"/>
                  </a:moveTo>
                  <a:lnTo>
                    <a:pt x="2213119" y="25859"/>
                  </a:lnTo>
                  <a:lnTo>
                    <a:pt x="2213119" y="53873"/>
                  </a:lnTo>
                  <a:lnTo>
                    <a:pt x="2284572" y="53873"/>
                  </a:lnTo>
                  <a:lnTo>
                    <a:pt x="2333795" y="38788"/>
                  </a:lnTo>
                  <a:lnTo>
                    <a:pt x="2289260" y="2585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85985" y="1437466"/>
              <a:ext cx="116366" cy="107746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2648470" y="1491348"/>
              <a:ext cx="1864360" cy="418465"/>
            </a:xfrm>
            <a:custGeom>
              <a:avLst/>
              <a:gdLst/>
              <a:ahLst/>
              <a:cxnLst/>
              <a:rect l="l" t="t" r="r" b="b"/>
              <a:pathLst>
                <a:path w="1864360" h="418464">
                  <a:moveTo>
                    <a:pt x="499948" y="377113"/>
                  </a:moveTo>
                  <a:lnTo>
                    <a:pt x="455409" y="364185"/>
                  </a:lnTo>
                  <a:lnTo>
                    <a:pt x="366344" y="338328"/>
                  </a:lnTo>
                  <a:lnTo>
                    <a:pt x="366344" y="364185"/>
                  </a:lnTo>
                  <a:lnTo>
                    <a:pt x="28016" y="364185"/>
                  </a:lnTo>
                  <a:lnTo>
                    <a:pt x="28016" y="0"/>
                  </a:lnTo>
                  <a:lnTo>
                    <a:pt x="0" y="0"/>
                  </a:lnTo>
                  <a:lnTo>
                    <a:pt x="0" y="385737"/>
                  </a:lnTo>
                  <a:lnTo>
                    <a:pt x="6464" y="392201"/>
                  </a:lnTo>
                  <a:lnTo>
                    <a:pt x="366344" y="392201"/>
                  </a:lnTo>
                  <a:lnTo>
                    <a:pt x="366344" y="418058"/>
                  </a:lnTo>
                  <a:lnTo>
                    <a:pt x="450723" y="392201"/>
                  </a:lnTo>
                  <a:lnTo>
                    <a:pt x="499948" y="377113"/>
                  </a:lnTo>
                  <a:close/>
                </a:path>
                <a:path w="1864360" h="418464">
                  <a:moveTo>
                    <a:pt x="1864017" y="377113"/>
                  </a:moveTo>
                  <a:lnTo>
                    <a:pt x="1819490" y="364185"/>
                  </a:lnTo>
                  <a:lnTo>
                    <a:pt x="1730413" y="338328"/>
                  </a:lnTo>
                  <a:lnTo>
                    <a:pt x="1730413" y="364185"/>
                  </a:lnTo>
                  <a:lnTo>
                    <a:pt x="1396403" y="364185"/>
                  </a:lnTo>
                  <a:lnTo>
                    <a:pt x="1396403" y="392201"/>
                  </a:lnTo>
                  <a:lnTo>
                    <a:pt x="1730413" y="392201"/>
                  </a:lnTo>
                  <a:lnTo>
                    <a:pt x="1730413" y="418058"/>
                  </a:lnTo>
                  <a:lnTo>
                    <a:pt x="1814791" y="392201"/>
                  </a:lnTo>
                  <a:lnTo>
                    <a:pt x="1864017" y="37711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1536531" y="3215288"/>
              <a:ext cx="642620" cy="377190"/>
            </a:xfrm>
            <a:custGeom>
              <a:avLst/>
              <a:gdLst/>
              <a:ahLst/>
              <a:cxnLst/>
              <a:rect l="l" t="t" r="r" b="b"/>
              <a:pathLst>
                <a:path w="642619" h="377189">
                  <a:moveTo>
                    <a:pt x="642170" y="0"/>
                  </a:moveTo>
                  <a:lnTo>
                    <a:pt x="0" y="0"/>
                  </a:lnTo>
                  <a:lnTo>
                    <a:pt x="0" y="377113"/>
                  </a:lnTo>
                  <a:lnTo>
                    <a:pt x="642170" y="377113"/>
                  </a:lnTo>
                  <a:lnTo>
                    <a:pt x="642170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1527911" y="3206668"/>
              <a:ext cx="659765" cy="396875"/>
            </a:xfrm>
            <a:custGeom>
              <a:avLst/>
              <a:gdLst/>
              <a:ahLst/>
              <a:cxnLst/>
              <a:rect l="l" t="t" r="r" b="b"/>
              <a:pathLst>
                <a:path w="659764" h="396875">
                  <a:moveTo>
                    <a:pt x="659410" y="0"/>
                  </a:moveTo>
                  <a:lnTo>
                    <a:pt x="0" y="0"/>
                  </a:lnTo>
                  <a:lnTo>
                    <a:pt x="0" y="396508"/>
                  </a:lnTo>
                  <a:lnTo>
                    <a:pt x="659410" y="396508"/>
                  </a:lnTo>
                  <a:lnTo>
                    <a:pt x="659410" y="385733"/>
                  </a:lnTo>
                  <a:lnTo>
                    <a:pt x="17239" y="385733"/>
                  </a:lnTo>
                  <a:lnTo>
                    <a:pt x="8619" y="377113"/>
                  </a:lnTo>
                  <a:lnTo>
                    <a:pt x="17239" y="377113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659410" y="8619"/>
                  </a:lnTo>
                  <a:lnTo>
                    <a:pt x="659410" y="0"/>
                  </a:lnTo>
                  <a:close/>
                </a:path>
                <a:path w="659764" h="396875">
                  <a:moveTo>
                    <a:pt x="17239" y="377113"/>
                  </a:moveTo>
                  <a:lnTo>
                    <a:pt x="8619" y="377113"/>
                  </a:lnTo>
                  <a:lnTo>
                    <a:pt x="17239" y="385733"/>
                  </a:lnTo>
                  <a:lnTo>
                    <a:pt x="17239" y="377113"/>
                  </a:lnTo>
                  <a:close/>
                </a:path>
                <a:path w="659764" h="396875">
                  <a:moveTo>
                    <a:pt x="642170" y="377113"/>
                  </a:moveTo>
                  <a:lnTo>
                    <a:pt x="17239" y="377113"/>
                  </a:lnTo>
                  <a:lnTo>
                    <a:pt x="17239" y="385733"/>
                  </a:lnTo>
                  <a:lnTo>
                    <a:pt x="642170" y="385733"/>
                  </a:lnTo>
                  <a:lnTo>
                    <a:pt x="642170" y="377113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642170" y="385733"/>
                  </a:lnTo>
                  <a:lnTo>
                    <a:pt x="650790" y="377113"/>
                  </a:lnTo>
                  <a:lnTo>
                    <a:pt x="659410" y="377113"/>
                  </a:lnTo>
                  <a:lnTo>
                    <a:pt x="659410" y="19394"/>
                  </a:lnTo>
                  <a:lnTo>
                    <a:pt x="65079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377113"/>
                  </a:moveTo>
                  <a:lnTo>
                    <a:pt x="650790" y="377113"/>
                  </a:lnTo>
                  <a:lnTo>
                    <a:pt x="642170" y="385733"/>
                  </a:lnTo>
                  <a:lnTo>
                    <a:pt x="659410" y="385733"/>
                  </a:lnTo>
                  <a:lnTo>
                    <a:pt x="659410" y="377113"/>
                  </a:lnTo>
                  <a:close/>
                </a:path>
                <a:path w="659764" h="39687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64217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8619"/>
                  </a:moveTo>
                  <a:lnTo>
                    <a:pt x="642170" y="8619"/>
                  </a:lnTo>
                  <a:lnTo>
                    <a:pt x="650790" y="19394"/>
                  </a:lnTo>
                  <a:lnTo>
                    <a:pt x="659410" y="19394"/>
                  </a:lnTo>
                  <a:lnTo>
                    <a:pt x="659410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3594961" y="4733726"/>
            <a:ext cx="490518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Mn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2523610" y="2396608"/>
            <a:ext cx="4522948" cy="1250359"/>
            <a:chOff x="952543" y="1644339"/>
            <a:chExt cx="3103245" cy="857885"/>
          </a:xfrm>
        </p:grpSpPr>
        <p:sp>
          <p:nvSpPr>
            <p:cNvPr id="21" name="object 21"/>
            <p:cNvSpPr/>
            <p:nvPr/>
          </p:nvSpPr>
          <p:spPr>
            <a:xfrm>
              <a:off x="952543" y="2422271"/>
              <a:ext cx="584200" cy="80010"/>
            </a:xfrm>
            <a:custGeom>
              <a:avLst/>
              <a:gdLst/>
              <a:ahLst/>
              <a:cxnLst/>
              <a:rect l="l" t="t" r="r" b="b"/>
              <a:pathLst>
                <a:path w="584200" h="80010">
                  <a:moveTo>
                    <a:pt x="448226" y="0"/>
                  </a:moveTo>
                  <a:lnTo>
                    <a:pt x="448226" y="79732"/>
                  </a:lnTo>
                  <a:lnTo>
                    <a:pt x="533970" y="53873"/>
                  </a:lnTo>
                  <a:lnTo>
                    <a:pt x="463311" y="53873"/>
                  </a:lnTo>
                  <a:lnTo>
                    <a:pt x="463311" y="25859"/>
                  </a:lnTo>
                  <a:lnTo>
                    <a:pt x="538733" y="25859"/>
                  </a:lnTo>
                  <a:lnTo>
                    <a:pt x="448226" y="0"/>
                  </a:lnTo>
                  <a:close/>
                </a:path>
                <a:path w="584200" h="80010">
                  <a:moveTo>
                    <a:pt x="448226" y="25859"/>
                  </a:moveTo>
                  <a:lnTo>
                    <a:pt x="0" y="25859"/>
                  </a:lnTo>
                  <a:lnTo>
                    <a:pt x="0" y="53873"/>
                  </a:lnTo>
                  <a:lnTo>
                    <a:pt x="448226" y="53873"/>
                  </a:lnTo>
                  <a:lnTo>
                    <a:pt x="448226" y="25859"/>
                  </a:lnTo>
                  <a:close/>
                </a:path>
                <a:path w="584200" h="80010">
                  <a:moveTo>
                    <a:pt x="538733" y="25859"/>
                  </a:moveTo>
                  <a:lnTo>
                    <a:pt x="463311" y="25859"/>
                  </a:lnTo>
                  <a:lnTo>
                    <a:pt x="463311" y="53873"/>
                  </a:lnTo>
                  <a:lnTo>
                    <a:pt x="533970" y="53873"/>
                  </a:lnTo>
                  <a:lnTo>
                    <a:pt x="583987" y="38788"/>
                  </a:lnTo>
                  <a:lnTo>
                    <a:pt x="538733" y="2585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2" name="object 22"/>
            <p:cNvSpPr/>
            <p:nvPr/>
          </p:nvSpPr>
          <p:spPr>
            <a:xfrm>
              <a:off x="3111789" y="1652959"/>
              <a:ext cx="933450" cy="466090"/>
            </a:xfrm>
            <a:custGeom>
              <a:avLst/>
              <a:gdLst/>
              <a:ahLst/>
              <a:cxnLst/>
              <a:rect l="l" t="t" r="r" b="b"/>
              <a:pathLst>
                <a:path w="933450" h="466089">
                  <a:moveTo>
                    <a:pt x="933087" y="0"/>
                  </a:moveTo>
                  <a:lnTo>
                    <a:pt x="0" y="0"/>
                  </a:lnTo>
                  <a:lnTo>
                    <a:pt x="0" y="465466"/>
                  </a:lnTo>
                  <a:lnTo>
                    <a:pt x="933087" y="465466"/>
                  </a:lnTo>
                  <a:lnTo>
                    <a:pt x="933087" y="0"/>
                  </a:lnTo>
                  <a:close/>
                </a:path>
              </a:pathLst>
            </a:custGeom>
            <a:solidFill>
              <a:srgbClr val="73DFEA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3" name="object 23"/>
            <p:cNvSpPr/>
            <p:nvPr/>
          </p:nvSpPr>
          <p:spPr>
            <a:xfrm>
              <a:off x="3103169" y="1644339"/>
              <a:ext cx="952500" cy="483234"/>
            </a:xfrm>
            <a:custGeom>
              <a:avLst/>
              <a:gdLst/>
              <a:ahLst/>
              <a:cxnLst/>
              <a:rect l="l" t="t" r="r" b="b"/>
              <a:pathLst>
                <a:path w="952500" h="483235">
                  <a:moveTo>
                    <a:pt x="952481" y="0"/>
                  </a:moveTo>
                  <a:lnTo>
                    <a:pt x="0" y="0"/>
                  </a:lnTo>
                  <a:lnTo>
                    <a:pt x="0" y="482705"/>
                  </a:lnTo>
                  <a:lnTo>
                    <a:pt x="952481" y="482705"/>
                  </a:lnTo>
                  <a:lnTo>
                    <a:pt x="952481" y="474085"/>
                  </a:lnTo>
                  <a:lnTo>
                    <a:pt x="17239" y="474085"/>
                  </a:lnTo>
                  <a:lnTo>
                    <a:pt x="8619" y="465466"/>
                  </a:lnTo>
                  <a:lnTo>
                    <a:pt x="17239" y="465466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952481" y="8619"/>
                  </a:lnTo>
                  <a:lnTo>
                    <a:pt x="952481" y="0"/>
                  </a:lnTo>
                  <a:close/>
                </a:path>
                <a:path w="952500" h="483235">
                  <a:moveTo>
                    <a:pt x="17239" y="465466"/>
                  </a:moveTo>
                  <a:lnTo>
                    <a:pt x="8619" y="465466"/>
                  </a:lnTo>
                  <a:lnTo>
                    <a:pt x="17239" y="474085"/>
                  </a:lnTo>
                  <a:lnTo>
                    <a:pt x="17239" y="465466"/>
                  </a:lnTo>
                  <a:close/>
                </a:path>
                <a:path w="952500" h="483235">
                  <a:moveTo>
                    <a:pt x="933087" y="465466"/>
                  </a:moveTo>
                  <a:lnTo>
                    <a:pt x="17239" y="465466"/>
                  </a:lnTo>
                  <a:lnTo>
                    <a:pt x="17239" y="474085"/>
                  </a:lnTo>
                  <a:lnTo>
                    <a:pt x="933087" y="474085"/>
                  </a:lnTo>
                  <a:lnTo>
                    <a:pt x="933087" y="465466"/>
                  </a:lnTo>
                  <a:close/>
                </a:path>
                <a:path w="952500" h="483235">
                  <a:moveTo>
                    <a:pt x="933087" y="8619"/>
                  </a:moveTo>
                  <a:lnTo>
                    <a:pt x="933087" y="474085"/>
                  </a:lnTo>
                  <a:lnTo>
                    <a:pt x="941707" y="465466"/>
                  </a:lnTo>
                  <a:lnTo>
                    <a:pt x="952481" y="465466"/>
                  </a:lnTo>
                  <a:lnTo>
                    <a:pt x="952481" y="19394"/>
                  </a:lnTo>
                  <a:lnTo>
                    <a:pt x="941707" y="19394"/>
                  </a:lnTo>
                  <a:lnTo>
                    <a:pt x="933087" y="8619"/>
                  </a:lnTo>
                  <a:close/>
                </a:path>
                <a:path w="952500" h="483235">
                  <a:moveTo>
                    <a:pt x="952481" y="465466"/>
                  </a:moveTo>
                  <a:lnTo>
                    <a:pt x="941707" y="465466"/>
                  </a:lnTo>
                  <a:lnTo>
                    <a:pt x="933087" y="474085"/>
                  </a:lnTo>
                  <a:lnTo>
                    <a:pt x="952481" y="474085"/>
                  </a:lnTo>
                  <a:lnTo>
                    <a:pt x="952481" y="465466"/>
                  </a:lnTo>
                  <a:close/>
                </a:path>
                <a:path w="952500" h="48323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952500" h="483235">
                  <a:moveTo>
                    <a:pt x="933087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933087" y="19394"/>
                  </a:lnTo>
                  <a:lnTo>
                    <a:pt x="933087" y="8619"/>
                  </a:lnTo>
                  <a:close/>
                </a:path>
                <a:path w="952500" h="483235">
                  <a:moveTo>
                    <a:pt x="952481" y="8619"/>
                  </a:moveTo>
                  <a:lnTo>
                    <a:pt x="933087" y="8619"/>
                  </a:lnTo>
                  <a:lnTo>
                    <a:pt x="941707" y="19394"/>
                  </a:lnTo>
                  <a:lnTo>
                    <a:pt x="952481" y="19394"/>
                  </a:lnTo>
                  <a:lnTo>
                    <a:pt x="952481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3377275" y="4075647"/>
            <a:ext cx="371897" cy="3470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8510" defTabSz="1332738">
              <a:lnSpc>
                <a:spcPts val="2944"/>
              </a:lnSpc>
            </a:pPr>
            <a:r>
              <a:rPr sz="2842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...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862618" y="2459788"/>
            <a:ext cx="969930" cy="509915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18510" marR="7404" indent="210091" defTabSz="1332738">
              <a:lnSpc>
                <a:spcPct val="102800"/>
              </a:lnSpc>
              <a:spcBef>
                <a:spcPts val="146"/>
              </a:spcBef>
            </a:pPr>
            <a:r>
              <a:rPr sz="1603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 detection</a:t>
            </a:r>
            <a:endParaRPr sz="1603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7699644" y="1611409"/>
            <a:ext cx="1388259" cy="4347102"/>
            <a:chOff x="4503878" y="1105605"/>
            <a:chExt cx="952500" cy="2982595"/>
          </a:xfrm>
        </p:grpSpPr>
        <p:sp>
          <p:nvSpPr>
            <p:cNvPr id="27" name="object 27"/>
            <p:cNvSpPr/>
            <p:nvPr/>
          </p:nvSpPr>
          <p:spPr>
            <a:xfrm>
              <a:off x="4512498" y="1114225"/>
              <a:ext cx="933450" cy="2963545"/>
            </a:xfrm>
            <a:custGeom>
              <a:avLst/>
              <a:gdLst/>
              <a:ahLst/>
              <a:cxnLst/>
              <a:rect l="l" t="t" r="r" b="b"/>
              <a:pathLst>
                <a:path w="933450" h="2963545">
                  <a:moveTo>
                    <a:pt x="933087" y="0"/>
                  </a:moveTo>
                  <a:lnTo>
                    <a:pt x="0" y="0"/>
                  </a:lnTo>
                  <a:lnTo>
                    <a:pt x="0" y="2963036"/>
                  </a:lnTo>
                  <a:lnTo>
                    <a:pt x="933087" y="2963036"/>
                  </a:lnTo>
                  <a:lnTo>
                    <a:pt x="933087" y="0"/>
                  </a:lnTo>
                  <a:close/>
                </a:path>
              </a:pathLst>
            </a:custGeom>
            <a:solidFill>
              <a:srgbClr val="FF9898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8" name="object 28"/>
            <p:cNvSpPr/>
            <p:nvPr/>
          </p:nvSpPr>
          <p:spPr>
            <a:xfrm>
              <a:off x="4503878" y="1105605"/>
              <a:ext cx="952500" cy="2982595"/>
            </a:xfrm>
            <a:custGeom>
              <a:avLst/>
              <a:gdLst/>
              <a:ahLst/>
              <a:cxnLst/>
              <a:rect l="l" t="t" r="r" b="b"/>
              <a:pathLst>
                <a:path w="952500" h="2982595">
                  <a:moveTo>
                    <a:pt x="952481" y="0"/>
                  </a:moveTo>
                  <a:lnTo>
                    <a:pt x="0" y="0"/>
                  </a:lnTo>
                  <a:lnTo>
                    <a:pt x="0" y="2982431"/>
                  </a:lnTo>
                  <a:lnTo>
                    <a:pt x="952481" y="2982431"/>
                  </a:lnTo>
                  <a:lnTo>
                    <a:pt x="952481" y="2971656"/>
                  </a:lnTo>
                  <a:lnTo>
                    <a:pt x="17239" y="2971656"/>
                  </a:lnTo>
                  <a:lnTo>
                    <a:pt x="8619" y="2963036"/>
                  </a:lnTo>
                  <a:lnTo>
                    <a:pt x="17239" y="2963036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952481" y="8619"/>
                  </a:lnTo>
                  <a:lnTo>
                    <a:pt x="952481" y="0"/>
                  </a:lnTo>
                  <a:close/>
                </a:path>
                <a:path w="952500" h="2982595">
                  <a:moveTo>
                    <a:pt x="17239" y="2963036"/>
                  </a:moveTo>
                  <a:lnTo>
                    <a:pt x="8619" y="2963036"/>
                  </a:lnTo>
                  <a:lnTo>
                    <a:pt x="17239" y="2971656"/>
                  </a:lnTo>
                  <a:lnTo>
                    <a:pt x="17239" y="2963036"/>
                  </a:lnTo>
                  <a:close/>
                </a:path>
                <a:path w="952500" h="2982595">
                  <a:moveTo>
                    <a:pt x="933087" y="2963036"/>
                  </a:moveTo>
                  <a:lnTo>
                    <a:pt x="17239" y="2963036"/>
                  </a:lnTo>
                  <a:lnTo>
                    <a:pt x="17239" y="2971656"/>
                  </a:lnTo>
                  <a:lnTo>
                    <a:pt x="933087" y="2971656"/>
                  </a:lnTo>
                  <a:lnTo>
                    <a:pt x="933087" y="2963036"/>
                  </a:lnTo>
                  <a:close/>
                </a:path>
                <a:path w="952500" h="2982595">
                  <a:moveTo>
                    <a:pt x="933087" y="8619"/>
                  </a:moveTo>
                  <a:lnTo>
                    <a:pt x="933087" y="2971656"/>
                  </a:lnTo>
                  <a:lnTo>
                    <a:pt x="941707" y="2963036"/>
                  </a:lnTo>
                  <a:lnTo>
                    <a:pt x="952481" y="2963036"/>
                  </a:lnTo>
                  <a:lnTo>
                    <a:pt x="952481" y="19394"/>
                  </a:lnTo>
                  <a:lnTo>
                    <a:pt x="941707" y="19394"/>
                  </a:lnTo>
                  <a:lnTo>
                    <a:pt x="933087" y="8619"/>
                  </a:lnTo>
                  <a:close/>
                </a:path>
                <a:path w="952500" h="2982595">
                  <a:moveTo>
                    <a:pt x="952481" y="2963036"/>
                  </a:moveTo>
                  <a:lnTo>
                    <a:pt x="941707" y="2963036"/>
                  </a:lnTo>
                  <a:lnTo>
                    <a:pt x="933087" y="2971656"/>
                  </a:lnTo>
                  <a:lnTo>
                    <a:pt x="952481" y="2971656"/>
                  </a:lnTo>
                  <a:lnTo>
                    <a:pt x="952481" y="2963036"/>
                  </a:lnTo>
                  <a:close/>
                </a:path>
                <a:path w="952500" h="298259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952500" h="2982595">
                  <a:moveTo>
                    <a:pt x="933087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933087" y="19394"/>
                  </a:lnTo>
                  <a:lnTo>
                    <a:pt x="933087" y="8619"/>
                  </a:lnTo>
                  <a:close/>
                </a:path>
                <a:path w="952500" h="2982595">
                  <a:moveTo>
                    <a:pt x="952481" y="8619"/>
                  </a:moveTo>
                  <a:lnTo>
                    <a:pt x="933087" y="8619"/>
                  </a:lnTo>
                  <a:lnTo>
                    <a:pt x="941707" y="19394"/>
                  </a:lnTo>
                  <a:lnTo>
                    <a:pt x="952481" y="19394"/>
                  </a:lnTo>
                  <a:lnTo>
                    <a:pt x="952481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7879011" y="3367478"/>
            <a:ext cx="1023610" cy="780401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marR="7404" indent="56456" defTabSz="1332738">
              <a:spcBef>
                <a:spcPts val="138"/>
              </a:spcBef>
            </a:pP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</a:t>
            </a:r>
            <a:r>
              <a:rPr sz="2478" b="1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478" b="1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2 </a:t>
            </a: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switch</a:t>
            </a:r>
            <a:endParaRPr sz="2478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4904335" y="3429930"/>
            <a:ext cx="2807984" cy="1005100"/>
            <a:chOff x="2585985" y="2353313"/>
            <a:chExt cx="1926589" cy="689610"/>
          </a:xfrm>
        </p:grpSpPr>
        <p:pic>
          <p:nvPicPr>
            <p:cNvPr id="31" name="object 3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85985" y="2353313"/>
              <a:ext cx="116366" cy="107746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2648470" y="2407195"/>
              <a:ext cx="1864360" cy="418465"/>
            </a:xfrm>
            <a:custGeom>
              <a:avLst/>
              <a:gdLst/>
              <a:ahLst/>
              <a:cxnLst/>
              <a:rect l="l" t="t" r="r" b="b"/>
              <a:pathLst>
                <a:path w="1864360" h="418464">
                  <a:moveTo>
                    <a:pt x="499948" y="377113"/>
                  </a:moveTo>
                  <a:lnTo>
                    <a:pt x="455409" y="364185"/>
                  </a:lnTo>
                  <a:lnTo>
                    <a:pt x="366344" y="338328"/>
                  </a:lnTo>
                  <a:lnTo>
                    <a:pt x="366344" y="364185"/>
                  </a:lnTo>
                  <a:lnTo>
                    <a:pt x="28016" y="364185"/>
                  </a:lnTo>
                  <a:lnTo>
                    <a:pt x="28016" y="0"/>
                  </a:lnTo>
                  <a:lnTo>
                    <a:pt x="0" y="0"/>
                  </a:lnTo>
                  <a:lnTo>
                    <a:pt x="0" y="385737"/>
                  </a:lnTo>
                  <a:lnTo>
                    <a:pt x="6464" y="392201"/>
                  </a:lnTo>
                  <a:lnTo>
                    <a:pt x="366344" y="392201"/>
                  </a:lnTo>
                  <a:lnTo>
                    <a:pt x="366344" y="418058"/>
                  </a:lnTo>
                  <a:lnTo>
                    <a:pt x="450723" y="392201"/>
                  </a:lnTo>
                  <a:lnTo>
                    <a:pt x="499948" y="377113"/>
                  </a:lnTo>
                  <a:close/>
                </a:path>
                <a:path w="1864360" h="418464">
                  <a:moveTo>
                    <a:pt x="1864017" y="377113"/>
                  </a:moveTo>
                  <a:lnTo>
                    <a:pt x="1819490" y="364185"/>
                  </a:lnTo>
                  <a:lnTo>
                    <a:pt x="1730413" y="338328"/>
                  </a:lnTo>
                  <a:lnTo>
                    <a:pt x="1730413" y="364185"/>
                  </a:lnTo>
                  <a:lnTo>
                    <a:pt x="1396403" y="364185"/>
                  </a:lnTo>
                  <a:lnTo>
                    <a:pt x="1396403" y="392201"/>
                  </a:lnTo>
                  <a:lnTo>
                    <a:pt x="1730413" y="392201"/>
                  </a:lnTo>
                  <a:lnTo>
                    <a:pt x="1730413" y="418058"/>
                  </a:lnTo>
                  <a:lnTo>
                    <a:pt x="1814791" y="392201"/>
                  </a:lnTo>
                  <a:lnTo>
                    <a:pt x="1864017" y="37711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3" name="object 33"/>
            <p:cNvSpPr/>
            <p:nvPr/>
          </p:nvSpPr>
          <p:spPr>
            <a:xfrm>
              <a:off x="3111789" y="2568807"/>
              <a:ext cx="933450" cy="466090"/>
            </a:xfrm>
            <a:custGeom>
              <a:avLst/>
              <a:gdLst/>
              <a:ahLst/>
              <a:cxnLst/>
              <a:rect l="l" t="t" r="r" b="b"/>
              <a:pathLst>
                <a:path w="933450" h="466089">
                  <a:moveTo>
                    <a:pt x="933087" y="0"/>
                  </a:moveTo>
                  <a:lnTo>
                    <a:pt x="0" y="0"/>
                  </a:lnTo>
                  <a:lnTo>
                    <a:pt x="0" y="465466"/>
                  </a:lnTo>
                  <a:lnTo>
                    <a:pt x="933087" y="465466"/>
                  </a:lnTo>
                  <a:lnTo>
                    <a:pt x="933087" y="0"/>
                  </a:lnTo>
                  <a:close/>
                </a:path>
              </a:pathLst>
            </a:custGeom>
            <a:solidFill>
              <a:srgbClr val="73DFEA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4" name="object 34"/>
            <p:cNvSpPr/>
            <p:nvPr/>
          </p:nvSpPr>
          <p:spPr>
            <a:xfrm>
              <a:off x="3103169" y="2560187"/>
              <a:ext cx="952500" cy="483234"/>
            </a:xfrm>
            <a:custGeom>
              <a:avLst/>
              <a:gdLst/>
              <a:ahLst/>
              <a:cxnLst/>
              <a:rect l="l" t="t" r="r" b="b"/>
              <a:pathLst>
                <a:path w="952500" h="483235">
                  <a:moveTo>
                    <a:pt x="952481" y="0"/>
                  </a:moveTo>
                  <a:lnTo>
                    <a:pt x="0" y="0"/>
                  </a:lnTo>
                  <a:lnTo>
                    <a:pt x="0" y="482705"/>
                  </a:lnTo>
                  <a:lnTo>
                    <a:pt x="952481" y="482705"/>
                  </a:lnTo>
                  <a:lnTo>
                    <a:pt x="952481" y="474085"/>
                  </a:lnTo>
                  <a:lnTo>
                    <a:pt x="17239" y="474085"/>
                  </a:lnTo>
                  <a:lnTo>
                    <a:pt x="8619" y="465466"/>
                  </a:lnTo>
                  <a:lnTo>
                    <a:pt x="17239" y="465466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952481" y="8619"/>
                  </a:lnTo>
                  <a:lnTo>
                    <a:pt x="952481" y="0"/>
                  </a:lnTo>
                  <a:close/>
                </a:path>
                <a:path w="952500" h="483235">
                  <a:moveTo>
                    <a:pt x="17239" y="465466"/>
                  </a:moveTo>
                  <a:lnTo>
                    <a:pt x="8619" y="465466"/>
                  </a:lnTo>
                  <a:lnTo>
                    <a:pt x="17239" y="474085"/>
                  </a:lnTo>
                  <a:lnTo>
                    <a:pt x="17239" y="465466"/>
                  </a:lnTo>
                  <a:close/>
                </a:path>
                <a:path w="952500" h="483235">
                  <a:moveTo>
                    <a:pt x="933087" y="465466"/>
                  </a:moveTo>
                  <a:lnTo>
                    <a:pt x="17239" y="465466"/>
                  </a:lnTo>
                  <a:lnTo>
                    <a:pt x="17239" y="474085"/>
                  </a:lnTo>
                  <a:lnTo>
                    <a:pt x="933087" y="474085"/>
                  </a:lnTo>
                  <a:lnTo>
                    <a:pt x="933087" y="465466"/>
                  </a:lnTo>
                  <a:close/>
                </a:path>
                <a:path w="952500" h="483235">
                  <a:moveTo>
                    <a:pt x="933087" y="8619"/>
                  </a:moveTo>
                  <a:lnTo>
                    <a:pt x="933087" y="474085"/>
                  </a:lnTo>
                  <a:lnTo>
                    <a:pt x="941707" y="465466"/>
                  </a:lnTo>
                  <a:lnTo>
                    <a:pt x="952481" y="465466"/>
                  </a:lnTo>
                  <a:lnTo>
                    <a:pt x="952481" y="19394"/>
                  </a:lnTo>
                  <a:lnTo>
                    <a:pt x="941707" y="19394"/>
                  </a:lnTo>
                  <a:lnTo>
                    <a:pt x="933087" y="8619"/>
                  </a:lnTo>
                  <a:close/>
                </a:path>
                <a:path w="952500" h="483235">
                  <a:moveTo>
                    <a:pt x="952481" y="465466"/>
                  </a:moveTo>
                  <a:lnTo>
                    <a:pt x="941707" y="465466"/>
                  </a:lnTo>
                  <a:lnTo>
                    <a:pt x="933087" y="474085"/>
                  </a:lnTo>
                  <a:lnTo>
                    <a:pt x="952481" y="474085"/>
                  </a:lnTo>
                  <a:lnTo>
                    <a:pt x="952481" y="465466"/>
                  </a:lnTo>
                  <a:close/>
                </a:path>
                <a:path w="952500" h="48323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952500" h="483235">
                  <a:moveTo>
                    <a:pt x="933087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933087" y="19394"/>
                  </a:lnTo>
                  <a:lnTo>
                    <a:pt x="933087" y="8619"/>
                  </a:lnTo>
                  <a:close/>
                </a:path>
                <a:path w="952500" h="483235">
                  <a:moveTo>
                    <a:pt x="952481" y="8619"/>
                  </a:moveTo>
                  <a:lnTo>
                    <a:pt x="933087" y="8619"/>
                  </a:lnTo>
                  <a:lnTo>
                    <a:pt x="941707" y="19394"/>
                  </a:lnTo>
                  <a:lnTo>
                    <a:pt x="952481" y="19394"/>
                  </a:lnTo>
                  <a:lnTo>
                    <a:pt x="952481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5862618" y="3794628"/>
            <a:ext cx="969930" cy="509915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18510" marR="7404" indent="210091" defTabSz="1332738">
              <a:lnSpc>
                <a:spcPct val="102800"/>
              </a:lnSpc>
              <a:spcBef>
                <a:spcPts val="146"/>
              </a:spcBef>
            </a:pPr>
            <a:r>
              <a:rPr sz="1603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 detection</a:t>
            </a:r>
            <a:endParaRPr sz="1603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4904335" y="4843290"/>
            <a:ext cx="2807984" cy="1005100"/>
            <a:chOff x="2585985" y="3323035"/>
            <a:chExt cx="1926589" cy="689610"/>
          </a:xfrm>
        </p:grpSpPr>
        <p:pic>
          <p:nvPicPr>
            <p:cNvPr id="37" name="object 3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85985" y="3323035"/>
              <a:ext cx="116366" cy="107746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2648470" y="3376917"/>
              <a:ext cx="1864360" cy="418465"/>
            </a:xfrm>
            <a:custGeom>
              <a:avLst/>
              <a:gdLst/>
              <a:ahLst/>
              <a:cxnLst/>
              <a:rect l="l" t="t" r="r" b="b"/>
              <a:pathLst>
                <a:path w="1864360" h="418464">
                  <a:moveTo>
                    <a:pt x="499948" y="377113"/>
                  </a:moveTo>
                  <a:lnTo>
                    <a:pt x="455409" y="364185"/>
                  </a:lnTo>
                  <a:lnTo>
                    <a:pt x="366344" y="338328"/>
                  </a:lnTo>
                  <a:lnTo>
                    <a:pt x="366344" y="364185"/>
                  </a:lnTo>
                  <a:lnTo>
                    <a:pt x="28016" y="364185"/>
                  </a:lnTo>
                  <a:lnTo>
                    <a:pt x="28016" y="0"/>
                  </a:lnTo>
                  <a:lnTo>
                    <a:pt x="0" y="0"/>
                  </a:lnTo>
                  <a:lnTo>
                    <a:pt x="0" y="385737"/>
                  </a:lnTo>
                  <a:lnTo>
                    <a:pt x="6464" y="392201"/>
                  </a:lnTo>
                  <a:lnTo>
                    <a:pt x="366344" y="392201"/>
                  </a:lnTo>
                  <a:lnTo>
                    <a:pt x="366344" y="418058"/>
                  </a:lnTo>
                  <a:lnTo>
                    <a:pt x="450723" y="392201"/>
                  </a:lnTo>
                  <a:lnTo>
                    <a:pt x="499948" y="377113"/>
                  </a:lnTo>
                  <a:close/>
                </a:path>
                <a:path w="1864360" h="418464">
                  <a:moveTo>
                    <a:pt x="1864017" y="377113"/>
                  </a:moveTo>
                  <a:lnTo>
                    <a:pt x="1819490" y="364185"/>
                  </a:lnTo>
                  <a:lnTo>
                    <a:pt x="1730413" y="338328"/>
                  </a:lnTo>
                  <a:lnTo>
                    <a:pt x="1730413" y="364185"/>
                  </a:lnTo>
                  <a:lnTo>
                    <a:pt x="1396403" y="364185"/>
                  </a:lnTo>
                  <a:lnTo>
                    <a:pt x="1396403" y="392201"/>
                  </a:lnTo>
                  <a:lnTo>
                    <a:pt x="1730413" y="392201"/>
                  </a:lnTo>
                  <a:lnTo>
                    <a:pt x="1730413" y="418058"/>
                  </a:lnTo>
                  <a:lnTo>
                    <a:pt x="1814791" y="392201"/>
                  </a:lnTo>
                  <a:lnTo>
                    <a:pt x="1864017" y="37711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9" name="object 39"/>
            <p:cNvSpPr/>
            <p:nvPr/>
          </p:nvSpPr>
          <p:spPr>
            <a:xfrm>
              <a:off x="3111789" y="3538528"/>
              <a:ext cx="933450" cy="466090"/>
            </a:xfrm>
            <a:custGeom>
              <a:avLst/>
              <a:gdLst/>
              <a:ahLst/>
              <a:cxnLst/>
              <a:rect l="l" t="t" r="r" b="b"/>
              <a:pathLst>
                <a:path w="933450" h="466089">
                  <a:moveTo>
                    <a:pt x="933087" y="0"/>
                  </a:moveTo>
                  <a:lnTo>
                    <a:pt x="0" y="0"/>
                  </a:lnTo>
                  <a:lnTo>
                    <a:pt x="0" y="465466"/>
                  </a:lnTo>
                  <a:lnTo>
                    <a:pt x="933087" y="465466"/>
                  </a:lnTo>
                  <a:lnTo>
                    <a:pt x="933087" y="0"/>
                  </a:lnTo>
                  <a:close/>
                </a:path>
              </a:pathLst>
            </a:custGeom>
            <a:solidFill>
              <a:srgbClr val="73DFEA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0" name="object 40"/>
            <p:cNvSpPr/>
            <p:nvPr/>
          </p:nvSpPr>
          <p:spPr>
            <a:xfrm>
              <a:off x="3103169" y="3529909"/>
              <a:ext cx="952500" cy="483234"/>
            </a:xfrm>
            <a:custGeom>
              <a:avLst/>
              <a:gdLst/>
              <a:ahLst/>
              <a:cxnLst/>
              <a:rect l="l" t="t" r="r" b="b"/>
              <a:pathLst>
                <a:path w="952500" h="483235">
                  <a:moveTo>
                    <a:pt x="952481" y="0"/>
                  </a:moveTo>
                  <a:lnTo>
                    <a:pt x="0" y="0"/>
                  </a:lnTo>
                  <a:lnTo>
                    <a:pt x="0" y="482705"/>
                  </a:lnTo>
                  <a:lnTo>
                    <a:pt x="952481" y="482705"/>
                  </a:lnTo>
                  <a:lnTo>
                    <a:pt x="952481" y="474085"/>
                  </a:lnTo>
                  <a:lnTo>
                    <a:pt x="17239" y="474085"/>
                  </a:lnTo>
                  <a:lnTo>
                    <a:pt x="8619" y="465466"/>
                  </a:lnTo>
                  <a:lnTo>
                    <a:pt x="17239" y="465466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952481" y="8619"/>
                  </a:lnTo>
                  <a:lnTo>
                    <a:pt x="952481" y="0"/>
                  </a:lnTo>
                  <a:close/>
                </a:path>
                <a:path w="952500" h="483235">
                  <a:moveTo>
                    <a:pt x="17239" y="465466"/>
                  </a:moveTo>
                  <a:lnTo>
                    <a:pt x="8619" y="465466"/>
                  </a:lnTo>
                  <a:lnTo>
                    <a:pt x="17239" y="474085"/>
                  </a:lnTo>
                  <a:lnTo>
                    <a:pt x="17239" y="465466"/>
                  </a:lnTo>
                  <a:close/>
                </a:path>
                <a:path w="952500" h="483235">
                  <a:moveTo>
                    <a:pt x="933087" y="465466"/>
                  </a:moveTo>
                  <a:lnTo>
                    <a:pt x="17239" y="465466"/>
                  </a:lnTo>
                  <a:lnTo>
                    <a:pt x="17239" y="474085"/>
                  </a:lnTo>
                  <a:lnTo>
                    <a:pt x="933087" y="474085"/>
                  </a:lnTo>
                  <a:lnTo>
                    <a:pt x="933087" y="465466"/>
                  </a:lnTo>
                  <a:close/>
                </a:path>
                <a:path w="952500" h="483235">
                  <a:moveTo>
                    <a:pt x="933087" y="8619"/>
                  </a:moveTo>
                  <a:lnTo>
                    <a:pt x="933087" y="474085"/>
                  </a:lnTo>
                  <a:lnTo>
                    <a:pt x="941707" y="465466"/>
                  </a:lnTo>
                  <a:lnTo>
                    <a:pt x="952481" y="465466"/>
                  </a:lnTo>
                  <a:lnTo>
                    <a:pt x="952481" y="19394"/>
                  </a:lnTo>
                  <a:lnTo>
                    <a:pt x="941707" y="19394"/>
                  </a:lnTo>
                  <a:lnTo>
                    <a:pt x="933087" y="8619"/>
                  </a:lnTo>
                  <a:close/>
                </a:path>
                <a:path w="952500" h="483235">
                  <a:moveTo>
                    <a:pt x="952481" y="465466"/>
                  </a:moveTo>
                  <a:lnTo>
                    <a:pt x="941707" y="465466"/>
                  </a:lnTo>
                  <a:lnTo>
                    <a:pt x="933087" y="474085"/>
                  </a:lnTo>
                  <a:lnTo>
                    <a:pt x="952481" y="474085"/>
                  </a:lnTo>
                  <a:lnTo>
                    <a:pt x="952481" y="465466"/>
                  </a:lnTo>
                  <a:close/>
                </a:path>
                <a:path w="952500" h="48323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952500" h="483235">
                  <a:moveTo>
                    <a:pt x="933087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933087" y="19394"/>
                  </a:lnTo>
                  <a:lnTo>
                    <a:pt x="933087" y="8619"/>
                  </a:lnTo>
                  <a:close/>
                </a:path>
                <a:path w="952500" h="483235">
                  <a:moveTo>
                    <a:pt x="952481" y="8619"/>
                  </a:moveTo>
                  <a:lnTo>
                    <a:pt x="933087" y="8619"/>
                  </a:lnTo>
                  <a:lnTo>
                    <a:pt x="941707" y="19394"/>
                  </a:lnTo>
                  <a:lnTo>
                    <a:pt x="952481" y="19394"/>
                  </a:lnTo>
                  <a:lnTo>
                    <a:pt x="952481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2552216" y="5207987"/>
            <a:ext cx="6981092" cy="1351813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3328143" marR="2707124" indent="2777" algn="ctr" defTabSz="1332738">
              <a:lnSpc>
                <a:spcPct val="102800"/>
              </a:lnSpc>
              <a:spcBef>
                <a:spcPts val="146"/>
              </a:spcBef>
            </a:pPr>
            <a:r>
              <a:rPr sz="1603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 detection</a:t>
            </a:r>
            <a:endParaRPr sz="1603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/>
            <a:endParaRPr sz="1603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>
              <a:spcBef>
                <a:spcPts val="401"/>
              </a:spcBef>
            </a:pPr>
            <a:endParaRPr sz="1603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510" defTabSz="1332738"/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33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4310716" y="3451934"/>
            <a:ext cx="3402160" cy="1529862"/>
          </a:xfrm>
          <a:custGeom>
            <a:avLst/>
            <a:gdLst/>
            <a:ahLst/>
            <a:cxnLst/>
            <a:rect l="l" t="t" r="r" b="b"/>
            <a:pathLst>
              <a:path w="2334260" h="1049654">
                <a:moveTo>
                  <a:pt x="2333790" y="1008507"/>
                </a:moveTo>
                <a:lnTo>
                  <a:pt x="2289264" y="995578"/>
                </a:lnTo>
                <a:lnTo>
                  <a:pt x="2200186" y="969721"/>
                </a:lnTo>
                <a:lnTo>
                  <a:pt x="2200186" y="995578"/>
                </a:lnTo>
                <a:lnTo>
                  <a:pt x="0" y="995578"/>
                </a:lnTo>
                <a:lnTo>
                  <a:pt x="0" y="1023594"/>
                </a:lnTo>
                <a:lnTo>
                  <a:pt x="2200186" y="1023594"/>
                </a:lnTo>
                <a:lnTo>
                  <a:pt x="2200186" y="1049451"/>
                </a:lnTo>
                <a:lnTo>
                  <a:pt x="2284565" y="1023594"/>
                </a:lnTo>
                <a:lnTo>
                  <a:pt x="2333790" y="1008507"/>
                </a:lnTo>
                <a:close/>
              </a:path>
              <a:path w="2334260" h="1049654">
                <a:moveTo>
                  <a:pt x="2333790" y="38785"/>
                </a:moveTo>
                <a:lnTo>
                  <a:pt x="2289264" y="25857"/>
                </a:lnTo>
                <a:lnTo>
                  <a:pt x="2200186" y="0"/>
                </a:lnTo>
                <a:lnTo>
                  <a:pt x="2200186" y="25857"/>
                </a:lnTo>
                <a:lnTo>
                  <a:pt x="0" y="25857"/>
                </a:lnTo>
                <a:lnTo>
                  <a:pt x="0" y="53873"/>
                </a:lnTo>
                <a:lnTo>
                  <a:pt x="2200186" y="53873"/>
                </a:lnTo>
                <a:lnTo>
                  <a:pt x="2200186" y="79730"/>
                </a:lnTo>
                <a:lnTo>
                  <a:pt x="2284565" y="53873"/>
                </a:lnTo>
                <a:lnTo>
                  <a:pt x="2333790" y="387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9923329" y="2016572"/>
            <a:ext cx="936612" cy="446741"/>
          </a:xfrm>
          <a:prstGeom prst="rect">
            <a:avLst/>
          </a:prstGeom>
          <a:solidFill>
            <a:srgbClr val="FFFF98"/>
          </a:solidFill>
        </p:spPr>
        <p:txBody>
          <a:bodyPr vert="horz" wrap="square" lIns="0" tIns="64785" rIns="0" bIns="0" rtlCol="0">
            <a:spAutoFit/>
          </a:bodyPr>
          <a:lstStyle/>
          <a:p>
            <a:pPr marL="222123" defTabSz="1332738">
              <a:spcBef>
                <a:spcPts val="510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out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9072172" y="2955670"/>
            <a:ext cx="1206860" cy="1495618"/>
            <a:chOff x="5445585" y="2027918"/>
            <a:chExt cx="828040" cy="1026160"/>
          </a:xfrm>
        </p:grpSpPr>
        <p:sp>
          <p:nvSpPr>
            <p:cNvPr id="45" name="object 45"/>
            <p:cNvSpPr/>
            <p:nvPr/>
          </p:nvSpPr>
          <p:spPr>
            <a:xfrm>
              <a:off x="5445582" y="2206789"/>
              <a:ext cx="467995" cy="618490"/>
            </a:xfrm>
            <a:custGeom>
              <a:avLst/>
              <a:gdLst/>
              <a:ahLst/>
              <a:cxnLst/>
              <a:rect l="l" t="t" r="r" b="b"/>
              <a:pathLst>
                <a:path w="467995" h="618489">
                  <a:moveTo>
                    <a:pt x="467614" y="577519"/>
                  </a:moveTo>
                  <a:lnTo>
                    <a:pt x="423087" y="564591"/>
                  </a:lnTo>
                  <a:lnTo>
                    <a:pt x="334010" y="538734"/>
                  </a:lnTo>
                  <a:lnTo>
                    <a:pt x="334010" y="564591"/>
                  </a:lnTo>
                  <a:lnTo>
                    <a:pt x="0" y="564591"/>
                  </a:lnTo>
                  <a:lnTo>
                    <a:pt x="0" y="592607"/>
                  </a:lnTo>
                  <a:lnTo>
                    <a:pt x="334010" y="592607"/>
                  </a:lnTo>
                  <a:lnTo>
                    <a:pt x="334010" y="618464"/>
                  </a:lnTo>
                  <a:lnTo>
                    <a:pt x="418388" y="592607"/>
                  </a:lnTo>
                  <a:lnTo>
                    <a:pt x="467614" y="577519"/>
                  </a:lnTo>
                  <a:close/>
                </a:path>
                <a:path w="467995" h="618489">
                  <a:moveTo>
                    <a:pt x="467614" y="38785"/>
                  </a:moveTo>
                  <a:lnTo>
                    <a:pt x="423087" y="25857"/>
                  </a:lnTo>
                  <a:lnTo>
                    <a:pt x="334010" y="0"/>
                  </a:lnTo>
                  <a:lnTo>
                    <a:pt x="334010" y="25857"/>
                  </a:lnTo>
                  <a:lnTo>
                    <a:pt x="0" y="25857"/>
                  </a:lnTo>
                  <a:lnTo>
                    <a:pt x="0" y="53873"/>
                  </a:lnTo>
                  <a:lnTo>
                    <a:pt x="334010" y="53873"/>
                  </a:lnTo>
                  <a:lnTo>
                    <a:pt x="334010" y="79730"/>
                  </a:lnTo>
                  <a:lnTo>
                    <a:pt x="418388" y="53873"/>
                  </a:lnTo>
                  <a:lnTo>
                    <a:pt x="467614" y="3878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6" name="object 46"/>
            <p:cNvSpPr/>
            <p:nvPr/>
          </p:nvSpPr>
          <p:spPr>
            <a:xfrm>
              <a:off x="5911051" y="2027918"/>
              <a:ext cx="362585" cy="1026160"/>
            </a:xfrm>
            <a:custGeom>
              <a:avLst/>
              <a:gdLst/>
              <a:ahLst/>
              <a:cxnLst/>
              <a:rect l="l" t="t" r="r" b="b"/>
              <a:pathLst>
                <a:path w="362585" h="1026160">
                  <a:moveTo>
                    <a:pt x="362029" y="0"/>
                  </a:moveTo>
                  <a:lnTo>
                    <a:pt x="0" y="0"/>
                  </a:lnTo>
                  <a:lnTo>
                    <a:pt x="0" y="1025749"/>
                  </a:lnTo>
                  <a:lnTo>
                    <a:pt x="362029" y="1025749"/>
                  </a:lnTo>
                  <a:lnTo>
                    <a:pt x="362029" y="0"/>
                  </a:lnTo>
                  <a:close/>
                </a:path>
              </a:pathLst>
            </a:custGeom>
            <a:solidFill>
              <a:srgbClr val="8981E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47" name="object 47"/>
          <p:cNvSpPr txBox="1"/>
          <p:nvPr/>
        </p:nvSpPr>
        <p:spPr>
          <a:xfrm>
            <a:off x="9837733" y="2977866"/>
            <a:ext cx="346249" cy="1451194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8510" defTabSz="1332738">
              <a:lnSpc>
                <a:spcPts val="2733"/>
              </a:lnSpc>
            </a:pPr>
            <a:r>
              <a:rPr sz="2624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compare</a:t>
            </a:r>
            <a:endParaRPr sz="2624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9222931" y="2252132"/>
            <a:ext cx="41648" cy="1020833"/>
          </a:xfrm>
          <a:custGeom>
            <a:avLst/>
            <a:gdLst/>
            <a:ahLst/>
            <a:cxnLst/>
            <a:rect l="l" t="t" r="r" b="b"/>
            <a:pathLst>
              <a:path w="28575" h="700405">
                <a:moveTo>
                  <a:pt x="28014" y="0"/>
                </a:moveTo>
                <a:lnTo>
                  <a:pt x="0" y="0"/>
                </a:lnTo>
                <a:lnTo>
                  <a:pt x="0" y="700354"/>
                </a:lnTo>
                <a:lnTo>
                  <a:pt x="28014" y="700354"/>
                </a:lnTo>
                <a:lnTo>
                  <a:pt x="280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9072173" y="2195598"/>
            <a:ext cx="958824" cy="2708031"/>
            <a:chOff x="5445585" y="1506424"/>
            <a:chExt cx="657860" cy="1858010"/>
          </a:xfrm>
        </p:grpSpPr>
        <p:sp>
          <p:nvSpPr>
            <p:cNvPr id="50" name="object 50"/>
            <p:cNvSpPr/>
            <p:nvPr/>
          </p:nvSpPr>
          <p:spPr>
            <a:xfrm>
              <a:off x="5445582" y="1506435"/>
              <a:ext cx="657860" cy="1858010"/>
            </a:xfrm>
            <a:custGeom>
              <a:avLst/>
              <a:gdLst/>
              <a:ahLst/>
              <a:cxnLst/>
              <a:rect l="l" t="t" r="r" b="b"/>
              <a:pathLst>
                <a:path w="657860" h="1858010">
                  <a:moveTo>
                    <a:pt x="583984" y="38785"/>
                  </a:moveTo>
                  <a:lnTo>
                    <a:pt x="539445" y="25857"/>
                  </a:lnTo>
                  <a:lnTo>
                    <a:pt x="450380" y="0"/>
                  </a:lnTo>
                  <a:lnTo>
                    <a:pt x="450380" y="25857"/>
                  </a:lnTo>
                  <a:lnTo>
                    <a:pt x="118516" y="25857"/>
                  </a:lnTo>
                  <a:lnTo>
                    <a:pt x="118516" y="53873"/>
                  </a:lnTo>
                  <a:lnTo>
                    <a:pt x="450380" y="53873"/>
                  </a:lnTo>
                  <a:lnTo>
                    <a:pt x="450380" y="79730"/>
                  </a:lnTo>
                  <a:lnTo>
                    <a:pt x="534758" y="53873"/>
                  </a:lnTo>
                  <a:lnTo>
                    <a:pt x="583984" y="38785"/>
                  </a:lnTo>
                  <a:close/>
                </a:path>
                <a:path w="657860" h="1858010">
                  <a:moveTo>
                    <a:pt x="657250" y="1547241"/>
                  </a:moveTo>
                  <a:lnTo>
                    <a:pt x="629234" y="1547241"/>
                  </a:lnTo>
                  <a:lnTo>
                    <a:pt x="629234" y="1803679"/>
                  </a:lnTo>
                  <a:lnTo>
                    <a:pt x="135763" y="1803679"/>
                  </a:lnTo>
                  <a:lnTo>
                    <a:pt x="135763" y="1777822"/>
                  </a:lnTo>
                  <a:lnTo>
                    <a:pt x="0" y="1816608"/>
                  </a:lnTo>
                  <a:lnTo>
                    <a:pt x="135763" y="1857552"/>
                  </a:lnTo>
                  <a:lnTo>
                    <a:pt x="135763" y="1831695"/>
                  </a:lnTo>
                  <a:lnTo>
                    <a:pt x="642162" y="1831695"/>
                  </a:lnTo>
                  <a:lnTo>
                    <a:pt x="642162" y="1816608"/>
                  </a:lnTo>
                  <a:lnTo>
                    <a:pt x="657250" y="1816608"/>
                  </a:lnTo>
                  <a:lnTo>
                    <a:pt x="657250" y="154724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51" name="object 5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03768" y="2191693"/>
              <a:ext cx="118521" cy="1077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94082374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16903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34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29" dirty="0"/>
              <a:t>Pair-</a:t>
            </a:r>
            <a:r>
              <a:rPr spc="-15" dirty="0"/>
              <a:t>and-a-</a:t>
            </a:r>
            <a:r>
              <a:rPr dirty="0"/>
              <a:t>spare</a:t>
            </a:r>
            <a:r>
              <a:rPr spc="-7" dirty="0"/>
              <a:t> </a:t>
            </a:r>
            <a:r>
              <a:rPr spc="-15" dirty="0"/>
              <a:t>technique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477436"/>
            <a:ext cx="8266620" cy="2635039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7404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long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two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selected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outputs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agree,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spares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not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used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308194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they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disagree,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switch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uses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error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reports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locate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faulty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to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select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replacement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module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576734598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Watchdog</a:t>
            </a:r>
            <a:r>
              <a:rPr spc="-182" dirty="0"/>
              <a:t> </a:t>
            </a:r>
            <a:r>
              <a:rPr spc="-29" dirty="0"/>
              <a:t>timer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32972" y="1388312"/>
            <a:ext cx="7700211" cy="5162504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watchdog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timer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must be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reset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repetitive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basic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not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reset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turned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off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(or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reset)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detection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2" indent="-235080" defTabSz="1332738">
              <a:spcBef>
                <a:spcPts val="166"/>
              </a:spcBef>
              <a:buFontTx/>
              <a:buChar char="•"/>
              <a:tabLst>
                <a:tab pos="1195761" algn="l"/>
              </a:tabLst>
            </a:pP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crash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2" indent="-235080" defTabSz="1332738">
              <a:spcBef>
                <a:spcPts val="146"/>
              </a:spcBef>
              <a:buFontTx/>
              <a:buChar char="•"/>
              <a:tabLst>
                <a:tab pos="1195761" algn="l"/>
              </a:tabLst>
            </a:pP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overload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2" indent="-235080" defTabSz="1332738">
              <a:spcBef>
                <a:spcPts val="146"/>
              </a:spcBef>
              <a:buFontTx/>
              <a:buChar char="•"/>
              <a:tabLst>
                <a:tab pos="1195761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infinite</a:t>
            </a:r>
            <a:r>
              <a:rPr sz="2478" kern="0" spc="-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loop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14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frequency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depends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application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2" indent="-235080" defTabSz="1332738">
              <a:spcBef>
                <a:spcPts val="166"/>
              </a:spcBef>
              <a:buFontTx/>
              <a:buChar char="•"/>
              <a:tabLst>
                <a:tab pos="1195761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aircraft</a:t>
            </a:r>
            <a:r>
              <a:rPr sz="2478" kern="0" spc="-10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control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2478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100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msec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2" indent="-235080" defTabSz="1332738">
              <a:spcBef>
                <a:spcPts val="146"/>
              </a:spcBef>
              <a:buFontTx/>
              <a:buChar char="•"/>
              <a:tabLst>
                <a:tab pos="1195761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banking</a:t>
            </a:r>
            <a:r>
              <a:rPr sz="2478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sec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37633" defTabSz="1332738">
              <a:spcBef>
                <a:spcPts val="1194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35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462308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FAF12-B817-E769-19F4-6CD20C9DE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EE099-52A5-86C4-9E93-454528B2F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2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15-23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3BBA6F-50D6-9ACF-1869-EF269F495A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47890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16903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36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marR="11106" algn="ctr">
              <a:spcBef>
                <a:spcPts val="2317"/>
              </a:spcBef>
            </a:pPr>
            <a:r>
              <a:rPr dirty="0"/>
              <a:t>HW</a:t>
            </a:r>
            <a:r>
              <a:rPr spc="-131" dirty="0"/>
              <a:t> </a:t>
            </a:r>
            <a:r>
              <a:rPr dirty="0"/>
              <a:t>redundancy:</a:t>
            </a:r>
            <a:r>
              <a:rPr spc="-117" dirty="0"/>
              <a:t> </a:t>
            </a:r>
            <a:r>
              <a:rPr spc="-15" dirty="0"/>
              <a:t>overview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xfrm>
            <a:off x="1757256" y="1664454"/>
            <a:ext cx="8678471" cy="3959097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>
              <a:spcBef>
                <a:spcPts val="926"/>
              </a:spcBef>
              <a:buChar char="•"/>
              <a:tabLst>
                <a:tab pos="372980" algn="l"/>
              </a:tabLst>
            </a:pPr>
            <a:r>
              <a:rPr dirty="0"/>
              <a:t>static</a:t>
            </a:r>
            <a:r>
              <a:rPr spc="-29" dirty="0"/>
              <a:t> </a:t>
            </a:r>
            <a:r>
              <a:rPr dirty="0"/>
              <a:t>techniques</a:t>
            </a:r>
            <a:r>
              <a:rPr spc="7" dirty="0"/>
              <a:t> </a:t>
            </a:r>
            <a:r>
              <a:rPr spc="-15" dirty="0"/>
              <a:t>(passive)</a:t>
            </a:r>
          </a:p>
          <a:p>
            <a:pPr marL="782984" lvl="1" indent="-293387">
              <a:spcBef>
                <a:spcPts val="729"/>
              </a:spcBef>
              <a:buChar char="–"/>
              <a:tabLst>
                <a:tab pos="782984" algn="l"/>
              </a:tabLst>
            </a:pPr>
            <a:r>
              <a:rPr sz="2842" dirty="0">
                <a:solidFill>
                  <a:srgbClr val="919191"/>
                </a:solidFill>
                <a:latin typeface="Helvetica"/>
                <a:cs typeface="Helvetica"/>
              </a:rPr>
              <a:t>fault</a:t>
            </a:r>
            <a:r>
              <a:rPr sz="2842" spc="15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2842" spc="-15" dirty="0">
                <a:solidFill>
                  <a:srgbClr val="919191"/>
                </a:solidFill>
                <a:latin typeface="Helvetica"/>
                <a:cs typeface="Helvetica"/>
              </a:rPr>
              <a:t>masking</a:t>
            </a:r>
            <a:endParaRPr sz="2842" dirty="0">
              <a:latin typeface="Helvetica"/>
              <a:cs typeface="Helvetica"/>
            </a:endParaRPr>
          </a:p>
          <a:p>
            <a:pPr marL="372980" indent="-354470">
              <a:spcBef>
                <a:spcPts val="823"/>
              </a:spcBef>
              <a:buChar char="•"/>
              <a:tabLst>
                <a:tab pos="372980" algn="l"/>
              </a:tabLst>
            </a:pPr>
            <a:r>
              <a:rPr dirty="0"/>
              <a:t>dynamic</a:t>
            </a:r>
            <a:r>
              <a:rPr spc="-15" dirty="0"/>
              <a:t> </a:t>
            </a:r>
            <a:r>
              <a:rPr dirty="0"/>
              <a:t>techniques</a:t>
            </a:r>
            <a:r>
              <a:rPr spc="-22" dirty="0"/>
              <a:t> </a:t>
            </a:r>
            <a:r>
              <a:rPr spc="-15" dirty="0"/>
              <a:t>(active)</a:t>
            </a:r>
          </a:p>
          <a:p>
            <a:pPr marL="782984" lvl="1" indent="-293387">
              <a:spcBef>
                <a:spcPts val="736"/>
              </a:spcBef>
              <a:buChar char="–"/>
              <a:tabLst>
                <a:tab pos="782984" algn="l"/>
              </a:tabLst>
            </a:pPr>
            <a:r>
              <a:rPr sz="2842" dirty="0">
                <a:solidFill>
                  <a:srgbClr val="919191"/>
                </a:solidFill>
                <a:latin typeface="Helvetica"/>
                <a:cs typeface="Helvetica"/>
              </a:rPr>
              <a:t>detection,</a:t>
            </a:r>
            <a:r>
              <a:rPr sz="2842" spc="58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2842" dirty="0">
                <a:solidFill>
                  <a:srgbClr val="919191"/>
                </a:solidFill>
                <a:latin typeface="Helvetica"/>
                <a:cs typeface="Helvetica"/>
              </a:rPr>
              <a:t>localisation,</a:t>
            </a:r>
            <a:r>
              <a:rPr sz="2842" spc="95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2842" dirty="0">
                <a:solidFill>
                  <a:srgbClr val="919191"/>
                </a:solidFill>
                <a:latin typeface="Helvetica"/>
                <a:cs typeface="Helvetica"/>
              </a:rPr>
              <a:t>containment,</a:t>
            </a:r>
            <a:r>
              <a:rPr sz="2842" spc="124" dirty="0">
                <a:solidFill>
                  <a:srgbClr val="919191"/>
                </a:solidFill>
                <a:latin typeface="Helvetica"/>
                <a:cs typeface="Helvetica"/>
              </a:rPr>
              <a:t> </a:t>
            </a:r>
            <a:r>
              <a:rPr sz="2842" spc="-15" dirty="0">
                <a:solidFill>
                  <a:srgbClr val="919191"/>
                </a:solidFill>
                <a:latin typeface="Helvetica"/>
                <a:cs typeface="Helvetica"/>
              </a:rPr>
              <a:t>recovery</a:t>
            </a:r>
            <a:endParaRPr sz="2842" dirty="0">
              <a:latin typeface="Helvetica"/>
              <a:cs typeface="Helvetica"/>
            </a:endParaRPr>
          </a:p>
          <a:p>
            <a:pPr marL="372980" indent="-354470">
              <a:spcBef>
                <a:spcPts val="823"/>
              </a:spcBef>
              <a:buChar char="•"/>
              <a:tabLst>
                <a:tab pos="372980" algn="l"/>
              </a:tabLst>
            </a:pPr>
            <a:r>
              <a:rPr dirty="0">
                <a:solidFill>
                  <a:srgbClr val="000000"/>
                </a:solidFill>
              </a:rPr>
              <a:t>hybrid</a:t>
            </a:r>
            <a:r>
              <a:rPr spc="-44" dirty="0">
                <a:solidFill>
                  <a:srgbClr val="000000"/>
                </a:solidFill>
              </a:rPr>
              <a:t> </a:t>
            </a:r>
            <a:r>
              <a:rPr spc="-15" dirty="0">
                <a:solidFill>
                  <a:srgbClr val="000000"/>
                </a:solidFill>
              </a:rPr>
              <a:t>techniques</a:t>
            </a:r>
          </a:p>
          <a:p>
            <a:pPr marL="782984" lvl="1" indent="-293387">
              <a:spcBef>
                <a:spcPts val="729"/>
              </a:spcBef>
              <a:buChar char="–"/>
              <a:tabLst>
                <a:tab pos="782984" algn="l"/>
              </a:tabLst>
            </a:pPr>
            <a:r>
              <a:rPr sz="2842" dirty="0">
                <a:latin typeface="Helvetica"/>
                <a:cs typeface="Helvetica"/>
              </a:rPr>
              <a:t>static</a:t>
            </a:r>
            <a:r>
              <a:rPr sz="2842" spc="-15" dirty="0">
                <a:latin typeface="Helvetica"/>
                <a:cs typeface="Helvetica"/>
              </a:rPr>
              <a:t> </a:t>
            </a:r>
            <a:r>
              <a:rPr sz="2842" dirty="0">
                <a:latin typeface="Helvetica"/>
                <a:cs typeface="Helvetica"/>
              </a:rPr>
              <a:t>+</a:t>
            </a:r>
            <a:r>
              <a:rPr sz="2842" spc="44" dirty="0">
                <a:latin typeface="Helvetica"/>
                <a:cs typeface="Helvetica"/>
              </a:rPr>
              <a:t> </a:t>
            </a:r>
            <a:r>
              <a:rPr sz="2842" spc="-15" dirty="0">
                <a:latin typeface="Helvetica"/>
                <a:cs typeface="Helvetica"/>
              </a:rPr>
              <a:t>dynamic</a:t>
            </a:r>
            <a:endParaRPr sz="2842" dirty="0">
              <a:latin typeface="Helvetica"/>
              <a:cs typeface="Helvetica"/>
            </a:endParaRPr>
          </a:p>
          <a:p>
            <a:pPr marL="782984" lvl="1" indent="-293387">
              <a:spcBef>
                <a:spcPts val="751"/>
              </a:spcBef>
              <a:buChar char="–"/>
              <a:tabLst>
                <a:tab pos="782984" algn="l"/>
              </a:tabLst>
            </a:pPr>
            <a:r>
              <a:rPr sz="2842" dirty="0">
                <a:latin typeface="Helvetica"/>
                <a:cs typeface="Helvetica"/>
              </a:rPr>
              <a:t>fault</a:t>
            </a:r>
            <a:r>
              <a:rPr sz="2842" spc="15" dirty="0">
                <a:latin typeface="Helvetica"/>
                <a:cs typeface="Helvetica"/>
              </a:rPr>
              <a:t> </a:t>
            </a:r>
            <a:r>
              <a:rPr sz="2842" dirty="0">
                <a:latin typeface="Helvetica"/>
                <a:cs typeface="Helvetica"/>
              </a:rPr>
              <a:t>masking</a:t>
            </a:r>
            <a:r>
              <a:rPr sz="2842" spc="51" dirty="0">
                <a:latin typeface="Helvetica"/>
                <a:cs typeface="Helvetica"/>
              </a:rPr>
              <a:t> </a:t>
            </a:r>
            <a:r>
              <a:rPr sz="2842" dirty="0">
                <a:latin typeface="Helvetica"/>
                <a:cs typeface="Helvetica"/>
              </a:rPr>
              <a:t>+</a:t>
            </a:r>
            <a:r>
              <a:rPr sz="2842" spc="44" dirty="0">
                <a:latin typeface="Helvetica"/>
                <a:cs typeface="Helvetica"/>
              </a:rPr>
              <a:t> </a:t>
            </a:r>
            <a:r>
              <a:rPr sz="2842" spc="-15" dirty="0">
                <a:latin typeface="Helvetica"/>
                <a:cs typeface="Helvetica"/>
              </a:rPr>
              <a:t>reconfiguration</a:t>
            </a:r>
            <a:endParaRPr sz="2842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212967515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25607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37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49350" y="4294791"/>
            <a:ext cx="769824" cy="1501927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Hybrid</a:t>
            </a:r>
            <a:r>
              <a:rPr spc="-66" dirty="0"/>
              <a:t> </a:t>
            </a:r>
            <a:r>
              <a:rPr dirty="0"/>
              <a:t>HW</a:t>
            </a:r>
            <a:r>
              <a:rPr spc="-95" dirty="0"/>
              <a:t> </a:t>
            </a:r>
            <a:r>
              <a:rPr spc="-15" dirty="0"/>
              <a:t>redundancy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832973" y="1388312"/>
            <a:ext cx="7534545" cy="3201326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combines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static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redundancy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2" indent="-235080" defTabSz="1332738">
              <a:spcBef>
                <a:spcPts val="612"/>
              </a:spcBef>
              <a:buFontTx/>
              <a:buChar char="•"/>
              <a:tabLst>
                <a:tab pos="1195761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masking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1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dynamic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redundancy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2" indent="-235080" defTabSz="1332738">
              <a:spcBef>
                <a:spcPts val="612"/>
              </a:spcBef>
              <a:buFontTx/>
              <a:buChar char="•"/>
              <a:tabLst>
                <a:tab pos="1195761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detection,</a:t>
            </a:r>
            <a:r>
              <a:rPr sz="2478" kern="0" spc="-15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location,</a:t>
            </a:r>
            <a:r>
              <a:rPr sz="2478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containment</a:t>
            </a:r>
            <a:r>
              <a:rPr sz="2478" kern="0" spc="-11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recovery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02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very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expensive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but more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FT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65529567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16903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38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Types</a:t>
            </a:r>
            <a:r>
              <a:rPr spc="-80" dirty="0"/>
              <a:t> </a:t>
            </a:r>
            <a:r>
              <a:rPr dirty="0"/>
              <a:t>of</a:t>
            </a:r>
            <a:r>
              <a:rPr spc="-95" dirty="0"/>
              <a:t> </a:t>
            </a:r>
            <a:r>
              <a:rPr dirty="0"/>
              <a:t>hybrid</a:t>
            </a:r>
            <a:r>
              <a:rPr spc="-58" dirty="0"/>
              <a:t> </a:t>
            </a:r>
            <a:r>
              <a:rPr spc="-15" dirty="0"/>
              <a:t>redundancy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375672"/>
            <a:ext cx="6873734" cy="1841485"/>
          </a:xfrm>
          <a:prstGeom prst="rect">
            <a:avLst/>
          </a:prstGeom>
        </p:spPr>
        <p:txBody>
          <a:bodyPr vert="horz" wrap="square" lIns="0" tIns="121241" rIns="0" bIns="0" rtlCol="0">
            <a:spAutoFit/>
          </a:bodyPr>
          <a:lstStyle/>
          <a:p>
            <a:pPr marL="372980" indent="-354470" defTabSz="1332738">
              <a:spcBef>
                <a:spcPts val="955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Self-purging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redundancy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16"/>
              </a:spcBef>
              <a:buFontTx/>
              <a:buChar char="•"/>
              <a:tabLst>
                <a:tab pos="372980" algn="l"/>
              </a:tabLst>
            </a:pP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N-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modular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redundancy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spares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09"/>
              </a:spcBef>
              <a:buFontTx/>
              <a:buChar char="•"/>
              <a:tabLst>
                <a:tab pos="372980" algn="l"/>
              </a:tabLst>
            </a:pP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Triple-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duplex</a:t>
            </a:r>
            <a:r>
              <a:rPr sz="3279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architecture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785067848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25607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39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29" dirty="0"/>
              <a:t>Self-</a:t>
            </a:r>
            <a:r>
              <a:rPr dirty="0"/>
              <a:t>purging</a:t>
            </a:r>
            <a:r>
              <a:rPr spc="-102" dirty="0"/>
              <a:t> </a:t>
            </a:r>
            <a:r>
              <a:rPr spc="-15" dirty="0"/>
              <a:t>redundancy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3" y="1486138"/>
            <a:ext cx="8350841" cy="3544647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1087477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units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actively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participate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600658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each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has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capability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remove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itself</a:t>
            </a:r>
            <a:r>
              <a:rPr sz="3279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from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 system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its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faulty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4835" marR="7404" indent="-295238" defTabSz="1332738">
              <a:lnSpc>
                <a:spcPct val="101499"/>
              </a:lnSpc>
              <a:spcBef>
                <a:spcPts val="678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–</a:t>
            </a:r>
            <a:r>
              <a:rPr sz="2842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very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attractive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feature: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maintenance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personnel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disable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individual</a:t>
            </a:r>
            <a:r>
              <a:rPr sz="2842" kern="0" spc="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modules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replace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them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without</a:t>
            </a:r>
            <a:r>
              <a:rPr sz="2842" kern="0" spc="10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interrupting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50297960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16903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40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29" dirty="0"/>
              <a:t>Self-</a:t>
            </a:r>
            <a:r>
              <a:rPr dirty="0"/>
              <a:t>purging</a:t>
            </a:r>
            <a:r>
              <a:rPr spc="-102" dirty="0"/>
              <a:t> </a:t>
            </a:r>
            <a:r>
              <a:rPr spc="-15" dirty="0"/>
              <a:t>redundancy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2850254" y="2073818"/>
            <a:ext cx="961601" cy="578441"/>
            <a:chOff x="1176657" y="1422869"/>
            <a:chExt cx="659765" cy="396875"/>
          </a:xfrm>
        </p:grpSpPr>
        <p:sp>
          <p:nvSpPr>
            <p:cNvPr id="5" name="object 5"/>
            <p:cNvSpPr/>
            <p:nvPr/>
          </p:nvSpPr>
          <p:spPr>
            <a:xfrm>
              <a:off x="1185277" y="1431489"/>
              <a:ext cx="642620" cy="377190"/>
            </a:xfrm>
            <a:custGeom>
              <a:avLst/>
              <a:gdLst/>
              <a:ahLst/>
              <a:cxnLst/>
              <a:rect l="l" t="t" r="r" b="b"/>
              <a:pathLst>
                <a:path w="642619" h="377189">
                  <a:moveTo>
                    <a:pt x="642170" y="0"/>
                  </a:moveTo>
                  <a:lnTo>
                    <a:pt x="0" y="0"/>
                  </a:lnTo>
                  <a:lnTo>
                    <a:pt x="0" y="377113"/>
                  </a:lnTo>
                  <a:lnTo>
                    <a:pt x="642170" y="377113"/>
                  </a:lnTo>
                  <a:lnTo>
                    <a:pt x="642170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1176657" y="1422869"/>
              <a:ext cx="659765" cy="396875"/>
            </a:xfrm>
            <a:custGeom>
              <a:avLst/>
              <a:gdLst/>
              <a:ahLst/>
              <a:cxnLst/>
              <a:rect l="l" t="t" r="r" b="b"/>
              <a:pathLst>
                <a:path w="659764" h="396875">
                  <a:moveTo>
                    <a:pt x="659410" y="0"/>
                  </a:moveTo>
                  <a:lnTo>
                    <a:pt x="0" y="0"/>
                  </a:lnTo>
                  <a:lnTo>
                    <a:pt x="0" y="396508"/>
                  </a:lnTo>
                  <a:lnTo>
                    <a:pt x="659410" y="396508"/>
                  </a:lnTo>
                  <a:lnTo>
                    <a:pt x="659410" y="385733"/>
                  </a:lnTo>
                  <a:lnTo>
                    <a:pt x="17239" y="385733"/>
                  </a:lnTo>
                  <a:lnTo>
                    <a:pt x="8619" y="377113"/>
                  </a:lnTo>
                  <a:lnTo>
                    <a:pt x="17239" y="377113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659410" y="8619"/>
                  </a:lnTo>
                  <a:lnTo>
                    <a:pt x="659410" y="0"/>
                  </a:lnTo>
                  <a:close/>
                </a:path>
                <a:path w="659764" h="396875">
                  <a:moveTo>
                    <a:pt x="17239" y="377113"/>
                  </a:moveTo>
                  <a:lnTo>
                    <a:pt x="8619" y="377113"/>
                  </a:lnTo>
                  <a:lnTo>
                    <a:pt x="17239" y="385733"/>
                  </a:lnTo>
                  <a:lnTo>
                    <a:pt x="17239" y="377113"/>
                  </a:lnTo>
                  <a:close/>
                </a:path>
                <a:path w="659764" h="396875">
                  <a:moveTo>
                    <a:pt x="642170" y="377113"/>
                  </a:moveTo>
                  <a:lnTo>
                    <a:pt x="17239" y="377113"/>
                  </a:lnTo>
                  <a:lnTo>
                    <a:pt x="17239" y="385733"/>
                  </a:lnTo>
                  <a:lnTo>
                    <a:pt x="642170" y="385733"/>
                  </a:lnTo>
                  <a:lnTo>
                    <a:pt x="642170" y="377113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642170" y="385733"/>
                  </a:lnTo>
                  <a:lnTo>
                    <a:pt x="650790" y="377113"/>
                  </a:lnTo>
                  <a:lnTo>
                    <a:pt x="659410" y="377113"/>
                  </a:lnTo>
                  <a:lnTo>
                    <a:pt x="659410" y="19394"/>
                  </a:lnTo>
                  <a:lnTo>
                    <a:pt x="65079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377113"/>
                  </a:moveTo>
                  <a:lnTo>
                    <a:pt x="650790" y="377113"/>
                  </a:lnTo>
                  <a:lnTo>
                    <a:pt x="642170" y="385733"/>
                  </a:lnTo>
                  <a:lnTo>
                    <a:pt x="659410" y="385733"/>
                  </a:lnTo>
                  <a:lnTo>
                    <a:pt x="659410" y="377113"/>
                  </a:lnTo>
                  <a:close/>
                </a:path>
                <a:path w="659764" h="39687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64217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8619"/>
                  </a:moveTo>
                  <a:lnTo>
                    <a:pt x="642170" y="8619"/>
                  </a:lnTo>
                  <a:lnTo>
                    <a:pt x="650790" y="19394"/>
                  </a:lnTo>
                  <a:lnTo>
                    <a:pt x="659410" y="19394"/>
                  </a:lnTo>
                  <a:lnTo>
                    <a:pt x="659410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095574" y="2133863"/>
            <a:ext cx="472934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M1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850254" y="3173097"/>
            <a:ext cx="961601" cy="1677943"/>
            <a:chOff x="1176657" y="2177097"/>
            <a:chExt cx="659765" cy="1151255"/>
          </a:xfrm>
        </p:grpSpPr>
        <p:sp>
          <p:nvSpPr>
            <p:cNvPr id="9" name="object 9"/>
            <p:cNvSpPr/>
            <p:nvPr/>
          </p:nvSpPr>
          <p:spPr>
            <a:xfrm>
              <a:off x="1185277" y="2185734"/>
              <a:ext cx="642620" cy="377190"/>
            </a:xfrm>
            <a:custGeom>
              <a:avLst/>
              <a:gdLst/>
              <a:ahLst/>
              <a:cxnLst/>
              <a:rect l="l" t="t" r="r" b="b"/>
              <a:pathLst>
                <a:path w="642619" h="377189">
                  <a:moveTo>
                    <a:pt x="642170" y="0"/>
                  </a:moveTo>
                  <a:lnTo>
                    <a:pt x="0" y="0"/>
                  </a:lnTo>
                  <a:lnTo>
                    <a:pt x="0" y="377113"/>
                  </a:lnTo>
                  <a:lnTo>
                    <a:pt x="642170" y="377113"/>
                  </a:lnTo>
                  <a:lnTo>
                    <a:pt x="642170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1176657" y="2177097"/>
              <a:ext cx="659765" cy="396875"/>
            </a:xfrm>
            <a:custGeom>
              <a:avLst/>
              <a:gdLst/>
              <a:ahLst/>
              <a:cxnLst/>
              <a:rect l="l" t="t" r="r" b="b"/>
              <a:pathLst>
                <a:path w="659764" h="396875">
                  <a:moveTo>
                    <a:pt x="659410" y="0"/>
                  </a:moveTo>
                  <a:lnTo>
                    <a:pt x="0" y="0"/>
                  </a:lnTo>
                  <a:lnTo>
                    <a:pt x="0" y="396508"/>
                  </a:lnTo>
                  <a:lnTo>
                    <a:pt x="659410" y="396508"/>
                  </a:lnTo>
                  <a:lnTo>
                    <a:pt x="659410" y="385750"/>
                  </a:lnTo>
                  <a:lnTo>
                    <a:pt x="17239" y="385750"/>
                  </a:lnTo>
                  <a:lnTo>
                    <a:pt x="8619" y="377131"/>
                  </a:lnTo>
                  <a:lnTo>
                    <a:pt x="17239" y="377131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659410" y="8619"/>
                  </a:lnTo>
                  <a:lnTo>
                    <a:pt x="659410" y="0"/>
                  </a:lnTo>
                  <a:close/>
                </a:path>
                <a:path w="659764" h="396875">
                  <a:moveTo>
                    <a:pt x="17239" y="377131"/>
                  </a:moveTo>
                  <a:lnTo>
                    <a:pt x="8619" y="377131"/>
                  </a:lnTo>
                  <a:lnTo>
                    <a:pt x="17239" y="385750"/>
                  </a:lnTo>
                  <a:lnTo>
                    <a:pt x="17239" y="377131"/>
                  </a:lnTo>
                  <a:close/>
                </a:path>
                <a:path w="659764" h="396875">
                  <a:moveTo>
                    <a:pt x="642170" y="377131"/>
                  </a:moveTo>
                  <a:lnTo>
                    <a:pt x="17239" y="377131"/>
                  </a:lnTo>
                  <a:lnTo>
                    <a:pt x="17239" y="385750"/>
                  </a:lnTo>
                  <a:lnTo>
                    <a:pt x="642170" y="385750"/>
                  </a:lnTo>
                  <a:lnTo>
                    <a:pt x="642170" y="377131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642170" y="385750"/>
                  </a:lnTo>
                  <a:lnTo>
                    <a:pt x="650790" y="377131"/>
                  </a:lnTo>
                  <a:lnTo>
                    <a:pt x="659410" y="377131"/>
                  </a:lnTo>
                  <a:lnTo>
                    <a:pt x="659410" y="19394"/>
                  </a:lnTo>
                  <a:lnTo>
                    <a:pt x="65079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377131"/>
                  </a:moveTo>
                  <a:lnTo>
                    <a:pt x="650790" y="377131"/>
                  </a:lnTo>
                  <a:lnTo>
                    <a:pt x="642170" y="385750"/>
                  </a:lnTo>
                  <a:lnTo>
                    <a:pt x="659410" y="385750"/>
                  </a:lnTo>
                  <a:lnTo>
                    <a:pt x="659410" y="377131"/>
                  </a:lnTo>
                  <a:close/>
                </a:path>
                <a:path w="659764" h="39687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64217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8619"/>
                  </a:moveTo>
                  <a:lnTo>
                    <a:pt x="642170" y="8619"/>
                  </a:lnTo>
                  <a:lnTo>
                    <a:pt x="650790" y="19394"/>
                  </a:lnTo>
                  <a:lnTo>
                    <a:pt x="659410" y="19394"/>
                  </a:lnTo>
                  <a:lnTo>
                    <a:pt x="659410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1185277" y="2939961"/>
              <a:ext cx="642620" cy="377190"/>
            </a:xfrm>
            <a:custGeom>
              <a:avLst/>
              <a:gdLst/>
              <a:ahLst/>
              <a:cxnLst/>
              <a:rect l="l" t="t" r="r" b="b"/>
              <a:pathLst>
                <a:path w="642619" h="377189">
                  <a:moveTo>
                    <a:pt x="642170" y="0"/>
                  </a:moveTo>
                  <a:lnTo>
                    <a:pt x="0" y="0"/>
                  </a:lnTo>
                  <a:lnTo>
                    <a:pt x="0" y="377113"/>
                  </a:lnTo>
                  <a:lnTo>
                    <a:pt x="642170" y="377113"/>
                  </a:lnTo>
                  <a:lnTo>
                    <a:pt x="642170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1176657" y="2931341"/>
              <a:ext cx="659765" cy="396875"/>
            </a:xfrm>
            <a:custGeom>
              <a:avLst/>
              <a:gdLst/>
              <a:ahLst/>
              <a:cxnLst/>
              <a:rect l="l" t="t" r="r" b="b"/>
              <a:pathLst>
                <a:path w="659764" h="396875">
                  <a:moveTo>
                    <a:pt x="659410" y="0"/>
                  </a:moveTo>
                  <a:lnTo>
                    <a:pt x="0" y="0"/>
                  </a:lnTo>
                  <a:lnTo>
                    <a:pt x="0" y="396508"/>
                  </a:lnTo>
                  <a:lnTo>
                    <a:pt x="659410" y="396508"/>
                  </a:lnTo>
                  <a:lnTo>
                    <a:pt x="659410" y="385733"/>
                  </a:lnTo>
                  <a:lnTo>
                    <a:pt x="17239" y="385733"/>
                  </a:lnTo>
                  <a:lnTo>
                    <a:pt x="8619" y="377113"/>
                  </a:lnTo>
                  <a:lnTo>
                    <a:pt x="17239" y="377113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659410" y="8619"/>
                  </a:lnTo>
                  <a:lnTo>
                    <a:pt x="659410" y="0"/>
                  </a:lnTo>
                  <a:close/>
                </a:path>
                <a:path w="659764" h="396875">
                  <a:moveTo>
                    <a:pt x="17239" y="377113"/>
                  </a:moveTo>
                  <a:lnTo>
                    <a:pt x="8619" y="377113"/>
                  </a:lnTo>
                  <a:lnTo>
                    <a:pt x="17239" y="385733"/>
                  </a:lnTo>
                  <a:lnTo>
                    <a:pt x="17239" y="377113"/>
                  </a:lnTo>
                  <a:close/>
                </a:path>
                <a:path w="659764" h="396875">
                  <a:moveTo>
                    <a:pt x="642170" y="377113"/>
                  </a:moveTo>
                  <a:lnTo>
                    <a:pt x="17239" y="377113"/>
                  </a:lnTo>
                  <a:lnTo>
                    <a:pt x="17239" y="385733"/>
                  </a:lnTo>
                  <a:lnTo>
                    <a:pt x="642170" y="385733"/>
                  </a:lnTo>
                  <a:lnTo>
                    <a:pt x="642170" y="377113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642170" y="385733"/>
                  </a:lnTo>
                  <a:lnTo>
                    <a:pt x="650790" y="377113"/>
                  </a:lnTo>
                  <a:lnTo>
                    <a:pt x="659410" y="377113"/>
                  </a:lnTo>
                  <a:lnTo>
                    <a:pt x="659410" y="19394"/>
                  </a:lnTo>
                  <a:lnTo>
                    <a:pt x="65079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377113"/>
                  </a:moveTo>
                  <a:lnTo>
                    <a:pt x="650790" y="377113"/>
                  </a:lnTo>
                  <a:lnTo>
                    <a:pt x="642170" y="385733"/>
                  </a:lnTo>
                  <a:lnTo>
                    <a:pt x="659410" y="385733"/>
                  </a:lnTo>
                  <a:lnTo>
                    <a:pt x="659410" y="377113"/>
                  </a:lnTo>
                  <a:close/>
                </a:path>
                <a:path w="659764" h="39687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659764" h="396875">
                  <a:moveTo>
                    <a:pt x="642170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642170" y="19394"/>
                  </a:lnTo>
                  <a:lnTo>
                    <a:pt x="642170" y="8619"/>
                  </a:lnTo>
                  <a:close/>
                </a:path>
                <a:path w="659764" h="396875">
                  <a:moveTo>
                    <a:pt x="659410" y="8619"/>
                  </a:moveTo>
                  <a:lnTo>
                    <a:pt x="642170" y="8619"/>
                  </a:lnTo>
                  <a:lnTo>
                    <a:pt x="650790" y="19394"/>
                  </a:lnTo>
                  <a:lnTo>
                    <a:pt x="659410" y="19394"/>
                  </a:lnTo>
                  <a:lnTo>
                    <a:pt x="659410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414519" y="3370993"/>
            <a:ext cx="936612" cy="443937"/>
          </a:xfrm>
          <a:prstGeom prst="rect">
            <a:avLst/>
          </a:prstGeom>
          <a:solidFill>
            <a:srgbClr val="FFFF98"/>
          </a:solidFill>
        </p:spPr>
        <p:txBody>
          <a:bodyPr vert="horz" wrap="square" lIns="0" tIns="62009" rIns="0" bIns="0" rtlCol="0">
            <a:spAutoFit/>
          </a:bodyPr>
          <a:lstStyle/>
          <a:p>
            <a:pPr marL="222123" defTabSz="1332738">
              <a:spcBef>
                <a:spcPts val="488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out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86151" y="4332423"/>
            <a:ext cx="490518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Mn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798773" y="3330136"/>
            <a:ext cx="4011143" cy="1250359"/>
            <a:chOff x="1827447" y="2284843"/>
            <a:chExt cx="2752090" cy="857885"/>
          </a:xfrm>
        </p:grpSpPr>
        <p:sp>
          <p:nvSpPr>
            <p:cNvPr id="16" name="object 16"/>
            <p:cNvSpPr/>
            <p:nvPr/>
          </p:nvSpPr>
          <p:spPr>
            <a:xfrm>
              <a:off x="1827447" y="3062792"/>
              <a:ext cx="584200" cy="80010"/>
            </a:xfrm>
            <a:custGeom>
              <a:avLst/>
              <a:gdLst/>
              <a:ahLst/>
              <a:cxnLst/>
              <a:rect l="l" t="t" r="r" b="b"/>
              <a:pathLst>
                <a:path w="584200" h="80010">
                  <a:moveTo>
                    <a:pt x="504255" y="38788"/>
                  </a:moveTo>
                  <a:lnTo>
                    <a:pt x="450381" y="79732"/>
                  </a:lnTo>
                  <a:lnTo>
                    <a:pt x="534764" y="53873"/>
                  </a:lnTo>
                  <a:lnTo>
                    <a:pt x="504255" y="53873"/>
                  </a:lnTo>
                  <a:lnTo>
                    <a:pt x="504255" y="38788"/>
                  </a:lnTo>
                  <a:close/>
                </a:path>
                <a:path w="584200" h="80010">
                  <a:moveTo>
                    <a:pt x="486297" y="25859"/>
                  </a:moveTo>
                  <a:lnTo>
                    <a:pt x="0" y="25859"/>
                  </a:lnTo>
                  <a:lnTo>
                    <a:pt x="0" y="53873"/>
                  </a:lnTo>
                  <a:lnTo>
                    <a:pt x="484406" y="53873"/>
                  </a:lnTo>
                  <a:lnTo>
                    <a:pt x="504255" y="38788"/>
                  </a:lnTo>
                  <a:lnTo>
                    <a:pt x="486297" y="25859"/>
                  </a:lnTo>
                  <a:close/>
                </a:path>
                <a:path w="584200" h="80010">
                  <a:moveTo>
                    <a:pt x="539452" y="25859"/>
                  </a:moveTo>
                  <a:lnTo>
                    <a:pt x="504255" y="25859"/>
                  </a:lnTo>
                  <a:lnTo>
                    <a:pt x="504255" y="53873"/>
                  </a:lnTo>
                  <a:lnTo>
                    <a:pt x="534764" y="53873"/>
                  </a:lnTo>
                  <a:lnTo>
                    <a:pt x="583987" y="38788"/>
                  </a:lnTo>
                  <a:lnTo>
                    <a:pt x="539452" y="25859"/>
                  </a:lnTo>
                  <a:close/>
                </a:path>
                <a:path w="584200" h="80010">
                  <a:moveTo>
                    <a:pt x="450381" y="0"/>
                  </a:moveTo>
                  <a:lnTo>
                    <a:pt x="504255" y="38788"/>
                  </a:lnTo>
                  <a:lnTo>
                    <a:pt x="504255" y="25859"/>
                  </a:lnTo>
                  <a:lnTo>
                    <a:pt x="539452" y="25859"/>
                  </a:lnTo>
                  <a:lnTo>
                    <a:pt x="45038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3812144" y="2293480"/>
              <a:ext cx="758825" cy="377190"/>
            </a:xfrm>
            <a:custGeom>
              <a:avLst/>
              <a:gdLst/>
              <a:ahLst/>
              <a:cxnLst/>
              <a:rect l="l" t="t" r="r" b="b"/>
              <a:pathLst>
                <a:path w="758825" h="377189">
                  <a:moveTo>
                    <a:pt x="758537" y="0"/>
                  </a:moveTo>
                  <a:lnTo>
                    <a:pt x="0" y="0"/>
                  </a:lnTo>
                  <a:lnTo>
                    <a:pt x="0" y="377113"/>
                  </a:lnTo>
                  <a:lnTo>
                    <a:pt x="758537" y="377113"/>
                  </a:lnTo>
                  <a:lnTo>
                    <a:pt x="758537" y="0"/>
                  </a:lnTo>
                  <a:close/>
                </a:path>
              </a:pathLst>
            </a:custGeom>
            <a:solidFill>
              <a:srgbClr val="FFCC98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3803524" y="2284843"/>
              <a:ext cx="775970" cy="396875"/>
            </a:xfrm>
            <a:custGeom>
              <a:avLst/>
              <a:gdLst/>
              <a:ahLst/>
              <a:cxnLst/>
              <a:rect l="l" t="t" r="r" b="b"/>
              <a:pathLst>
                <a:path w="775970" h="396875">
                  <a:moveTo>
                    <a:pt x="775776" y="0"/>
                  </a:moveTo>
                  <a:lnTo>
                    <a:pt x="0" y="0"/>
                  </a:lnTo>
                  <a:lnTo>
                    <a:pt x="0" y="396508"/>
                  </a:lnTo>
                  <a:lnTo>
                    <a:pt x="775776" y="396508"/>
                  </a:lnTo>
                  <a:lnTo>
                    <a:pt x="775776" y="385750"/>
                  </a:lnTo>
                  <a:lnTo>
                    <a:pt x="17239" y="385750"/>
                  </a:lnTo>
                  <a:lnTo>
                    <a:pt x="8619" y="377131"/>
                  </a:lnTo>
                  <a:lnTo>
                    <a:pt x="17239" y="377131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775776" y="8619"/>
                  </a:lnTo>
                  <a:lnTo>
                    <a:pt x="775776" y="0"/>
                  </a:lnTo>
                  <a:close/>
                </a:path>
                <a:path w="775970" h="396875">
                  <a:moveTo>
                    <a:pt x="17239" y="377131"/>
                  </a:moveTo>
                  <a:lnTo>
                    <a:pt x="8619" y="377131"/>
                  </a:lnTo>
                  <a:lnTo>
                    <a:pt x="17239" y="385750"/>
                  </a:lnTo>
                  <a:lnTo>
                    <a:pt x="17239" y="377131"/>
                  </a:lnTo>
                  <a:close/>
                </a:path>
                <a:path w="775970" h="396875">
                  <a:moveTo>
                    <a:pt x="758537" y="377131"/>
                  </a:moveTo>
                  <a:lnTo>
                    <a:pt x="17239" y="377131"/>
                  </a:lnTo>
                  <a:lnTo>
                    <a:pt x="17239" y="385750"/>
                  </a:lnTo>
                  <a:lnTo>
                    <a:pt x="758537" y="385750"/>
                  </a:lnTo>
                  <a:lnTo>
                    <a:pt x="758537" y="377131"/>
                  </a:lnTo>
                  <a:close/>
                </a:path>
                <a:path w="775970" h="396875">
                  <a:moveTo>
                    <a:pt x="758537" y="8619"/>
                  </a:moveTo>
                  <a:lnTo>
                    <a:pt x="758537" y="385750"/>
                  </a:lnTo>
                  <a:lnTo>
                    <a:pt x="767157" y="377131"/>
                  </a:lnTo>
                  <a:lnTo>
                    <a:pt x="775776" y="377131"/>
                  </a:lnTo>
                  <a:lnTo>
                    <a:pt x="775776" y="19394"/>
                  </a:lnTo>
                  <a:lnTo>
                    <a:pt x="767157" y="19394"/>
                  </a:lnTo>
                  <a:lnTo>
                    <a:pt x="758537" y="8619"/>
                  </a:lnTo>
                  <a:close/>
                </a:path>
                <a:path w="775970" h="396875">
                  <a:moveTo>
                    <a:pt x="775776" y="377131"/>
                  </a:moveTo>
                  <a:lnTo>
                    <a:pt x="767157" y="377131"/>
                  </a:lnTo>
                  <a:lnTo>
                    <a:pt x="758537" y="385750"/>
                  </a:lnTo>
                  <a:lnTo>
                    <a:pt x="775776" y="385750"/>
                  </a:lnTo>
                  <a:lnTo>
                    <a:pt x="775776" y="377131"/>
                  </a:lnTo>
                  <a:close/>
                </a:path>
                <a:path w="775970" h="39687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775970" h="396875">
                  <a:moveTo>
                    <a:pt x="758537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758537" y="19394"/>
                  </a:lnTo>
                  <a:lnTo>
                    <a:pt x="758537" y="8619"/>
                  </a:lnTo>
                  <a:close/>
                </a:path>
                <a:path w="775970" h="396875">
                  <a:moveTo>
                    <a:pt x="775776" y="8619"/>
                  </a:moveTo>
                  <a:lnTo>
                    <a:pt x="758537" y="8619"/>
                  </a:lnTo>
                  <a:lnTo>
                    <a:pt x="767157" y="19394"/>
                  </a:lnTo>
                  <a:lnTo>
                    <a:pt x="775776" y="19394"/>
                  </a:lnTo>
                  <a:lnTo>
                    <a:pt x="775776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3095574" y="3167185"/>
            <a:ext cx="472934" cy="910874"/>
          </a:xfrm>
          <a:prstGeom prst="rect">
            <a:avLst/>
          </a:prstGeom>
        </p:spPr>
        <p:txBody>
          <a:bodyPr vert="horz" wrap="square" lIns="0" tIns="83296" rIns="0" bIns="0" rtlCol="0">
            <a:spAutoFit/>
          </a:bodyPr>
          <a:lstStyle/>
          <a:p>
            <a:pPr marL="18510" defTabSz="1332738">
              <a:spcBef>
                <a:spcPts val="656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M2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7743" defTabSz="1332738">
              <a:spcBef>
                <a:spcPts val="517"/>
              </a:spcBef>
            </a:pP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…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842549" y="3390183"/>
            <a:ext cx="800563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voter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4643648" y="3499740"/>
            <a:ext cx="4770984" cy="1740877"/>
            <a:chOff x="2407125" y="2401210"/>
            <a:chExt cx="3273425" cy="1194435"/>
          </a:xfrm>
        </p:grpSpPr>
        <p:sp>
          <p:nvSpPr>
            <p:cNvPr id="22" name="object 22"/>
            <p:cNvSpPr/>
            <p:nvPr/>
          </p:nvSpPr>
          <p:spPr>
            <a:xfrm>
              <a:off x="4570681" y="2416294"/>
              <a:ext cx="1109980" cy="80010"/>
            </a:xfrm>
            <a:custGeom>
              <a:avLst/>
              <a:gdLst/>
              <a:ahLst/>
              <a:cxnLst/>
              <a:rect l="l" t="t" r="r" b="b"/>
              <a:pathLst>
                <a:path w="1109979" h="80010">
                  <a:moveTo>
                    <a:pt x="1027904" y="38806"/>
                  </a:moveTo>
                  <a:lnTo>
                    <a:pt x="974031" y="79749"/>
                  </a:lnTo>
                  <a:lnTo>
                    <a:pt x="1059831" y="53873"/>
                  </a:lnTo>
                  <a:lnTo>
                    <a:pt x="1027904" y="53873"/>
                  </a:lnTo>
                  <a:lnTo>
                    <a:pt x="1027904" y="38806"/>
                  </a:lnTo>
                  <a:close/>
                </a:path>
                <a:path w="1109979" h="80010">
                  <a:moveTo>
                    <a:pt x="1009930" y="25859"/>
                  </a:moveTo>
                  <a:lnTo>
                    <a:pt x="0" y="25859"/>
                  </a:lnTo>
                  <a:lnTo>
                    <a:pt x="0" y="53873"/>
                  </a:lnTo>
                  <a:lnTo>
                    <a:pt x="1008079" y="53873"/>
                  </a:lnTo>
                  <a:lnTo>
                    <a:pt x="1027904" y="38806"/>
                  </a:lnTo>
                  <a:lnTo>
                    <a:pt x="1009930" y="25859"/>
                  </a:lnTo>
                  <a:close/>
                </a:path>
                <a:path w="1109979" h="80010">
                  <a:moveTo>
                    <a:pt x="1064498" y="25859"/>
                  </a:moveTo>
                  <a:lnTo>
                    <a:pt x="1027904" y="25859"/>
                  </a:lnTo>
                  <a:lnTo>
                    <a:pt x="1027904" y="53873"/>
                  </a:lnTo>
                  <a:lnTo>
                    <a:pt x="1059831" y="53873"/>
                  </a:lnTo>
                  <a:lnTo>
                    <a:pt x="1109792" y="38806"/>
                  </a:lnTo>
                  <a:lnTo>
                    <a:pt x="1064498" y="25859"/>
                  </a:lnTo>
                  <a:close/>
                </a:path>
                <a:path w="1109979" h="80010">
                  <a:moveTo>
                    <a:pt x="974031" y="0"/>
                  </a:moveTo>
                  <a:lnTo>
                    <a:pt x="1027904" y="38806"/>
                  </a:lnTo>
                  <a:lnTo>
                    <a:pt x="1027904" y="25859"/>
                  </a:lnTo>
                  <a:lnTo>
                    <a:pt x="1064498" y="25859"/>
                  </a:lnTo>
                  <a:lnTo>
                    <a:pt x="97403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71035" y="2401210"/>
              <a:ext cx="116366" cy="107764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2411435" y="2886088"/>
              <a:ext cx="849630" cy="700405"/>
            </a:xfrm>
            <a:custGeom>
              <a:avLst/>
              <a:gdLst/>
              <a:ahLst/>
              <a:cxnLst/>
              <a:rect l="l" t="t" r="r" b="b"/>
              <a:pathLst>
                <a:path w="849629" h="700404">
                  <a:moveTo>
                    <a:pt x="0" y="0"/>
                  </a:moveTo>
                  <a:lnTo>
                    <a:pt x="0" y="700354"/>
                  </a:lnTo>
                  <a:lnTo>
                    <a:pt x="849044" y="3512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8CC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5" name="object 25"/>
            <p:cNvSpPr/>
            <p:nvPr/>
          </p:nvSpPr>
          <p:spPr>
            <a:xfrm>
              <a:off x="2407125" y="2879623"/>
              <a:ext cx="864235" cy="715645"/>
            </a:xfrm>
            <a:custGeom>
              <a:avLst/>
              <a:gdLst/>
              <a:ahLst/>
              <a:cxnLst/>
              <a:rect l="l" t="t" r="r" b="b"/>
              <a:pathLst>
                <a:path w="864235" h="715645">
                  <a:moveTo>
                    <a:pt x="0" y="0"/>
                  </a:moveTo>
                  <a:lnTo>
                    <a:pt x="0" y="715438"/>
                  </a:lnTo>
                  <a:lnTo>
                    <a:pt x="20822" y="706818"/>
                  </a:lnTo>
                  <a:lnTo>
                    <a:pt x="8619" y="706818"/>
                  </a:lnTo>
                  <a:lnTo>
                    <a:pt x="2154" y="704664"/>
                  </a:lnTo>
                  <a:lnTo>
                    <a:pt x="8619" y="701989"/>
                  </a:lnTo>
                  <a:lnTo>
                    <a:pt x="8619" y="13449"/>
                  </a:lnTo>
                  <a:lnTo>
                    <a:pt x="2154" y="10774"/>
                  </a:lnTo>
                  <a:lnTo>
                    <a:pt x="8619" y="6464"/>
                  </a:lnTo>
                  <a:lnTo>
                    <a:pt x="15616" y="6464"/>
                  </a:lnTo>
                  <a:lnTo>
                    <a:pt x="0" y="0"/>
                  </a:lnTo>
                  <a:close/>
                </a:path>
                <a:path w="864235" h="715645">
                  <a:moveTo>
                    <a:pt x="8619" y="701989"/>
                  </a:moveTo>
                  <a:lnTo>
                    <a:pt x="2154" y="704664"/>
                  </a:lnTo>
                  <a:lnTo>
                    <a:pt x="8619" y="706818"/>
                  </a:lnTo>
                  <a:lnTo>
                    <a:pt x="8619" y="701989"/>
                  </a:lnTo>
                  <a:close/>
                </a:path>
                <a:path w="864235" h="715645">
                  <a:moveTo>
                    <a:pt x="840781" y="357719"/>
                  </a:moveTo>
                  <a:lnTo>
                    <a:pt x="8619" y="701989"/>
                  </a:lnTo>
                  <a:lnTo>
                    <a:pt x="8619" y="706818"/>
                  </a:lnTo>
                  <a:lnTo>
                    <a:pt x="20822" y="706818"/>
                  </a:lnTo>
                  <a:lnTo>
                    <a:pt x="853718" y="362029"/>
                  </a:lnTo>
                  <a:lnTo>
                    <a:pt x="851199" y="362029"/>
                  </a:lnTo>
                  <a:lnTo>
                    <a:pt x="840781" y="357719"/>
                  </a:lnTo>
                  <a:close/>
                </a:path>
                <a:path w="864235" h="715645">
                  <a:moveTo>
                    <a:pt x="851199" y="353409"/>
                  </a:moveTo>
                  <a:lnTo>
                    <a:pt x="840781" y="357719"/>
                  </a:lnTo>
                  <a:lnTo>
                    <a:pt x="851199" y="362029"/>
                  </a:lnTo>
                  <a:lnTo>
                    <a:pt x="851199" y="353409"/>
                  </a:lnTo>
                  <a:close/>
                </a:path>
                <a:path w="864235" h="715645">
                  <a:moveTo>
                    <a:pt x="853718" y="353409"/>
                  </a:moveTo>
                  <a:lnTo>
                    <a:pt x="851199" y="353409"/>
                  </a:lnTo>
                  <a:lnTo>
                    <a:pt x="851199" y="362029"/>
                  </a:lnTo>
                  <a:lnTo>
                    <a:pt x="853718" y="362029"/>
                  </a:lnTo>
                  <a:lnTo>
                    <a:pt x="864129" y="357719"/>
                  </a:lnTo>
                  <a:lnTo>
                    <a:pt x="853718" y="353409"/>
                  </a:lnTo>
                  <a:close/>
                </a:path>
                <a:path w="864235" h="715645">
                  <a:moveTo>
                    <a:pt x="15616" y="6464"/>
                  </a:moveTo>
                  <a:lnTo>
                    <a:pt x="8619" y="6464"/>
                  </a:lnTo>
                  <a:lnTo>
                    <a:pt x="8619" y="13449"/>
                  </a:lnTo>
                  <a:lnTo>
                    <a:pt x="840781" y="357719"/>
                  </a:lnTo>
                  <a:lnTo>
                    <a:pt x="851199" y="353409"/>
                  </a:lnTo>
                  <a:lnTo>
                    <a:pt x="853718" y="353409"/>
                  </a:lnTo>
                  <a:lnTo>
                    <a:pt x="15616" y="6464"/>
                  </a:lnTo>
                  <a:close/>
                </a:path>
                <a:path w="864235" h="715645">
                  <a:moveTo>
                    <a:pt x="8619" y="6464"/>
                  </a:moveTo>
                  <a:lnTo>
                    <a:pt x="2154" y="10774"/>
                  </a:lnTo>
                  <a:lnTo>
                    <a:pt x="8619" y="13449"/>
                  </a:lnTo>
                  <a:lnTo>
                    <a:pt x="8619" y="64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4709944" y="4492604"/>
            <a:ext cx="1023610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switch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3798774" y="3097718"/>
            <a:ext cx="5122676" cy="2465547"/>
            <a:chOff x="1827447" y="2125378"/>
            <a:chExt cx="3514725" cy="1691639"/>
          </a:xfrm>
        </p:grpSpPr>
        <p:sp>
          <p:nvSpPr>
            <p:cNvPr id="28" name="object 28"/>
            <p:cNvSpPr/>
            <p:nvPr/>
          </p:nvSpPr>
          <p:spPr>
            <a:xfrm>
              <a:off x="1827441" y="2308555"/>
              <a:ext cx="3514725" cy="1508760"/>
            </a:xfrm>
            <a:custGeom>
              <a:avLst/>
              <a:gdLst/>
              <a:ahLst/>
              <a:cxnLst/>
              <a:rect l="l" t="t" r="r" b="b"/>
              <a:pathLst>
                <a:path w="3514725" h="1508760">
                  <a:moveTo>
                    <a:pt x="583984" y="38785"/>
                  </a:moveTo>
                  <a:lnTo>
                    <a:pt x="539457" y="25857"/>
                  </a:lnTo>
                  <a:lnTo>
                    <a:pt x="450380" y="0"/>
                  </a:lnTo>
                  <a:lnTo>
                    <a:pt x="486295" y="25857"/>
                  </a:lnTo>
                  <a:lnTo>
                    <a:pt x="0" y="25857"/>
                  </a:lnTo>
                  <a:lnTo>
                    <a:pt x="0" y="53873"/>
                  </a:lnTo>
                  <a:lnTo>
                    <a:pt x="484390" y="53873"/>
                  </a:lnTo>
                  <a:lnTo>
                    <a:pt x="450380" y="79730"/>
                  </a:lnTo>
                  <a:lnTo>
                    <a:pt x="534758" y="53873"/>
                  </a:lnTo>
                  <a:lnTo>
                    <a:pt x="583984" y="38785"/>
                  </a:lnTo>
                  <a:close/>
                </a:path>
                <a:path w="3514725" h="1508760">
                  <a:moveTo>
                    <a:pt x="3514699" y="1495539"/>
                  </a:moveTo>
                  <a:lnTo>
                    <a:pt x="3514636" y="1480451"/>
                  </a:lnTo>
                  <a:lnTo>
                    <a:pt x="3508235" y="142240"/>
                  </a:lnTo>
                  <a:lnTo>
                    <a:pt x="3482378" y="142240"/>
                  </a:lnTo>
                  <a:lnTo>
                    <a:pt x="3488766" y="1480451"/>
                  </a:lnTo>
                  <a:lnTo>
                    <a:pt x="247815" y="1480451"/>
                  </a:lnTo>
                  <a:lnTo>
                    <a:pt x="247815" y="1131354"/>
                  </a:lnTo>
                  <a:lnTo>
                    <a:pt x="484403" y="1131354"/>
                  </a:lnTo>
                  <a:lnTo>
                    <a:pt x="450380" y="1157211"/>
                  </a:lnTo>
                  <a:lnTo>
                    <a:pt x="534758" y="1131354"/>
                  </a:lnTo>
                  <a:lnTo>
                    <a:pt x="583984" y="1116279"/>
                  </a:lnTo>
                  <a:lnTo>
                    <a:pt x="539457" y="1103337"/>
                  </a:lnTo>
                  <a:lnTo>
                    <a:pt x="450380" y="1077480"/>
                  </a:lnTo>
                  <a:lnTo>
                    <a:pt x="486283" y="1103337"/>
                  </a:lnTo>
                  <a:lnTo>
                    <a:pt x="226263" y="1103337"/>
                  </a:lnTo>
                  <a:lnTo>
                    <a:pt x="219798" y="1109802"/>
                  </a:lnTo>
                  <a:lnTo>
                    <a:pt x="219798" y="1502003"/>
                  </a:lnTo>
                  <a:lnTo>
                    <a:pt x="226263" y="1508467"/>
                  </a:lnTo>
                  <a:lnTo>
                    <a:pt x="3506076" y="1508467"/>
                  </a:lnTo>
                  <a:lnTo>
                    <a:pt x="3508235" y="1506321"/>
                  </a:lnTo>
                  <a:lnTo>
                    <a:pt x="3512540" y="1504162"/>
                  </a:lnTo>
                  <a:lnTo>
                    <a:pt x="3514699" y="1502003"/>
                  </a:lnTo>
                  <a:lnTo>
                    <a:pt x="3514699" y="14955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9" name="object 29"/>
            <p:cNvSpPr/>
            <p:nvPr/>
          </p:nvSpPr>
          <p:spPr>
            <a:xfrm>
              <a:off x="2411435" y="2131843"/>
              <a:ext cx="849630" cy="700405"/>
            </a:xfrm>
            <a:custGeom>
              <a:avLst/>
              <a:gdLst/>
              <a:ahLst/>
              <a:cxnLst/>
              <a:rect l="l" t="t" r="r" b="b"/>
              <a:pathLst>
                <a:path w="849629" h="700405">
                  <a:moveTo>
                    <a:pt x="0" y="0"/>
                  </a:moveTo>
                  <a:lnTo>
                    <a:pt x="0" y="700371"/>
                  </a:lnTo>
                  <a:lnTo>
                    <a:pt x="849044" y="3512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8CC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0" name="object 30"/>
            <p:cNvSpPr/>
            <p:nvPr/>
          </p:nvSpPr>
          <p:spPr>
            <a:xfrm>
              <a:off x="2407125" y="2125378"/>
              <a:ext cx="864235" cy="715645"/>
            </a:xfrm>
            <a:custGeom>
              <a:avLst/>
              <a:gdLst/>
              <a:ahLst/>
              <a:cxnLst/>
              <a:rect l="l" t="t" r="r" b="b"/>
              <a:pathLst>
                <a:path w="864235" h="715644">
                  <a:moveTo>
                    <a:pt x="0" y="0"/>
                  </a:moveTo>
                  <a:lnTo>
                    <a:pt x="0" y="715455"/>
                  </a:lnTo>
                  <a:lnTo>
                    <a:pt x="20822" y="706836"/>
                  </a:lnTo>
                  <a:lnTo>
                    <a:pt x="8619" y="706836"/>
                  </a:lnTo>
                  <a:lnTo>
                    <a:pt x="2154" y="704681"/>
                  </a:lnTo>
                  <a:lnTo>
                    <a:pt x="8619" y="702006"/>
                  </a:lnTo>
                  <a:lnTo>
                    <a:pt x="8619" y="13449"/>
                  </a:lnTo>
                  <a:lnTo>
                    <a:pt x="2154" y="10774"/>
                  </a:lnTo>
                  <a:lnTo>
                    <a:pt x="8619" y="6464"/>
                  </a:lnTo>
                  <a:lnTo>
                    <a:pt x="15616" y="6464"/>
                  </a:lnTo>
                  <a:lnTo>
                    <a:pt x="0" y="0"/>
                  </a:lnTo>
                  <a:close/>
                </a:path>
                <a:path w="864235" h="715644">
                  <a:moveTo>
                    <a:pt x="8619" y="702006"/>
                  </a:moveTo>
                  <a:lnTo>
                    <a:pt x="2154" y="704681"/>
                  </a:lnTo>
                  <a:lnTo>
                    <a:pt x="8619" y="706836"/>
                  </a:lnTo>
                  <a:lnTo>
                    <a:pt x="8619" y="702006"/>
                  </a:lnTo>
                  <a:close/>
                </a:path>
                <a:path w="864235" h="715644">
                  <a:moveTo>
                    <a:pt x="840782" y="357736"/>
                  </a:moveTo>
                  <a:lnTo>
                    <a:pt x="8619" y="702006"/>
                  </a:lnTo>
                  <a:lnTo>
                    <a:pt x="8619" y="706836"/>
                  </a:lnTo>
                  <a:lnTo>
                    <a:pt x="20822" y="706836"/>
                  </a:lnTo>
                  <a:lnTo>
                    <a:pt x="853718" y="362046"/>
                  </a:lnTo>
                  <a:lnTo>
                    <a:pt x="851199" y="362046"/>
                  </a:lnTo>
                  <a:lnTo>
                    <a:pt x="840782" y="357736"/>
                  </a:lnTo>
                  <a:close/>
                </a:path>
                <a:path w="864235" h="715644">
                  <a:moveTo>
                    <a:pt x="851199" y="353426"/>
                  </a:moveTo>
                  <a:lnTo>
                    <a:pt x="840782" y="357736"/>
                  </a:lnTo>
                  <a:lnTo>
                    <a:pt x="851199" y="362046"/>
                  </a:lnTo>
                  <a:lnTo>
                    <a:pt x="851199" y="353426"/>
                  </a:lnTo>
                  <a:close/>
                </a:path>
                <a:path w="864235" h="715644">
                  <a:moveTo>
                    <a:pt x="853718" y="353426"/>
                  </a:moveTo>
                  <a:lnTo>
                    <a:pt x="851199" y="353426"/>
                  </a:lnTo>
                  <a:lnTo>
                    <a:pt x="851199" y="362046"/>
                  </a:lnTo>
                  <a:lnTo>
                    <a:pt x="853718" y="362046"/>
                  </a:lnTo>
                  <a:lnTo>
                    <a:pt x="864129" y="357736"/>
                  </a:lnTo>
                  <a:lnTo>
                    <a:pt x="853718" y="353426"/>
                  </a:lnTo>
                  <a:close/>
                </a:path>
                <a:path w="864235" h="715644">
                  <a:moveTo>
                    <a:pt x="15616" y="6464"/>
                  </a:moveTo>
                  <a:lnTo>
                    <a:pt x="8619" y="6464"/>
                  </a:lnTo>
                  <a:lnTo>
                    <a:pt x="8619" y="13449"/>
                  </a:lnTo>
                  <a:lnTo>
                    <a:pt x="840782" y="357736"/>
                  </a:lnTo>
                  <a:lnTo>
                    <a:pt x="851199" y="353426"/>
                  </a:lnTo>
                  <a:lnTo>
                    <a:pt x="853718" y="353426"/>
                  </a:lnTo>
                  <a:lnTo>
                    <a:pt x="15616" y="6464"/>
                  </a:lnTo>
                  <a:close/>
                </a:path>
                <a:path w="864235" h="715644">
                  <a:moveTo>
                    <a:pt x="8619" y="6464"/>
                  </a:moveTo>
                  <a:lnTo>
                    <a:pt x="2154" y="10774"/>
                  </a:lnTo>
                  <a:lnTo>
                    <a:pt x="8619" y="13449"/>
                  </a:lnTo>
                  <a:lnTo>
                    <a:pt x="8619" y="64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4709944" y="3393324"/>
            <a:ext cx="1023610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switch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3798773" y="1998440"/>
            <a:ext cx="2104601" cy="1043045"/>
            <a:chOff x="1827447" y="1371151"/>
            <a:chExt cx="1443990" cy="715645"/>
          </a:xfrm>
        </p:grpSpPr>
        <p:sp>
          <p:nvSpPr>
            <p:cNvPr id="33" name="object 33"/>
            <p:cNvSpPr/>
            <p:nvPr/>
          </p:nvSpPr>
          <p:spPr>
            <a:xfrm>
              <a:off x="1827447" y="1554320"/>
              <a:ext cx="584200" cy="80010"/>
            </a:xfrm>
            <a:custGeom>
              <a:avLst/>
              <a:gdLst/>
              <a:ahLst/>
              <a:cxnLst/>
              <a:rect l="l" t="t" r="r" b="b"/>
              <a:pathLst>
                <a:path w="584200" h="80010">
                  <a:moveTo>
                    <a:pt x="504255" y="38788"/>
                  </a:moveTo>
                  <a:lnTo>
                    <a:pt x="450381" y="79732"/>
                  </a:lnTo>
                  <a:lnTo>
                    <a:pt x="534764" y="53873"/>
                  </a:lnTo>
                  <a:lnTo>
                    <a:pt x="504255" y="53873"/>
                  </a:lnTo>
                  <a:lnTo>
                    <a:pt x="504255" y="38788"/>
                  </a:lnTo>
                  <a:close/>
                </a:path>
                <a:path w="584200" h="80010">
                  <a:moveTo>
                    <a:pt x="486297" y="25859"/>
                  </a:moveTo>
                  <a:lnTo>
                    <a:pt x="0" y="25859"/>
                  </a:lnTo>
                  <a:lnTo>
                    <a:pt x="0" y="53873"/>
                  </a:lnTo>
                  <a:lnTo>
                    <a:pt x="484406" y="53873"/>
                  </a:lnTo>
                  <a:lnTo>
                    <a:pt x="504255" y="38788"/>
                  </a:lnTo>
                  <a:lnTo>
                    <a:pt x="486297" y="25859"/>
                  </a:lnTo>
                  <a:close/>
                </a:path>
                <a:path w="584200" h="80010">
                  <a:moveTo>
                    <a:pt x="539452" y="25859"/>
                  </a:moveTo>
                  <a:lnTo>
                    <a:pt x="504255" y="25859"/>
                  </a:lnTo>
                  <a:lnTo>
                    <a:pt x="504255" y="53873"/>
                  </a:lnTo>
                  <a:lnTo>
                    <a:pt x="534764" y="53873"/>
                  </a:lnTo>
                  <a:lnTo>
                    <a:pt x="583987" y="38788"/>
                  </a:lnTo>
                  <a:lnTo>
                    <a:pt x="539452" y="25859"/>
                  </a:lnTo>
                  <a:close/>
                </a:path>
                <a:path w="584200" h="80010">
                  <a:moveTo>
                    <a:pt x="450381" y="0"/>
                  </a:moveTo>
                  <a:lnTo>
                    <a:pt x="504255" y="38788"/>
                  </a:lnTo>
                  <a:lnTo>
                    <a:pt x="504255" y="25859"/>
                  </a:lnTo>
                  <a:lnTo>
                    <a:pt x="539452" y="25859"/>
                  </a:lnTo>
                  <a:lnTo>
                    <a:pt x="45038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4" name="object 34"/>
            <p:cNvSpPr/>
            <p:nvPr/>
          </p:nvSpPr>
          <p:spPr>
            <a:xfrm>
              <a:off x="2411435" y="1377615"/>
              <a:ext cx="849630" cy="700405"/>
            </a:xfrm>
            <a:custGeom>
              <a:avLst/>
              <a:gdLst/>
              <a:ahLst/>
              <a:cxnLst/>
              <a:rect l="l" t="t" r="r" b="b"/>
              <a:pathLst>
                <a:path w="849629" h="700405">
                  <a:moveTo>
                    <a:pt x="0" y="0"/>
                  </a:moveTo>
                  <a:lnTo>
                    <a:pt x="0" y="700354"/>
                  </a:lnTo>
                  <a:lnTo>
                    <a:pt x="849044" y="3512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8CC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5" name="object 35"/>
            <p:cNvSpPr/>
            <p:nvPr/>
          </p:nvSpPr>
          <p:spPr>
            <a:xfrm>
              <a:off x="2407125" y="1371151"/>
              <a:ext cx="864235" cy="715645"/>
            </a:xfrm>
            <a:custGeom>
              <a:avLst/>
              <a:gdLst/>
              <a:ahLst/>
              <a:cxnLst/>
              <a:rect l="l" t="t" r="r" b="b"/>
              <a:pathLst>
                <a:path w="864235" h="715644">
                  <a:moveTo>
                    <a:pt x="0" y="0"/>
                  </a:moveTo>
                  <a:lnTo>
                    <a:pt x="0" y="715438"/>
                  </a:lnTo>
                  <a:lnTo>
                    <a:pt x="20822" y="706818"/>
                  </a:lnTo>
                  <a:lnTo>
                    <a:pt x="8619" y="706818"/>
                  </a:lnTo>
                  <a:lnTo>
                    <a:pt x="2154" y="704664"/>
                  </a:lnTo>
                  <a:lnTo>
                    <a:pt x="8619" y="701989"/>
                  </a:lnTo>
                  <a:lnTo>
                    <a:pt x="8619" y="13449"/>
                  </a:lnTo>
                  <a:lnTo>
                    <a:pt x="2154" y="10774"/>
                  </a:lnTo>
                  <a:lnTo>
                    <a:pt x="8619" y="6464"/>
                  </a:lnTo>
                  <a:lnTo>
                    <a:pt x="15616" y="6464"/>
                  </a:lnTo>
                  <a:lnTo>
                    <a:pt x="0" y="0"/>
                  </a:lnTo>
                  <a:close/>
                </a:path>
                <a:path w="864235" h="715644">
                  <a:moveTo>
                    <a:pt x="8619" y="701989"/>
                  </a:moveTo>
                  <a:lnTo>
                    <a:pt x="2154" y="704664"/>
                  </a:lnTo>
                  <a:lnTo>
                    <a:pt x="8619" y="706818"/>
                  </a:lnTo>
                  <a:lnTo>
                    <a:pt x="8619" y="701989"/>
                  </a:lnTo>
                  <a:close/>
                </a:path>
                <a:path w="864235" h="715644">
                  <a:moveTo>
                    <a:pt x="840781" y="357719"/>
                  </a:moveTo>
                  <a:lnTo>
                    <a:pt x="8619" y="701989"/>
                  </a:lnTo>
                  <a:lnTo>
                    <a:pt x="8619" y="706818"/>
                  </a:lnTo>
                  <a:lnTo>
                    <a:pt x="20822" y="706818"/>
                  </a:lnTo>
                  <a:lnTo>
                    <a:pt x="853718" y="362029"/>
                  </a:lnTo>
                  <a:lnTo>
                    <a:pt x="851199" y="362029"/>
                  </a:lnTo>
                  <a:lnTo>
                    <a:pt x="840781" y="357719"/>
                  </a:lnTo>
                  <a:close/>
                </a:path>
                <a:path w="864235" h="715644">
                  <a:moveTo>
                    <a:pt x="851199" y="353409"/>
                  </a:moveTo>
                  <a:lnTo>
                    <a:pt x="840781" y="357719"/>
                  </a:lnTo>
                  <a:lnTo>
                    <a:pt x="851199" y="362029"/>
                  </a:lnTo>
                  <a:lnTo>
                    <a:pt x="851199" y="353409"/>
                  </a:lnTo>
                  <a:close/>
                </a:path>
                <a:path w="864235" h="715644">
                  <a:moveTo>
                    <a:pt x="853718" y="353409"/>
                  </a:moveTo>
                  <a:lnTo>
                    <a:pt x="851199" y="353409"/>
                  </a:lnTo>
                  <a:lnTo>
                    <a:pt x="851199" y="362029"/>
                  </a:lnTo>
                  <a:lnTo>
                    <a:pt x="853718" y="362029"/>
                  </a:lnTo>
                  <a:lnTo>
                    <a:pt x="864129" y="357719"/>
                  </a:lnTo>
                  <a:lnTo>
                    <a:pt x="853718" y="353409"/>
                  </a:lnTo>
                  <a:close/>
                </a:path>
                <a:path w="864235" h="715644">
                  <a:moveTo>
                    <a:pt x="15616" y="6464"/>
                  </a:moveTo>
                  <a:lnTo>
                    <a:pt x="8619" y="6464"/>
                  </a:lnTo>
                  <a:lnTo>
                    <a:pt x="8619" y="13449"/>
                  </a:lnTo>
                  <a:lnTo>
                    <a:pt x="840781" y="357719"/>
                  </a:lnTo>
                  <a:lnTo>
                    <a:pt x="851199" y="353409"/>
                  </a:lnTo>
                  <a:lnTo>
                    <a:pt x="853718" y="353409"/>
                  </a:lnTo>
                  <a:lnTo>
                    <a:pt x="15616" y="6464"/>
                  </a:lnTo>
                  <a:close/>
                </a:path>
                <a:path w="864235" h="715644">
                  <a:moveTo>
                    <a:pt x="8619" y="6464"/>
                  </a:moveTo>
                  <a:lnTo>
                    <a:pt x="2154" y="10774"/>
                  </a:lnTo>
                  <a:lnTo>
                    <a:pt x="8619" y="13449"/>
                  </a:lnTo>
                  <a:lnTo>
                    <a:pt x="8619" y="64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4709944" y="2294044"/>
            <a:ext cx="1023610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switch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4053178" y="2548077"/>
            <a:ext cx="2638618" cy="2522930"/>
            <a:chOff x="2001997" y="1748264"/>
            <a:chExt cx="1810385" cy="1731010"/>
          </a:xfrm>
        </p:grpSpPr>
        <p:sp>
          <p:nvSpPr>
            <p:cNvPr id="38" name="object 38"/>
            <p:cNvSpPr/>
            <p:nvPr/>
          </p:nvSpPr>
          <p:spPr>
            <a:xfrm>
              <a:off x="2047251" y="2588707"/>
              <a:ext cx="366395" cy="836294"/>
            </a:xfrm>
            <a:custGeom>
              <a:avLst/>
              <a:gdLst/>
              <a:ahLst/>
              <a:cxnLst/>
              <a:rect l="l" t="t" r="r" b="b"/>
              <a:pathLst>
                <a:path w="366394" h="836295">
                  <a:moveTo>
                    <a:pt x="267438" y="28014"/>
                  </a:moveTo>
                  <a:lnTo>
                    <a:pt x="6464" y="28014"/>
                  </a:lnTo>
                  <a:lnTo>
                    <a:pt x="2154" y="34478"/>
                  </a:lnTo>
                  <a:lnTo>
                    <a:pt x="2043" y="81887"/>
                  </a:lnTo>
                  <a:lnTo>
                    <a:pt x="0" y="836115"/>
                  </a:lnTo>
                  <a:lnTo>
                    <a:pt x="28014" y="836115"/>
                  </a:lnTo>
                  <a:lnTo>
                    <a:pt x="28014" y="53873"/>
                  </a:lnTo>
                  <a:lnTo>
                    <a:pt x="15084" y="53873"/>
                  </a:lnTo>
                  <a:lnTo>
                    <a:pt x="28014" y="40943"/>
                  </a:lnTo>
                  <a:lnTo>
                    <a:pt x="284451" y="40943"/>
                  </a:lnTo>
                  <a:lnTo>
                    <a:pt x="267438" y="28014"/>
                  </a:lnTo>
                  <a:close/>
                </a:path>
                <a:path w="366394" h="836295">
                  <a:moveTo>
                    <a:pt x="284451" y="40943"/>
                  </a:moveTo>
                  <a:lnTo>
                    <a:pt x="230578" y="81887"/>
                  </a:lnTo>
                  <a:lnTo>
                    <a:pt x="323467" y="53873"/>
                  </a:lnTo>
                  <a:lnTo>
                    <a:pt x="284451" y="53873"/>
                  </a:lnTo>
                  <a:lnTo>
                    <a:pt x="284451" y="40943"/>
                  </a:lnTo>
                  <a:close/>
                </a:path>
                <a:path w="366394" h="836295">
                  <a:moveTo>
                    <a:pt x="28014" y="40943"/>
                  </a:moveTo>
                  <a:lnTo>
                    <a:pt x="15084" y="53873"/>
                  </a:lnTo>
                  <a:lnTo>
                    <a:pt x="28014" y="53873"/>
                  </a:lnTo>
                  <a:lnTo>
                    <a:pt x="28014" y="40943"/>
                  </a:lnTo>
                  <a:close/>
                </a:path>
                <a:path w="366394" h="836295">
                  <a:moveTo>
                    <a:pt x="284451" y="40943"/>
                  </a:moveTo>
                  <a:lnTo>
                    <a:pt x="28014" y="40943"/>
                  </a:lnTo>
                  <a:lnTo>
                    <a:pt x="28014" y="53873"/>
                  </a:lnTo>
                  <a:lnTo>
                    <a:pt x="267438" y="53873"/>
                  </a:lnTo>
                  <a:lnTo>
                    <a:pt x="284451" y="40943"/>
                  </a:lnTo>
                  <a:close/>
                </a:path>
                <a:path w="366394" h="836295">
                  <a:moveTo>
                    <a:pt x="323467" y="28014"/>
                  </a:moveTo>
                  <a:lnTo>
                    <a:pt x="284451" y="28014"/>
                  </a:lnTo>
                  <a:lnTo>
                    <a:pt x="284451" y="53873"/>
                  </a:lnTo>
                  <a:lnTo>
                    <a:pt x="323467" y="53873"/>
                  </a:lnTo>
                  <a:lnTo>
                    <a:pt x="366339" y="40943"/>
                  </a:lnTo>
                  <a:lnTo>
                    <a:pt x="323467" y="28014"/>
                  </a:lnTo>
                  <a:close/>
                </a:path>
                <a:path w="366394" h="836295">
                  <a:moveTo>
                    <a:pt x="230578" y="0"/>
                  </a:moveTo>
                  <a:lnTo>
                    <a:pt x="284451" y="40943"/>
                  </a:lnTo>
                  <a:lnTo>
                    <a:pt x="284451" y="28014"/>
                  </a:lnTo>
                  <a:lnTo>
                    <a:pt x="323467" y="28014"/>
                  </a:lnTo>
                  <a:lnTo>
                    <a:pt x="23057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39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01997" y="3370948"/>
              <a:ext cx="118521" cy="107746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2047251" y="1769814"/>
              <a:ext cx="366395" cy="836294"/>
            </a:xfrm>
            <a:custGeom>
              <a:avLst/>
              <a:gdLst/>
              <a:ahLst/>
              <a:cxnLst/>
              <a:rect l="l" t="t" r="r" b="b"/>
              <a:pathLst>
                <a:path w="366394" h="836294">
                  <a:moveTo>
                    <a:pt x="266493" y="25859"/>
                  </a:moveTo>
                  <a:lnTo>
                    <a:pt x="6464" y="25859"/>
                  </a:lnTo>
                  <a:lnTo>
                    <a:pt x="2154" y="32324"/>
                  </a:lnTo>
                  <a:lnTo>
                    <a:pt x="2044" y="79732"/>
                  </a:lnTo>
                  <a:lnTo>
                    <a:pt x="0" y="836132"/>
                  </a:lnTo>
                  <a:lnTo>
                    <a:pt x="28014" y="836132"/>
                  </a:lnTo>
                  <a:lnTo>
                    <a:pt x="28014" y="53873"/>
                  </a:lnTo>
                  <a:lnTo>
                    <a:pt x="15084" y="53873"/>
                  </a:lnTo>
                  <a:lnTo>
                    <a:pt x="28014" y="38788"/>
                  </a:lnTo>
                  <a:lnTo>
                    <a:pt x="284451" y="38788"/>
                  </a:lnTo>
                  <a:lnTo>
                    <a:pt x="266493" y="25859"/>
                  </a:lnTo>
                  <a:close/>
                </a:path>
                <a:path w="366394" h="836294">
                  <a:moveTo>
                    <a:pt x="284451" y="38788"/>
                  </a:moveTo>
                  <a:lnTo>
                    <a:pt x="230578" y="79732"/>
                  </a:lnTo>
                  <a:lnTo>
                    <a:pt x="316321" y="53873"/>
                  </a:lnTo>
                  <a:lnTo>
                    <a:pt x="284451" y="53873"/>
                  </a:lnTo>
                  <a:lnTo>
                    <a:pt x="284451" y="38788"/>
                  </a:lnTo>
                  <a:close/>
                </a:path>
                <a:path w="366394" h="836294">
                  <a:moveTo>
                    <a:pt x="28014" y="38788"/>
                  </a:moveTo>
                  <a:lnTo>
                    <a:pt x="15084" y="53873"/>
                  </a:lnTo>
                  <a:lnTo>
                    <a:pt x="28014" y="53873"/>
                  </a:lnTo>
                  <a:lnTo>
                    <a:pt x="28014" y="38788"/>
                  </a:lnTo>
                  <a:close/>
                </a:path>
                <a:path w="366394" h="836294">
                  <a:moveTo>
                    <a:pt x="284451" y="38788"/>
                  </a:moveTo>
                  <a:lnTo>
                    <a:pt x="28014" y="38788"/>
                  </a:lnTo>
                  <a:lnTo>
                    <a:pt x="28014" y="53873"/>
                  </a:lnTo>
                  <a:lnTo>
                    <a:pt x="264603" y="53873"/>
                  </a:lnTo>
                  <a:lnTo>
                    <a:pt x="284451" y="38788"/>
                  </a:lnTo>
                  <a:close/>
                </a:path>
                <a:path w="366394" h="836294">
                  <a:moveTo>
                    <a:pt x="321085" y="25859"/>
                  </a:moveTo>
                  <a:lnTo>
                    <a:pt x="284451" y="25859"/>
                  </a:lnTo>
                  <a:lnTo>
                    <a:pt x="284451" y="53873"/>
                  </a:lnTo>
                  <a:lnTo>
                    <a:pt x="316321" y="53873"/>
                  </a:lnTo>
                  <a:lnTo>
                    <a:pt x="366339" y="38788"/>
                  </a:lnTo>
                  <a:lnTo>
                    <a:pt x="321085" y="25859"/>
                  </a:lnTo>
                  <a:close/>
                </a:path>
                <a:path w="366394" h="836294">
                  <a:moveTo>
                    <a:pt x="230578" y="0"/>
                  </a:moveTo>
                  <a:lnTo>
                    <a:pt x="284451" y="38788"/>
                  </a:lnTo>
                  <a:lnTo>
                    <a:pt x="284451" y="25859"/>
                  </a:lnTo>
                  <a:lnTo>
                    <a:pt x="321085" y="25859"/>
                  </a:lnTo>
                  <a:lnTo>
                    <a:pt x="23057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41" name="object 4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01997" y="2562847"/>
              <a:ext cx="118521" cy="107746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3217380" y="1748269"/>
              <a:ext cx="594995" cy="1524000"/>
            </a:xfrm>
            <a:custGeom>
              <a:avLst/>
              <a:gdLst/>
              <a:ahLst/>
              <a:cxnLst/>
              <a:rect l="l" t="t" r="r" b="b"/>
              <a:pathLst>
                <a:path w="594995" h="1524000">
                  <a:moveTo>
                    <a:pt x="594753" y="814590"/>
                  </a:moveTo>
                  <a:lnTo>
                    <a:pt x="478396" y="892162"/>
                  </a:lnTo>
                  <a:lnTo>
                    <a:pt x="520725" y="882281"/>
                  </a:lnTo>
                  <a:lnTo>
                    <a:pt x="0" y="1506321"/>
                  </a:lnTo>
                  <a:lnTo>
                    <a:pt x="21539" y="1523555"/>
                  </a:lnTo>
                  <a:lnTo>
                    <a:pt x="541528" y="900417"/>
                  </a:lnTo>
                  <a:lnTo>
                    <a:pt x="538734" y="943876"/>
                  </a:lnTo>
                  <a:lnTo>
                    <a:pt x="571411" y="868464"/>
                  </a:lnTo>
                  <a:lnTo>
                    <a:pt x="594753" y="814590"/>
                  </a:lnTo>
                  <a:close/>
                </a:path>
                <a:path w="594995" h="1524000">
                  <a:moveTo>
                    <a:pt x="594753" y="739165"/>
                  </a:moveTo>
                  <a:lnTo>
                    <a:pt x="545553" y="724077"/>
                  </a:lnTo>
                  <a:lnTo>
                    <a:pt x="461149" y="698195"/>
                  </a:lnTo>
                  <a:lnTo>
                    <a:pt x="495173" y="724077"/>
                  </a:lnTo>
                  <a:lnTo>
                    <a:pt x="68948" y="724077"/>
                  </a:lnTo>
                  <a:lnTo>
                    <a:pt x="68948" y="752094"/>
                  </a:lnTo>
                  <a:lnTo>
                    <a:pt x="497065" y="752094"/>
                  </a:lnTo>
                  <a:lnTo>
                    <a:pt x="461149" y="777951"/>
                  </a:lnTo>
                  <a:lnTo>
                    <a:pt x="550227" y="752094"/>
                  </a:lnTo>
                  <a:lnTo>
                    <a:pt x="594753" y="739165"/>
                  </a:lnTo>
                  <a:close/>
                </a:path>
                <a:path w="594995" h="1524000">
                  <a:moveTo>
                    <a:pt x="594753" y="652945"/>
                  </a:moveTo>
                  <a:lnTo>
                    <a:pt x="572312" y="599071"/>
                  </a:lnTo>
                  <a:lnTo>
                    <a:pt x="540880" y="523646"/>
                  </a:lnTo>
                  <a:lnTo>
                    <a:pt x="542302" y="567715"/>
                  </a:lnTo>
                  <a:lnTo>
                    <a:pt x="79730" y="0"/>
                  </a:lnTo>
                  <a:lnTo>
                    <a:pt x="58178" y="15087"/>
                  </a:lnTo>
                  <a:lnTo>
                    <a:pt x="523709" y="585939"/>
                  </a:lnTo>
                  <a:lnTo>
                    <a:pt x="478396" y="575373"/>
                  </a:lnTo>
                  <a:lnTo>
                    <a:pt x="594753" y="65294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5901727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25607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41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829495" y="3731448"/>
            <a:ext cx="961601" cy="578441"/>
            <a:chOff x="476303" y="2560187"/>
            <a:chExt cx="659765" cy="396875"/>
          </a:xfrm>
        </p:grpSpPr>
        <p:sp>
          <p:nvSpPr>
            <p:cNvPr id="4" name="object 4"/>
            <p:cNvSpPr/>
            <p:nvPr/>
          </p:nvSpPr>
          <p:spPr>
            <a:xfrm>
              <a:off x="484922" y="2568807"/>
              <a:ext cx="642620" cy="377190"/>
            </a:xfrm>
            <a:custGeom>
              <a:avLst/>
              <a:gdLst/>
              <a:ahLst/>
              <a:cxnLst/>
              <a:rect l="l" t="t" r="r" b="b"/>
              <a:pathLst>
                <a:path w="642619" h="377189">
                  <a:moveTo>
                    <a:pt x="642170" y="0"/>
                  </a:moveTo>
                  <a:lnTo>
                    <a:pt x="0" y="0"/>
                  </a:lnTo>
                  <a:lnTo>
                    <a:pt x="0" y="377113"/>
                  </a:lnTo>
                  <a:lnTo>
                    <a:pt x="642170" y="377113"/>
                  </a:lnTo>
                  <a:lnTo>
                    <a:pt x="642170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476303" y="2560187"/>
              <a:ext cx="659765" cy="396875"/>
            </a:xfrm>
            <a:custGeom>
              <a:avLst/>
              <a:gdLst/>
              <a:ahLst/>
              <a:cxnLst/>
              <a:rect l="l" t="t" r="r" b="b"/>
              <a:pathLst>
                <a:path w="659765" h="396875">
                  <a:moveTo>
                    <a:pt x="659410" y="0"/>
                  </a:moveTo>
                  <a:lnTo>
                    <a:pt x="0" y="0"/>
                  </a:lnTo>
                  <a:lnTo>
                    <a:pt x="0" y="396508"/>
                  </a:lnTo>
                  <a:lnTo>
                    <a:pt x="659410" y="396508"/>
                  </a:lnTo>
                  <a:lnTo>
                    <a:pt x="659410" y="385733"/>
                  </a:lnTo>
                  <a:lnTo>
                    <a:pt x="17239" y="385733"/>
                  </a:lnTo>
                  <a:lnTo>
                    <a:pt x="8619" y="377113"/>
                  </a:lnTo>
                  <a:lnTo>
                    <a:pt x="17239" y="377113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659410" y="8619"/>
                  </a:lnTo>
                  <a:lnTo>
                    <a:pt x="659410" y="0"/>
                  </a:lnTo>
                  <a:close/>
                </a:path>
                <a:path w="659765" h="396875">
                  <a:moveTo>
                    <a:pt x="17239" y="377113"/>
                  </a:moveTo>
                  <a:lnTo>
                    <a:pt x="8619" y="377113"/>
                  </a:lnTo>
                  <a:lnTo>
                    <a:pt x="17239" y="385733"/>
                  </a:lnTo>
                  <a:lnTo>
                    <a:pt x="17239" y="377113"/>
                  </a:lnTo>
                  <a:close/>
                </a:path>
                <a:path w="659765" h="396875">
                  <a:moveTo>
                    <a:pt x="642170" y="377113"/>
                  </a:moveTo>
                  <a:lnTo>
                    <a:pt x="17239" y="377113"/>
                  </a:lnTo>
                  <a:lnTo>
                    <a:pt x="17239" y="385733"/>
                  </a:lnTo>
                  <a:lnTo>
                    <a:pt x="642170" y="385733"/>
                  </a:lnTo>
                  <a:lnTo>
                    <a:pt x="642170" y="377113"/>
                  </a:lnTo>
                  <a:close/>
                </a:path>
                <a:path w="659765" h="396875">
                  <a:moveTo>
                    <a:pt x="642170" y="8619"/>
                  </a:moveTo>
                  <a:lnTo>
                    <a:pt x="642170" y="385733"/>
                  </a:lnTo>
                  <a:lnTo>
                    <a:pt x="650790" y="377113"/>
                  </a:lnTo>
                  <a:lnTo>
                    <a:pt x="659410" y="377113"/>
                  </a:lnTo>
                  <a:lnTo>
                    <a:pt x="659410" y="19394"/>
                  </a:lnTo>
                  <a:lnTo>
                    <a:pt x="650790" y="19394"/>
                  </a:lnTo>
                  <a:lnTo>
                    <a:pt x="642170" y="8619"/>
                  </a:lnTo>
                  <a:close/>
                </a:path>
                <a:path w="659765" h="396875">
                  <a:moveTo>
                    <a:pt x="659410" y="377113"/>
                  </a:moveTo>
                  <a:lnTo>
                    <a:pt x="650790" y="377113"/>
                  </a:lnTo>
                  <a:lnTo>
                    <a:pt x="642170" y="385733"/>
                  </a:lnTo>
                  <a:lnTo>
                    <a:pt x="659410" y="385733"/>
                  </a:lnTo>
                  <a:lnTo>
                    <a:pt x="659410" y="377113"/>
                  </a:lnTo>
                  <a:close/>
                </a:path>
                <a:path w="659765" h="39687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659765" h="396875">
                  <a:moveTo>
                    <a:pt x="642170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642170" y="19394"/>
                  </a:lnTo>
                  <a:lnTo>
                    <a:pt x="642170" y="8619"/>
                  </a:lnTo>
                  <a:close/>
                </a:path>
                <a:path w="659765" h="396875">
                  <a:moveTo>
                    <a:pt x="659410" y="8619"/>
                  </a:moveTo>
                  <a:lnTo>
                    <a:pt x="642170" y="8619"/>
                  </a:lnTo>
                  <a:lnTo>
                    <a:pt x="650790" y="19394"/>
                  </a:lnTo>
                  <a:lnTo>
                    <a:pt x="659410" y="19394"/>
                  </a:lnTo>
                  <a:lnTo>
                    <a:pt x="659410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118785" y="3791487"/>
            <a:ext cx="385936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Mi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778015" y="3809968"/>
            <a:ext cx="6636804" cy="2154578"/>
            <a:chOff x="1127093" y="2614061"/>
            <a:chExt cx="4553585" cy="1478280"/>
          </a:xfrm>
        </p:grpSpPr>
        <p:sp>
          <p:nvSpPr>
            <p:cNvPr id="8" name="object 8"/>
            <p:cNvSpPr/>
            <p:nvPr/>
          </p:nvSpPr>
          <p:spPr>
            <a:xfrm>
              <a:off x="1127087" y="2672244"/>
              <a:ext cx="4215130" cy="1420495"/>
            </a:xfrm>
            <a:custGeom>
              <a:avLst/>
              <a:gdLst/>
              <a:ahLst/>
              <a:cxnLst/>
              <a:rect l="l" t="t" r="r" b="b"/>
              <a:pathLst>
                <a:path w="4215130" h="1420495">
                  <a:moveTo>
                    <a:pt x="2441537" y="40944"/>
                  </a:moveTo>
                  <a:lnTo>
                    <a:pt x="2391524" y="25869"/>
                  </a:lnTo>
                  <a:lnTo>
                    <a:pt x="2305786" y="0"/>
                  </a:lnTo>
                  <a:lnTo>
                    <a:pt x="2339835" y="25882"/>
                  </a:lnTo>
                  <a:lnTo>
                    <a:pt x="0" y="28016"/>
                  </a:lnTo>
                  <a:lnTo>
                    <a:pt x="0" y="53873"/>
                  </a:lnTo>
                  <a:lnTo>
                    <a:pt x="2341702" y="53873"/>
                  </a:lnTo>
                  <a:lnTo>
                    <a:pt x="2305786" y="79743"/>
                  </a:lnTo>
                  <a:lnTo>
                    <a:pt x="2396286" y="53873"/>
                  </a:lnTo>
                  <a:lnTo>
                    <a:pt x="2441537" y="40944"/>
                  </a:lnTo>
                  <a:close/>
                </a:path>
                <a:path w="4215130" h="1420495">
                  <a:moveTo>
                    <a:pt x="4215054" y="51727"/>
                  </a:moveTo>
                  <a:lnTo>
                    <a:pt x="4189196" y="51727"/>
                  </a:lnTo>
                  <a:lnTo>
                    <a:pt x="4189196" y="1392097"/>
                  </a:lnTo>
                  <a:lnTo>
                    <a:pt x="655104" y="1392097"/>
                  </a:lnTo>
                  <a:lnTo>
                    <a:pt x="655104" y="892149"/>
                  </a:lnTo>
                  <a:lnTo>
                    <a:pt x="894524" y="892149"/>
                  </a:lnTo>
                  <a:lnTo>
                    <a:pt x="857669" y="920165"/>
                  </a:lnTo>
                  <a:lnTo>
                    <a:pt x="950556" y="892149"/>
                  </a:lnTo>
                  <a:lnTo>
                    <a:pt x="993432" y="879221"/>
                  </a:lnTo>
                  <a:lnTo>
                    <a:pt x="950556" y="866292"/>
                  </a:lnTo>
                  <a:lnTo>
                    <a:pt x="857669" y="838276"/>
                  </a:lnTo>
                  <a:lnTo>
                    <a:pt x="894524" y="866292"/>
                  </a:lnTo>
                  <a:lnTo>
                    <a:pt x="635711" y="866292"/>
                  </a:lnTo>
                  <a:lnTo>
                    <a:pt x="629246" y="872756"/>
                  </a:lnTo>
                  <a:lnTo>
                    <a:pt x="629246" y="1413649"/>
                  </a:lnTo>
                  <a:lnTo>
                    <a:pt x="635711" y="1420114"/>
                  </a:lnTo>
                  <a:lnTo>
                    <a:pt x="4210748" y="1420114"/>
                  </a:lnTo>
                  <a:lnTo>
                    <a:pt x="4215054" y="1413649"/>
                  </a:lnTo>
                  <a:lnTo>
                    <a:pt x="4215054" y="1405026"/>
                  </a:lnTo>
                  <a:lnTo>
                    <a:pt x="4215054" y="1392097"/>
                  </a:lnTo>
                  <a:lnTo>
                    <a:pt x="4215054" y="517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3579410" y="2622680"/>
              <a:ext cx="349250" cy="323850"/>
            </a:xfrm>
            <a:custGeom>
              <a:avLst/>
              <a:gdLst/>
              <a:ahLst/>
              <a:cxnLst/>
              <a:rect l="l" t="t" r="r" b="b"/>
              <a:pathLst>
                <a:path w="349250" h="323850">
                  <a:moveTo>
                    <a:pt x="174549" y="0"/>
                  </a:moveTo>
                  <a:lnTo>
                    <a:pt x="0" y="0"/>
                  </a:lnTo>
                  <a:lnTo>
                    <a:pt x="0" y="323240"/>
                  </a:lnTo>
                  <a:lnTo>
                    <a:pt x="174549" y="323240"/>
                  </a:lnTo>
                  <a:lnTo>
                    <a:pt x="221150" y="317553"/>
                  </a:lnTo>
                  <a:lnTo>
                    <a:pt x="262902" y="301451"/>
                  </a:lnTo>
                  <a:lnTo>
                    <a:pt x="298189" y="276370"/>
                  </a:lnTo>
                  <a:lnTo>
                    <a:pt x="325395" y="243747"/>
                  </a:lnTo>
                  <a:lnTo>
                    <a:pt x="342904" y="205018"/>
                  </a:lnTo>
                  <a:lnTo>
                    <a:pt x="349099" y="161620"/>
                  </a:lnTo>
                  <a:lnTo>
                    <a:pt x="342904" y="118970"/>
                  </a:lnTo>
                  <a:lnTo>
                    <a:pt x="325395" y="80450"/>
                  </a:lnTo>
                  <a:lnTo>
                    <a:pt x="298189" y="47677"/>
                  </a:lnTo>
                  <a:lnTo>
                    <a:pt x="262902" y="22267"/>
                  </a:lnTo>
                  <a:lnTo>
                    <a:pt x="221150" y="5836"/>
                  </a:lnTo>
                  <a:lnTo>
                    <a:pt x="174549" y="0"/>
                  </a:lnTo>
                  <a:close/>
                </a:path>
              </a:pathLst>
            </a:custGeom>
            <a:solidFill>
              <a:srgbClr val="98CC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3570783" y="2614066"/>
              <a:ext cx="2110105" cy="342900"/>
            </a:xfrm>
            <a:custGeom>
              <a:avLst/>
              <a:gdLst/>
              <a:ahLst/>
              <a:cxnLst/>
              <a:rect l="l" t="t" r="r" b="b"/>
              <a:pathLst>
                <a:path w="2110104" h="342900">
                  <a:moveTo>
                    <a:pt x="366344" y="152996"/>
                  </a:moveTo>
                  <a:lnTo>
                    <a:pt x="364185" y="135763"/>
                  </a:lnTo>
                  <a:lnTo>
                    <a:pt x="361111" y="124993"/>
                  </a:lnTo>
                  <a:lnTo>
                    <a:pt x="359879" y="120675"/>
                  </a:lnTo>
                  <a:lnTo>
                    <a:pt x="353415" y="105587"/>
                  </a:lnTo>
                  <a:lnTo>
                    <a:pt x="349097" y="98044"/>
                  </a:lnTo>
                  <a:lnTo>
                    <a:pt x="349097" y="155155"/>
                  </a:lnTo>
                  <a:lnTo>
                    <a:pt x="349097" y="185331"/>
                  </a:lnTo>
                  <a:lnTo>
                    <a:pt x="344792" y="202565"/>
                  </a:lnTo>
                  <a:lnTo>
                    <a:pt x="346951" y="200406"/>
                  </a:lnTo>
                  <a:lnTo>
                    <a:pt x="342633" y="217652"/>
                  </a:lnTo>
                  <a:lnTo>
                    <a:pt x="342633" y="215493"/>
                  </a:lnTo>
                  <a:lnTo>
                    <a:pt x="336169" y="230581"/>
                  </a:lnTo>
                  <a:lnTo>
                    <a:pt x="329704" y="243509"/>
                  </a:lnTo>
                  <a:lnTo>
                    <a:pt x="301688" y="277990"/>
                  </a:lnTo>
                  <a:lnTo>
                    <a:pt x="262902" y="306006"/>
                  </a:lnTo>
                  <a:lnTo>
                    <a:pt x="215493" y="321081"/>
                  </a:lnTo>
                  <a:lnTo>
                    <a:pt x="217652" y="321081"/>
                  </a:lnTo>
                  <a:lnTo>
                    <a:pt x="200406" y="323240"/>
                  </a:lnTo>
                  <a:lnTo>
                    <a:pt x="17246" y="323240"/>
                  </a:lnTo>
                  <a:lnTo>
                    <a:pt x="17246" y="19392"/>
                  </a:lnTo>
                  <a:lnTo>
                    <a:pt x="200406" y="19392"/>
                  </a:lnTo>
                  <a:lnTo>
                    <a:pt x="217652" y="21551"/>
                  </a:lnTo>
                  <a:lnTo>
                    <a:pt x="215493" y="21551"/>
                  </a:lnTo>
                  <a:lnTo>
                    <a:pt x="232740" y="25857"/>
                  </a:lnTo>
                  <a:lnTo>
                    <a:pt x="288759" y="53873"/>
                  </a:lnTo>
                  <a:lnTo>
                    <a:pt x="321081" y="86194"/>
                  </a:lnTo>
                  <a:lnTo>
                    <a:pt x="342633" y="127139"/>
                  </a:lnTo>
                  <a:lnTo>
                    <a:pt x="342633" y="124993"/>
                  </a:lnTo>
                  <a:lnTo>
                    <a:pt x="346951" y="140068"/>
                  </a:lnTo>
                  <a:lnTo>
                    <a:pt x="344792" y="140068"/>
                  </a:lnTo>
                  <a:lnTo>
                    <a:pt x="349097" y="155155"/>
                  </a:lnTo>
                  <a:lnTo>
                    <a:pt x="349097" y="98044"/>
                  </a:lnTo>
                  <a:lnTo>
                    <a:pt x="336169" y="75425"/>
                  </a:lnTo>
                  <a:lnTo>
                    <a:pt x="299542" y="38785"/>
                  </a:lnTo>
                  <a:lnTo>
                    <a:pt x="254279" y="12928"/>
                  </a:lnTo>
                  <a:lnTo>
                    <a:pt x="237045" y="8623"/>
                  </a:lnTo>
                  <a:lnTo>
                    <a:pt x="219798" y="4305"/>
                  </a:lnTo>
                  <a:lnTo>
                    <a:pt x="202565" y="2159"/>
                  </a:lnTo>
                  <a:lnTo>
                    <a:pt x="183172" y="0"/>
                  </a:lnTo>
                  <a:lnTo>
                    <a:pt x="0" y="0"/>
                  </a:lnTo>
                  <a:lnTo>
                    <a:pt x="0" y="342633"/>
                  </a:lnTo>
                  <a:lnTo>
                    <a:pt x="183172" y="342633"/>
                  </a:lnTo>
                  <a:lnTo>
                    <a:pt x="202565" y="340487"/>
                  </a:lnTo>
                  <a:lnTo>
                    <a:pt x="219798" y="338328"/>
                  </a:lnTo>
                  <a:lnTo>
                    <a:pt x="237045" y="334022"/>
                  </a:lnTo>
                  <a:lnTo>
                    <a:pt x="242785" y="331863"/>
                  </a:lnTo>
                  <a:lnTo>
                    <a:pt x="271526" y="321081"/>
                  </a:lnTo>
                  <a:lnTo>
                    <a:pt x="312470" y="293077"/>
                  </a:lnTo>
                  <a:lnTo>
                    <a:pt x="353415" y="237045"/>
                  </a:lnTo>
                  <a:lnTo>
                    <a:pt x="364807" y="200406"/>
                  </a:lnTo>
                  <a:lnTo>
                    <a:pt x="366344" y="189636"/>
                  </a:lnTo>
                  <a:lnTo>
                    <a:pt x="366344" y="187477"/>
                  </a:lnTo>
                  <a:lnTo>
                    <a:pt x="366344" y="152996"/>
                  </a:lnTo>
                  <a:close/>
                </a:path>
                <a:path w="2110104" h="342900">
                  <a:moveTo>
                    <a:pt x="2109686" y="118529"/>
                  </a:moveTo>
                  <a:lnTo>
                    <a:pt x="1973922" y="77584"/>
                  </a:lnTo>
                  <a:lnTo>
                    <a:pt x="2010702" y="105524"/>
                  </a:lnTo>
                  <a:lnTo>
                    <a:pt x="1452422" y="103441"/>
                  </a:lnTo>
                  <a:lnTo>
                    <a:pt x="1452422" y="131457"/>
                  </a:lnTo>
                  <a:lnTo>
                    <a:pt x="2010778" y="131457"/>
                  </a:lnTo>
                  <a:lnTo>
                    <a:pt x="1973922" y="159461"/>
                  </a:lnTo>
                  <a:lnTo>
                    <a:pt x="2066810" y="131457"/>
                  </a:lnTo>
                  <a:lnTo>
                    <a:pt x="2109686" y="1185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71035" y="2676554"/>
              <a:ext cx="116366" cy="10774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2055871" y="3478190"/>
              <a:ext cx="125095" cy="282575"/>
            </a:xfrm>
            <a:custGeom>
              <a:avLst/>
              <a:gdLst/>
              <a:ahLst/>
              <a:cxnLst/>
              <a:rect l="l" t="t" r="r" b="b"/>
              <a:pathLst>
                <a:path w="125094" h="282575">
                  <a:moveTo>
                    <a:pt x="77577" y="200409"/>
                  </a:moveTo>
                  <a:lnTo>
                    <a:pt x="38788" y="234888"/>
                  </a:lnTo>
                  <a:lnTo>
                    <a:pt x="0" y="267212"/>
                  </a:lnTo>
                  <a:lnTo>
                    <a:pt x="10774" y="282296"/>
                  </a:lnTo>
                  <a:lnTo>
                    <a:pt x="51718" y="247817"/>
                  </a:lnTo>
                  <a:lnTo>
                    <a:pt x="90507" y="213338"/>
                  </a:lnTo>
                  <a:lnTo>
                    <a:pt x="90507" y="211183"/>
                  </a:lnTo>
                  <a:lnTo>
                    <a:pt x="92662" y="211183"/>
                  </a:lnTo>
                  <a:lnTo>
                    <a:pt x="97131" y="202563"/>
                  </a:lnTo>
                  <a:lnTo>
                    <a:pt x="77577" y="202563"/>
                  </a:lnTo>
                  <a:lnTo>
                    <a:pt x="77577" y="200409"/>
                  </a:lnTo>
                  <a:close/>
                </a:path>
                <a:path w="125094" h="282575">
                  <a:moveTo>
                    <a:pt x="104647" y="150357"/>
                  </a:moveTo>
                  <a:lnTo>
                    <a:pt x="77577" y="202563"/>
                  </a:lnTo>
                  <a:lnTo>
                    <a:pt x="97131" y="202563"/>
                  </a:lnTo>
                  <a:lnTo>
                    <a:pt x="122831" y="153000"/>
                  </a:lnTo>
                  <a:lnTo>
                    <a:pt x="105591" y="153000"/>
                  </a:lnTo>
                  <a:lnTo>
                    <a:pt x="104647" y="150357"/>
                  </a:lnTo>
                  <a:close/>
                </a:path>
                <a:path w="125094" h="282575">
                  <a:moveTo>
                    <a:pt x="107746" y="144380"/>
                  </a:moveTo>
                  <a:lnTo>
                    <a:pt x="104647" y="150357"/>
                  </a:lnTo>
                  <a:lnTo>
                    <a:pt x="105591" y="153000"/>
                  </a:lnTo>
                  <a:lnTo>
                    <a:pt x="107746" y="144380"/>
                  </a:lnTo>
                  <a:close/>
                </a:path>
                <a:path w="125094" h="282575">
                  <a:moveTo>
                    <a:pt x="121984" y="144380"/>
                  </a:moveTo>
                  <a:lnTo>
                    <a:pt x="107746" y="144380"/>
                  </a:lnTo>
                  <a:lnTo>
                    <a:pt x="105591" y="153000"/>
                  </a:lnTo>
                  <a:lnTo>
                    <a:pt x="122831" y="153000"/>
                  </a:lnTo>
                  <a:lnTo>
                    <a:pt x="124986" y="150845"/>
                  </a:lnTo>
                  <a:lnTo>
                    <a:pt x="124986" y="148690"/>
                  </a:lnTo>
                  <a:lnTo>
                    <a:pt x="122831" y="146535"/>
                  </a:lnTo>
                  <a:lnTo>
                    <a:pt x="121984" y="144380"/>
                  </a:lnTo>
                  <a:close/>
                </a:path>
                <a:path w="125094" h="282575">
                  <a:moveTo>
                    <a:pt x="84042" y="92662"/>
                  </a:moveTo>
                  <a:lnTo>
                    <a:pt x="104647" y="150357"/>
                  </a:lnTo>
                  <a:lnTo>
                    <a:pt x="107746" y="144380"/>
                  </a:lnTo>
                  <a:lnTo>
                    <a:pt x="121984" y="144380"/>
                  </a:lnTo>
                  <a:lnTo>
                    <a:pt x="102513" y="94817"/>
                  </a:lnTo>
                  <a:lnTo>
                    <a:pt x="86197" y="94817"/>
                  </a:lnTo>
                  <a:lnTo>
                    <a:pt x="84042" y="92662"/>
                  </a:lnTo>
                  <a:close/>
                </a:path>
                <a:path w="125094" h="282575">
                  <a:moveTo>
                    <a:pt x="10774" y="0"/>
                  </a:moveTo>
                  <a:lnTo>
                    <a:pt x="0" y="15084"/>
                  </a:lnTo>
                  <a:lnTo>
                    <a:pt x="49563" y="56028"/>
                  </a:lnTo>
                  <a:lnTo>
                    <a:pt x="86197" y="94817"/>
                  </a:lnTo>
                  <a:lnTo>
                    <a:pt x="102513" y="94817"/>
                  </a:lnTo>
                  <a:lnTo>
                    <a:pt x="99127" y="86197"/>
                  </a:lnTo>
                  <a:lnTo>
                    <a:pt x="99127" y="84042"/>
                  </a:lnTo>
                  <a:lnTo>
                    <a:pt x="62493" y="43098"/>
                  </a:lnTo>
                  <a:lnTo>
                    <a:pt x="60338" y="43098"/>
                  </a:lnTo>
                  <a:lnTo>
                    <a:pt x="1077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" name="object 13"/>
            <p:cNvSpPr/>
            <p:nvPr/>
          </p:nvSpPr>
          <p:spPr>
            <a:xfrm>
              <a:off x="2120519" y="3484655"/>
              <a:ext cx="349250" cy="267335"/>
            </a:xfrm>
            <a:custGeom>
              <a:avLst/>
              <a:gdLst/>
              <a:ahLst/>
              <a:cxnLst/>
              <a:rect l="l" t="t" r="r" b="b"/>
              <a:pathLst>
                <a:path w="349250" h="267335">
                  <a:moveTo>
                    <a:pt x="0" y="0"/>
                  </a:moveTo>
                  <a:lnTo>
                    <a:pt x="49563" y="43098"/>
                  </a:lnTo>
                  <a:lnTo>
                    <a:pt x="86197" y="81887"/>
                  </a:lnTo>
                  <a:lnTo>
                    <a:pt x="107746" y="142225"/>
                  </a:lnTo>
                  <a:lnTo>
                    <a:pt x="77577" y="200409"/>
                  </a:lnTo>
                  <a:lnTo>
                    <a:pt x="38788" y="234888"/>
                  </a:lnTo>
                  <a:lnTo>
                    <a:pt x="0" y="267212"/>
                  </a:lnTo>
                  <a:lnTo>
                    <a:pt x="112056" y="262902"/>
                  </a:lnTo>
                  <a:lnTo>
                    <a:pt x="181014" y="243507"/>
                  </a:lnTo>
                  <a:lnTo>
                    <a:pt x="247817" y="213338"/>
                  </a:lnTo>
                  <a:lnTo>
                    <a:pt x="308155" y="172394"/>
                  </a:lnTo>
                  <a:lnTo>
                    <a:pt x="349099" y="137915"/>
                  </a:lnTo>
                  <a:lnTo>
                    <a:pt x="308155" y="103436"/>
                  </a:lnTo>
                  <a:lnTo>
                    <a:pt x="260747" y="64648"/>
                  </a:lnTo>
                  <a:lnTo>
                    <a:pt x="181014" y="23704"/>
                  </a:lnTo>
                  <a:lnTo>
                    <a:pt x="112056" y="107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8CC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1814512" y="2758452"/>
              <a:ext cx="2288540" cy="1239520"/>
            </a:xfrm>
            <a:custGeom>
              <a:avLst/>
              <a:gdLst/>
              <a:ahLst/>
              <a:cxnLst/>
              <a:rect l="l" t="t" r="r" b="b"/>
              <a:pathLst>
                <a:path w="2288540" h="1239520">
                  <a:moveTo>
                    <a:pt x="663714" y="859815"/>
                  </a:moveTo>
                  <a:lnTo>
                    <a:pt x="661568" y="857656"/>
                  </a:lnTo>
                  <a:lnTo>
                    <a:pt x="640956" y="840308"/>
                  </a:lnTo>
                  <a:lnTo>
                    <a:pt x="640956" y="864120"/>
                  </a:lnTo>
                  <a:lnTo>
                    <a:pt x="607695" y="892136"/>
                  </a:lnTo>
                  <a:lnTo>
                    <a:pt x="547357" y="930922"/>
                  </a:lnTo>
                  <a:lnTo>
                    <a:pt x="549503" y="930922"/>
                  </a:lnTo>
                  <a:lnTo>
                    <a:pt x="482701" y="961097"/>
                  </a:lnTo>
                  <a:lnTo>
                    <a:pt x="484860" y="961097"/>
                  </a:lnTo>
                  <a:lnTo>
                    <a:pt x="413753" y="980490"/>
                  </a:lnTo>
                  <a:lnTo>
                    <a:pt x="415899" y="980490"/>
                  </a:lnTo>
                  <a:lnTo>
                    <a:pt x="332066" y="983716"/>
                  </a:lnTo>
                  <a:lnTo>
                    <a:pt x="351256" y="967562"/>
                  </a:lnTo>
                  <a:lnTo>
                    <a:pt x="390042" y="933081"/>
                  </a:lnTo>
                  <a:lnTo>
                    <a:pt x="390042" y="930922"/>
                  </a:lnTo>
                  <a:lnTo>
                    <a:pt x="392201" y="930922"/>
                  </a:lnTo>
                  <a:lnTo>
                    <a:pt x="396671" y="922312"/>
                  </a:lnTo>
                  <a:lnTo>
                    <a:pt x="397789" y="920153"/>
                  </a:lnTo>
                  <a:lnTo>
                    <a:pt x="422363" y="872744"/>
                  </a:lnTo>
                  <a:lnTo>
                    <a:pt x="424522" y="870585"/>
                  </a:lnTo>
                  <a:lnTo>
                    <a:pt x="424522" y="868438"/>
                  </a:lnTo>
                  <a:lnTo>
                    <a:pt x="422363" y="866279"/>
                  </a:lnTo>
                  <a:lnTo>
                    <a:pt x="421601" y="864120"/>
                  </a:lnTo>
                  <a:lnTo>
                    <a:pt x="403898" y="814565"/>
                  </a:lnTo>
                  <a:lnTo>
                    <a:pt x="400812" y="805942"/>
                  </a:lnTo>
                  <a:lnTo>
                    <a:pt x="398665" y="805942"/>
                  </a:lnTo>
                  <a:lnTo>
                    <a:pt x="398665" y="803783"/>
                  </a:lnTo>
                  <a:lnTo>
                    <a:pt x="362026" y="762838"/>
                  </a:lnTo>
                  <a:lnTo>
                    <a:pt x="359879" y="762838"/>
                  </a:lnTo>
                  <a:lnTo>
                    <a:pt x="332689" y="739203"/>
                  </a:lnTo>
                  <a:lnTo>
                    <a:pt x="415899" y="745604"/>
                  </a:lnTo>
                  <a:lnTo>
                    <a:pt x="487019" y="758532"/>
                  </a:lnTo>
                  <a:lnTo>
                    <a:pt x="482701" y="758532"/>
                  </a:lnTo>
                  <a:lnTo>
                    <a:pt x="562432" y="797318"/>
                  </a:lnTo>
                  <a:lnTo>
                    <a:pt x="560285" y="797318"/>
                  </a:lnTo>
                  <a:lnTo>
                    <a:pt x="607695" y="836117"/>
                  </a:lnTo>
                  <a:lnTo>
                    <a:pt x="640956" y="864120"/>
                  </a:lnTo>
                  <a:lnTo>
                    <a:pt x="640956" y="840308"/>
                  </a:lnTo>
                  <a:lnTo>
                    <a:pt x="620623" y="823175"/>
                  </a:lnTo>
                  <a:lnTo>
                    <a:pt x="573214" y="782243"/>
                  </a:lnTo>
                  <a:lnTo>
                    <a:pt x="571055" y="782243"/>
                  </a:lnTo>
                  <a:lnTo>
                    <a:pt x="491324" y="741299"/>
                  </a:lnTo>
                  <a:lnTo>
                    <a:pt x="489165" y="741299"/>
                  </a:lnTo>
                  <a:lnTo>
                    <a:pt x="418058" y="728370"/>
                  </a:lnTo>
                  <a:lnTo>
                    <a:pt x="328409" y="719747"/>
                  </a:lnTo>
                  <a:lnTo>
                    <a:pt x="306006" y="717588"/>
                  </a:lnTo>
                  <a:lnTo>
                    <a:pt x="301688" y="717588"/>
                  </a:lnTo>
                  <a:lnTo>
                    <a:pt x="297383" y="719747"/>
                  </a:lnTo>
                  <a:lnTo>
                    <a:pt x="297383" y="724052"/>
                  </a:lnTo>
                  <a:lnTo>
                    <a:pt x="295224" y="728370"/>
                  </a:lnTo>
                  <a:lnTo>
                    <a:pt x="297383" y="732675"/>
                  </a:lnTo>
                  <a:lnTo>
                    <a:pt x="299529" y="734834"/>
                  </a:lnTo>
                  <a:lnTo>
                    <a:pt x="349097" y="775766"/>
                  </a:lnTo>
                  <a:lnTo>
                    <a:pt x="385737" y="814565"/>
                  </a:lnTo>
                  <a:lnTo>
                    <a:pt x="383578" y="812406"/>
                  </a:lnTo>
                  <a:lnTo>
                    <a:pt x="405358" y="867841"/>
                  </a:lnTo>
                  <a:lnTo>
                    <a:pt x="377342" y="921867"/>
                  </a:lnTo>
                  <a:lnTo>
                    <a:pt x="340474" y="954633"/>
                  </a:lnTo>
                  <a:lnTo>
                    <a:pt x="299529" y="986955"/>
                  </a:lnTo>
                  <a:lnTo>
                    <a:pt x="297383" y="989114"/>
                  </a:lnTo>
                  <a:lnTo>
                    <a:pt x="295224" y="993419"/>
                  </a:lnTo>
                  <a:lnTo>
                    <a:pt x="297383" y="997737"/>
                  </a:lnTo>
                  <a:lnTo>
                    <a:pt x="297383" y="1002042"/>
                  </a:lnTo>
                  <a:lnTo>
                    <a:pt x="301688" y="1004201"/>
                  </a:lnTo>
                  <a:lnTo>
                    <a:pt x="306006" y="1004201"/>
                  </a:lnTo>
                  <a:lnTo>
                    <a:pt x="362026" y="1002042"/>
                  </a:lnTo>
                  <a:lnTo>
                    <a:pt x="418058" y="999883"/>
                  </a:lnTo>
                  <a:lnTo>
                    <a:pt x="418058" y="997737"/>
                  </a:lnTo>
                  <a:lnTo>
                    <a:pt x="420217" y="997737"/>
                  </a:lnTo>
                  <a:lnTo>
                    <a:pt x="489165" y="978331"/>
                  </a:lnTo>
                  <a:lnTo>
                    <a:pt x="555967" y="948169"/>
                  </a:lnTo>
                  <a:lnTo>
                    <a:pt x="558126" y="948169"/>
                  </a:lnTo>
                  <a:lnTo>
                    <a:pt x="558126" y="946010"/>
                  </a:lnTo>
                  <a:lnTo>
                    <a:pt x="620623" y="905065"/>
                  </a:lnTo>
                  <a:lnTo>
                    <a:pt x="661568" y="870585"/>
                  </a:lnTo>
                  <a:lnTo>
                    <a:pt x="663714" y="868438"/>
                  </a:lnTo>
                  <a:lnTo>
                    <a:pt x="663714" y="859815"/>
                  </a:lnTo>
                  <a:close/>
                </a:path>
                <a:path w="2288540" h="1239520">
                  <a:moveTo>
                    <a:pt x="2288540" y="0"/>
                  </a:moveTo>
                  <a:lnTo>
                    <a:pt x="2260523" y="0"/>
                  </a:lnTo>
                  <a:lnTo>
                    <a:pt x="2260523" y="1204645"/>
                  </a:lnTo>
                  <a:lnTo>
                    <a:pt x="25857" y="1211033"/>
                  </a:lnTo>
                  <a:lnTo>
                    <a:pt x="25857" y="937387"/>
                  </a:lnTo>
                  <a:lnTo>
                    <a:pt x="209245" y="937387"/>
                  </a:lnTo>
                  <a:lnTo>
                    <a:pt x="172389" y="965403"/>
                  </a:lnTo>
                  <a:lnTo>
                    <a:pt x="265277" y="937387"/>
                  </a:lnTo>
                  <a:lnTo>
                    <a:pt x="308152" y="924458"/>
                  </a:lnTo>
                  <a:lnTo>
                    <a:pt x="265277" y="911529"/>
                  </a:lnTo>
                  <a:lnTo>
                    <a:pt x="172389" y="883513"/>
                  </a:lnTo>
                  <a:lnTo>
                    <a:pt x="209245" y="911529"/>
                  </a:lnTo>
                  <a:lnTo>
                    <a:pt x="6464" y="911529"/>
                  </a:lnTo>
                  <a:lnTo>
                    <a:pt x="0" y="917994"/>
                  </a:lnTo>
                  <a:lnTo>
                    <a:pt x="0" y="1228305"/>
                  </a:lnTo>
                  <a:lnTo>
                    <a:pt x="2159" y="1232623"/>
                  </a:lnTo>
                  <a:lnTo>
                    <a:pt x="6464" y="1236929"/>
                  </a:lnTo>
                  <a:lnTo>
                    <a:pt x="10769" y="1239088"/>
                  </a:lnTo>
                  <a:lnTo>
                    <a:pt x="2282075" y="1232623"/>
                  </a:lnTo>
                  <a:lnTo>
                    <a:pt x="2288540" y="1226159"/>
                  </a:lnTo>
                  <a:lnTo>
                    <a:pt x="2288540" y="1219695"/>
                  </a:lnTo>
                  <a:lnTo>
                    <a:pt x="2288540" y="1204607"/>
                  </a:lnTo>
                  <a:lnTo>
                    <a:pt x="22885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2879056" y="3161414"/>
              <a:ext cx="407670" cy="539115"/>
            </a:xfrm>
            <a:custGeom>
              <a:avLst/>
              <a:gdLst/>
              <a:ahLst/>
              <a:cxnLst/>
              <a:rect l="l" t="t" r="r" b="b"/>
              <a:pathLst>
                <a:path w="407670" h="539114">
                  <a:moveTo>
                    <a:pt x="407282" y="0"/>
                  </a:moveTo>
                  <a:lnTo>
                    <a:pt x="0" y="0"/>
                  </a:lnTo>
                  <a:lnTo>
                    <a:pt x="0" y="538733"/>
                  </a:lnTo>
                  <a:lnTo>
                    <a:pt x="407282" y="538733"/>
                  </a:lnTo>
                  <a:lnTo>
                    <a:pt x="407282" y="0"/>
                  </a:lnTo>
                  <a:close/>
                </a:path>
              </a:pathLst>
            </a:custGeom>
            <a:solidFill>
              <a:srgbClr val="98CC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2478227" y="3152800"/>
              <a:ext cx="817244" cy="558165"/>
            </a:xfrm>
            <a:custGeom>
              <a:avLst/>
              <a:gdLst/>
              <a:ahLst/>
              <a:cxnLst/>
              <a:rect l="l" t="t" r="r" b="b"/>
              <a:pathLst>
                <a:path w="817245" h="558164">
                  <a:moveTo>
                    <a:pt x="816724" y="0"/>
                  </a:moveTo>
                  <a:lnTo>
                    <a:pt x="799490" y="0"/>
                  </a:lnTo>
                  <a:lnTo>
                    <a:pt x="799490" y="19392"/>
                  </a:lnTo>
                  <a:lnTo>
                    <a:pt x="799490" y="538734"/>
                  </a:lnTo>
                  <a:lnTo>
                    <a:pt x="409448" y="538734"/>
                  </a:lnTo>
                  <a:lnTo>
                    <a:pt x="409448" y="19392"/>
                  </a:lnTo>
                  <a:lnTo>
                    <a:pt x="799490" y="19392"/>
                  </a:lnTo>
                  <a:lnTo>
                    <a:pt x="799490" y="0"/>
                  </a:lnTo>
                  <a:lnTo>
                    <a:pt x="392201" y="0"/>
                  </a:lnTo>
                  <a:lnTo>
                    <a:pt x="392201" y="473443"/>
                  </a:lnTo>
                  <a:lnTo>
                    <a:pt x="351485" y="461162"/>
                  </a:lnTo>
                  <a:lnTo>
                    <a:pt x="258597" y="433146"/>
                  </a:lnTo>
                  <a:lnTo>
                    <a:pt x="295452" y="461162"/>
                  </a:lnTo>
                  <a:lnTo>
                    <a:pt x="0" y="461162"/>
                  </a:lnTo>
                  <a:lnTo>
                    <a:pt x="0" y="487019"/>
                  </a:lnTo>
                  <a:lnTo>
                    <a:pt x="295452" y="487019"/>
                  </a:lnTo>
                  <a:lnTo>
                    <a:pt x="258597" y="515035"/>
                  </a:lnTo>
                  <a:lnTo>
                    <a:pt x="351485" y="487019"/>
                  </a:lnTo>
                  <a:lnTo>
                    <a:pt x="392201" y="474751"/>
                  </a:lnTo>
                  <a:lnTo>
                    <a:pt x="392201" y="558126"/>
                  </a:lnTo>
                  <a:lnTo>
                    <a:pt x="816724" y="558126"/>
                  </a:lnTo>
                  <a:lnTo>
                    <a:pt x="816724" y="547357"/>
                  </a:lnTo>
                  <a:lnTo>
                    <a:pt x="816724" y="538734"/>
                  </a:lnTo>
                  <a:lnTo>
                    <a:pt x="816724" y="19392"/>
                  </a:lnTo>
                  <a:lnTo>
                    <a:pt x="816724" y="8623"/>
                  </a:lnTo>
                  <a:lnTo>
                    <a:pt x="81672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5331824" y="4579827"/>
            <a:ext cx="520134" cy="793225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43499" defTabSz="1332738">
              <a:spcBef>
                <a:spcPts val="138"/>
              </a:spcBef>
            </a:pP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J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510" defTabSz="1332738">
              <a:spcBef>
                <a:spcPts val="117"/>
              </a:spcBef>
            </a:pPr>
            <a:r>
              <a:rPr sz="2478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KQ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3032419" y="3979570"/>
            <a:ext cx="4488704" cy="1256837"/>
            <a:chOff x="1301643" y="2730427"/>
            <a:chExt cx="3079750" cy="862330"/>
          </a:xfrm>
        </p:grpSpPr>
        <p:sp>
          <p:nvSpPr>
            <p:cNvPr id="19" name="object 19"/>
            <p:cNvSpPr/>
            <p:nvPr/>
          </p:nvSpPr>
          <p:spPr>
            <a:xfrm>
              <a:off x="3266935" y="2745523"/>
              <a:ext cx="1114425" cy="847090"/>
            </a:xfrm>
            <a:custGeom>
              <a:avLst/>
              <a:gdLst/>
              <a:ahLst/>
              <a:cxnLst/>
              <a:rect l="l" t="t" r="r" b="b"/>
              <a:pathLst>
                <a:path w="1114425" h="847089">
                  <a:moveTo>
                    <a:pt x="306006" y="99123"/>
                  </a:moveTo>
                  <a:lnTo>
                    <a:pt x="262902" y="88341"/>
                  </a:lnTo>
                  <a:lnTo>
                    <a:pt x="168084" y="64643"/>
                  </a:lnTo>
                  <a:lnTo>
                    <a:pt x="204101" y="89573"/>
                  </a:lnTo>
                  <a:lnTo>
                    <a:pt x="12928" y="101282"/>
                  </a:lnTo>
                  <a:lnTo>
                    <a:pt x="8623" y="101282"/>
                  </a:lnTo>
                  <a:lnTo>
                    <a:pt x="4318" y="103428"/>
                  </a:lnTo>
                  <a:lnTo>
                    <a:pt x="2159" y="105587"/>
                  </a:lnTo>
                  <a:lnTo>
                    <a:pt x="0" y="109893"/>
                  </a:lnTo>
                  <a:lnTo>
                    <a:pt x="0" y="118516"/>
                  </a:lnTo>
                  <a:lnTo>
                    <a:pt x="265023" y="821029"/>
                  </a:lnTo>
                  <a:lnTo>
                    <a:pt x="28016" y="821029"/>
                  </a:lnTo>
                  <a:lnTo>
                    <a:pt x="28016" y="846886"/>
                  </a:lnTo>
                  <a:lnTo>
                    <a:pt x="286613" y="846886"/>
                  </a:lnTo>
                  <a:lnTo>
                    <a:pt x="295224" y="842568"/>
                  </a:lnTo>
                  <a:lnTo>
                    <a:pt x="297383" y="838263"/>
                  </a:lnTo>
                  <a:lnTo>
                    <a:pt x="297383" y="833958"/>
                  </a:lnTo>
                  <a:lnTo>
                    <a:pt x="295224" y="829640"/>
                  </a:lnTo>
                  <a:lnTo>
                    <a:pt x="291998" y="821029"/>
                  </a:lnTo>
                  <a:lnTo>
                    <a:pt x="32308" y="127139"/>
                  </a:lnTo>
                  <a:lnTo>
                    <a:pt x="31991" y="126263"/>
                  </a:lnTo>
                  <a:lnTo>
                    <a:pt x="207581" y="117208"/>
                  </a:lnTo>
                  <a:lnTo>
                    <a:pt x="172402" y="146532"/>
                  </a:lnTo>
                  <a:lnTo>
                    <a:pt x="306006" y="99123"/>
                  </a:lnTo>
                  <a:close/>
                </a:path>
                <a:path w="1114425" h="847089">
                  <a:moveTo>
                    <a:pt x="1114107" y="38785"/>
                  </a:moveTo>
                  <a:lnTo>
                    <a:pt x="1069568" y="25857"/>
                  </a:lnTo>
                  <a:lnTo>
                    <a:pt x="980503" y="0"/>
                  </a:lnTo>
                  <a:lnTo>
                    <a:pt x="1016419" y="25857"/>
                  </a:lnTo>
                  <a:lnTo>
                    <a:pt x="661568" y="25857"/>
                  </a:lnTo>
                  <a:lnTo>
                    <a:pt x="661568" y="53873"/>
                  </a:lnTo>
                  <a:lnTo>
                    <a:pt x="1014514" y="53873"/>
                  </a:lnTo>
                  <a:lnTo>
                    <a:pt x="980503" y="79730"/>
                  </a:lnTo>
                  <a:lnTo>
                    <a:pt x="1064882" y="53873"/>
                  </a:lnTo>
                  <a:lnTo>
                    <a:pt x="1114107" y="3878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44877" y="2730427"/>
              <a:ext cx="118521" cy="107746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1301643" y="3234682"/>
              <a:ext cx="1570990" cy="80010"/>
            </a:xfrm>
            <a:custGeom>
              <a:avLst/>
              <a:gdLst/>
              <a:ahLst/>
              <a:cxnLst/>
              <a:rect l="l" t="t" r="r" b="b"/>
              <a:pathLst>
                <a:path w="1570989" h="80010">
                  <a:moveTo>
                    <a:pt x="1435187" y="0"/>
                  </a:moveTo>
                  <a:lnTo>
                    <a:pt x="1471030" y="25807"/>
                  </a:lnTo>
                  <a:lnTo>
                    <a:pt x="1489060" y="25859"/>
                  </a:lnTo>
                  <a:lnTo>
                    <a:pt x="1489060" y="53873"/>
                  </a:lnTo>
                  <a:lnTo>
                    <a:pt x="1469212" y="53873"/>
                  </a:lnTo>
                  <a:lnTo>
                    <a:pt x="1435187" y="79732"/>
                  </a:lnTo>
                  <a:lnTo>
                    <a:pt x="1525694" y="53873"/>
                  </a:lnTo>
                  <a:lnTo>
                    <a:pt x="1489060" y="53873"/>
                  </a:lnTo>
                  <a:lnTo>
                    <a:pt x="1525894" y="53816"/>
                  </a:lnTo>
                  <a:lnTo>
                    <a:pt x="1570948" y="40943"/>
                  </a:lnTo>
                  <a:lnTo>
                    <a:pt x="1435187" y="0"/>
                  </a:lnTo>
                  <a:close/>
                </a:path>
                <a:path w="1570989" h="80010">
                  <a:moveTo>
                    <a:pt x="1489060" y="38788"/>
                  </a:moveTo>
                  <a:lnTo>
                    <a:pt x="1469287" y="53816"/>
                  </a:lnTo>
                  <a:lnTo>
                    <a:pt x="1489060" y="53873"/>
                  </a:lnTo>
                  <a:lnTo>
                    <a:pt x="1489060" y="38788"/>
                  </a:lnTo>
                  <a:close/>
                </a:path>
                <a:path w="1570989" h="80010">
                  <a:moveTo>
                    <a:pt x="0" y="21549"/>
                  </a:moveTo>
                  <a:lnTo>
                    <a:pt x="0" y="49563"/>
                  </a:lnTo>
                  <a:lnTo>
                    <a:pt x="1469287" y="53816"/>
                  </a:lnTo>
                  <a:lnTo>
                    <a:pt x="1489060" y="38788"/>
                  </a:lnTo>
                  <a:lnTo>
                    <a:pt x="1471030" y="25807"/>
                  </a:lnTo>
                  <a:lnTo>
                    <a:pt x="0" y="21549"/>
                  </a:lnTo>
                  <a:close/>
                </a:path>
                <a:path w="1570989" h="80010">
                  <a:moveTo>
                    <a:pt x="1471030" y="25807"/>
                  </a:moveTo>
                  <a:lnTo>
                    <a:pt x="1489060" y="38788"/>
                  </a:lnTo>
                  <a:lnTo>
                    <a:pt x="1489060" y="25859"/>
                  </a:lnTo>
                  <a:lnTo>
                    <a:pt x="1471030" y="2580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9392535" y="3715743"/>
            <a:ext cx="936612" cy="443937"/>
          </a:xfrm>
          <a:prstGeom prst="rect">
            <a:avLst/>
          </a:prstGeom>
          <a:solidFill>
            <a:srgbClr val="FFFF98"/>
          </a:solidFill>
        </p:spPr>
        <p:txBody>
          <a:bodyPr vert="horz" wrap="square" lIns="0" tIns="62009" rIns="0" bIns="0" rtlCol="0">
            <a:spAutoFit/>
          </a:bodyPr>
          <a:lstStyle/>
          <a:p>
            <a:pPr marL="222123" defTabSz="1332738">
              <a:spcBef>
                <a:spcPts val="488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out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587654" y="4529210"/>
            <a:ext cx="1445639" cy="371897"/>
          </a:xfrm>
          <a:prstGeom prst="rect">
            <a:avLst/>
          </a:prstGeom>
          <a:solidFill>
            <a:srgbClr val="FFFF98"/>
          </a:solidFill>
        </p:spPr>
        <p:txBody>
          <a:bodyPr vert="horz" wrap="square" lIns="0" tIns="0" rIns="0" bIns="0" rtlCol="0">
            <a:spAutoFit/>
          </a:bodyPr>
          <a:lstStyle/>
          <a:p>
            <a:pPr marL="99955" defTabSz="1332738">
              <a:lnSpc>
                <a:spcPts val="2893"/>
              </a:lnSpc>
            </a:pP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initialize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1757256" y="210614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Basic</a:t>
            </a:r>
            <a:r>
              <a:rPr spc="-58" dirty="0"/>
              <a:t> </a:t>
            </a:r>
            <a:r>
              <a:rPr dirty="0"/>
              <a:t>structure</a:t>
            </a:r>
            <a:r>
              <a:rPr spc="-51" dirty="0"/>
              <a:t> </a:t>
            </a:r>
            <a:r>
              <a:rPr dirty="0"/>
              <a:t>of</a:t>
            </a:r>
            <a:r>
              <a:rPr spc="-44" dirty="0"/>
              <a:t> </a:t>
            </a:r>
            <a:r>
              <a:rPr dirty="0"/>
              <a:t>a</a:t>
            </a:r>
            <a:r>
              <a:rPr spc="-51" dirty="0"/>
              <a:t> </a:t>
            </a:r>
            <a:r>
              <a:rPr spc="-15" dirty="0"/>
              <a:t>switch</a:t>
            </a:r>
          </a:p>
        </p:txBody>
      </p:sp>
      <p:sp>
        <p:nvSpPr>
          <p:cNvPr id="25" name="object 25"/>
          <p:cNvSpPr txBox="1"/>
          <p:nvPr/>
        </p:nvSpPr>
        <p:spPr>
          <a:xfrm>
            <a:off x="1832972" y="1486139"/>
            <a:ext cx="8244408" cy="1513065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7404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output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 disagrees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output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system, its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contribution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voter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forced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 be 0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(threshold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voter)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7021232" y="3492747"/>
            <a:ext cx="1554850" cy="1056002"/>
            <a:chOff x="4038412" y="2396412"/>
            <a:chExt cx="1066800" cy="724535"/>
          </a:xfrm>
        </p:grpSpPr>
        <p:sp>
          <p:nvSpPr>
            <p:cNvPr id="27" name="object 27"/>
            <p:cNvSpPr/>
            <p:nvPr/>
          </p:nvSpPr>
          <p:spPr>
            <a:xfrm>
              <a:off x="4038412" y="2396412"/>
              <a:ext cx="351790" cy="233045"/>
            </a:xfrm>
            <a:custGeom>
              <a:avLst/>
              <a:gdLst/>
              <a:ahLst/>
              <a:cxnLst/>
              <a:rect l="l" t="t" r="r" b="b"/>
              <a:pathLst>
                <a:path w="351789" h="233044">
                  <a:moveTo>
                    <a:pt x="259146" y="189719"/>
                  </a:moveTo>
                  <a:lnTo>
                    <a:pt x="215493" y="193944"/>
                  </a:lnTo>
                  <a:lnTo>
                    <a:pt x="351254" y="232733"/>
                  </a:lnTo>
                  <a:lnTo>
                    <a:pt x="323455" y="200409"/>
                  </a:lnTo>
                  <a:lnTo>
                    <a:pt x="275831" y="200409"/>
                  </a:lnTo>
                  <a:lnTo>
                    <a:pt x="259146" y="189719"/>
                  </a:lnTo>
                  <a:close/>
                </a:path>
                <a:path w="351789" h="233044">
                  <a:moveTo>
                    <a:pt x="274130" y="165951"/>
                  </a:moveTo>
                  <a:lnTo>
                    <a:pt x="282296" y="187479"/>
                  </a:lnTo>
                  <a:lnTo>
                    <a:pt x="259146" y="189719"/>
                  </a:lnTo>
                  <a:lnTo>
                    <a:pt x="275831" y="200409"/>
                  </a:lnTo>
                  <a:lnTo>
                    <a:pt x="290916" y="176704"/>
                  </a:lnTo>
                  <a:lnTo>
                    <a:pt x="274130" y="165951"/>
                  </a:lnTo>
                  <a:close/>
                </a:path>
                <a:path w="351789" h="233044">
                  <a:moveTo>
                    <a:pt x="258592" y="124986"/>
                  </a:moveTo>
                  <a:lnTo>
                    <a:pt x="274130" y="165951"/>
                  </a:lnTo>
                  <a:lnTo>
                    <a:pt x="290916" y="176704"/>
                  </a:lnTo>
                  <a:lnTo>
                    <a:pt x="275831" y="200409"/>
                  </a:lnTo>
                  <a:lnTo>
                    <a:pt x="323455" y="200409"/>
                  </a:lnTo>
                  <a:lnTo>
                    <a:pt x="258592" y="124986"/>
                  </a:lnTo>
                  <a:close/>
                </a:path>
                <a:path w="351789" h="233044">
                  <a:moveTo>
                    <a:pt x="15084" y="0"/>
                  </a:moveTo>
                  <a:lnTo>
                    <a:pt x="0" y="23704"/>
                  </a:lnTo>
                  <a:lnTo>
                    <a:pt x="259146" y="189719"/>
                  </a:lnTo>
                  <a:lnTo>
                    <a:pt x="282296" y="187479"/>
                  </a:lnTo>
                  <a:lnTo>
                    <a:pt x="274130" y="165951"/>
                  </a:lnTo>
                  <a:lnTo>
                    <a:pt x="1508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28" name="object 2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54778" y="2952386"/>
              <a:ext cx="234888" cy="168085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4396131" y="2568807"/>
              <a:ext cx="700405" cy="377190"/>
            </a:xfrm>
            <a:custGeom>
              <a:avLst/>
              <a:gdLst/>
              <a:ahLst/>
              <a:cxnLst/>
              <a:rect l="l" t="t" r="r" b="b"/>
              <a:pathLst>
                <a:path w="700404" h="377189">
                  <a:moveTo>
                    <a:pt x="700354" y="0"/>
                  </a:moveTo>
                  <a:lnTo>
                    <a:pt x="0" y="0"/>
                  </a:lnTo>
                  <a:lnTo>
                    <a:pt x="0" y="377113"/>
                  </a:lnTo>
                  <a:lnTo>
                    <a:pt x="700354" y="377113"/>
                  </a:lnTo>
                  <a:lnTo>
                    <a:pt x="700354" y="0"/>
                  </a:lnTo>
                  <a:close/>
                </a:path>
              </a:pathLst>
            </a:custGeom>
            <a:solidFill>
              <a:srgbClr val="FFCC98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0" name="object 30"/>
            <p:cNvSpPr/>
            <p:nvPr/>
          </p:nvSpPr>
          <p:spPr>
            <a:xfrm>
              <a:off x="4387511" y="2560187"/>
              <a:ext cx="718185" cy="396875"/>
            </a:xfrm>
            <a:custGeom>
              <a:avLst/>
              <a:gdLst/>
              <a:ahLst/>
              <a:cxnLst/>
              <a:rect l="l" t="t" r="r" b="b"/>
              <a:pathLst>
                <a:path w="718185" h="396875">
                  <a:moveTo>
                    <a:pt x="717593" y="0"/>
                  </a:moveTo>
                  <a:lnTo>
                    <a:pt x="0" y="0"/>
                  </a:lnTo>
                  <a:lnTo>
                    <a:pt x="0" y="396508"/>
                  </a:lnTo>
                  <a:lnTo>
                    <a:pt x="717593" y="396508"/>
                  </a:lnTo>
                  <a:lnTo>
                    <a:pt x="717593" y="385733"/>
                  </a:lnTo>
                  <a:lnTo>
                    <a:pt x="17239" y="385733"/>
                  </a:lnTo>
                  <a:lnTo>
                    <a:pt x="8619" y="377113"/>
                  </a:lnTo>
                  <a:lnTo>
                    <a:pt x="17239" y="377113"/>
                  </a:lnTo>
                  <a:lnTo>
                    <a:pt x="17239" y="19394"/>
                  </a:lnTo>
                  <a:lnTo>
                    <a:pt x="8619" y="19394"/>
                  </a:lnTo>
                  <a:lnTo>
                    <a:pt x="17239" y="8619"/>
                  </a:lnTo>
                  <a:lnTo>
                    <a:pt x="717593" y="8619"/>
                  </a:lnTo>
                  <a:lnTo>
                    <a:pt x="717593" y="0"/>
                  </a:lnTo>
                  <a:close/>
                </a:path>
                <a:path w="718185" h="396875">
                  <a:moveTo>
                    <a:pt x="17239" y="377113"/>
                  </a:moveTo>
                  <a:lnTo>
                    <a:pt x="8619" y="377113"/>
                  </a:lnTo>
                  <a:lnTo>
                    <a:pt x="17239" y="385733"/>
                  </a:lnTo>
                  <a:lnTo>
                    <a:pt x="17239" y="377113"/>
                  </a:lnTo>
                  <a:close/>
                </a:path>
                <a:path w="718185" h="396875">
                  <a:moveTo>
                    <a:pt x="700354" y="377113"/>
                  </a:moveTo>
                  <a:lnTo>
                    <a:pt x="17239" y="377113"/>
                  </a:lnTo>
                  <a:lnTo>
                    <a:pt x="17239" y="385733"/>
                  </a:lnTo>
                  <a:lnTo>
                    <a:pt x="700354" y="385733"/>
                  </a:lnTo>
                  <a:lnTo>
                    <a:pt x="700354" y="377113"/>
                  </a:lnTo>
                  <a:close/>
                </a:path>
                <a:path w="718185" h="396875">
                  <a:moveTo>
                    <a:pt x="700354" y="8619"/>
                  </a:moveTo>
                  <a:lnTo>
                    <a:pt x="700354" y="385733"/>
                  </a:lnTo>
                  <a:lnTo>
                    <a:pt x="708973" y="377113"/>
                  </a:lnTo>
                  <a:lnTo>
                    <a:pt x="717593" y="377113"/>
                  </a:lnTo>
                  <a:lnTo>
                    <a:pt x="717593" y="19394"/>
                  </a:lnTo>
                  <a:lnTo>
                    <a:pt x="708973" y="19394"/>
                  </a:lnTo>
                  <a:lnTo>
                    <a:pt x="700354" y="8619"/>
                  </a:lnTo>
                  <a:close/>
                </a:path>
                <a:path w="718185" h="396875">
                  <a:moveTo>
                    <a:pt x="717593" y="377113"/>
                  </a:moveTo>
                  <a:lnTo>
                    <a:pt x="708973" y="377113"/>
                  </a:lnTo>
                  <a:lnTo>
                    <a:pt x="700354" y="385733"/>
                  </a:lnTo>
                  <a:lnTo>
                    <a:pt x="717593" y="385733"/>
                  </a:lnTo>
                  <a:lnTo>
                    <a:pt x="717593" y="377113"/>
                  </a:lnTo>
                  <a:close/>
                </a:path>
                <a:path w="718185" h="396875">
                  <a:moveTo>
                    <a:pt x="17239" y="8619"/>
                  </a:moveTo>
                  <a:lnTo>
                    <a:pt x="8619" y="19394"/>
                  </a:lnTo>
                  <a:lnTo>
                    <a:pt x="17239" y="19394"/>
                  </a:lnTo>
                  <a:lnTo>
                    <a:pt x="17239" y="8619"/>
                  </a:lnTo>
                  <a:close/>
                </a:path>
                <a:path w="718185" h="396875">
                  <a:moveTo>
                    <a:pt x="700354" y="8619"/>
                  </a:moveTo>
                  <a:lnTo>
                    <a:pt x="17239" y="8619"/>
                  </a:lnTo>
                  <a:lnTo>
                    <a:pt x="17239" y="19394"/>
                  </a:lnTo>
                  <a:lnTo>
                    <a:pt x="700354" y="19394"/>
                  </a:lnTo>
                  <a:lnTo>
                    <a:pt x="700354" y="8619"/>
                  </a:lnTo>
                  <a:close/>
                </a:path>
                <a:path w="718185" h="396875">
                  <a:moveTo>
                    <a:pt x="717593" y="8619"/>
                  </a:moveTo>
                  <a:lnTo>
                    <a:pt x="700354" y="8619"/>
                  </a:lnTo>
                  <a:lnTo>
                    <a:pt x="708973" y="19394"/>
                  </a:lnTo>
                  <a:lnTo>
                    <a:pt x="717593" y="19394"/>
                  </a:lnTo>
                  <a:lnTo>
                    <a:pt x="717593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7649734" y="3791487"/>
            <a:ext cx="800563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voter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196139872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16903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42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marL="397970">
              <a:spcBef>
                <a:spcPts val="2317"/>
              </a:spcBef>
            </a:pPr>
            <a:r>
              <a:rPr spc="-15" dirty="0"/>
              <a:t>N-</a:t>
            </a:r>
            <a:r>
              <a:rPr dirty="0"/>
              <a:t>modular</a:t>
            </a:r>
            <a:r>
              <a:rPr spc="-95" dirty="0"/>
              <a:t> </a:t>
            </a:r>
            <a:r>
              <a:rPr dirty="0"/>
              <a:t>redundancy</a:t>
            </a:r>
            <a:r>
              <a:rPr spc="-87" dirty="0"/>
              <a:t> </a:t>
            </a:r>
            <a:r>
              <a:rPr dirty="0"/>
              <a:t>with</a:t>
            </a:r>
            <a:r>
              <a:rPr spc="-166" dirty="0"/>
              <a:t> </a:t>
            </a:r>
            <a:r>
              <a:rPr spc="-15" dirty="0"/>
              <a:t>spares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11047" y="1995298"/>
            <a:ext cx="7497083" cy="348945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753227" y="2055343"/>
            <a:ext cx="472934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M1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79808" y="2944190"/>
            <a:ext cx="525687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out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02040" y="2969315"/>
            <a:ext cx="906070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switch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47128" y="4618237"/>
            <a:ext cx="1706633" cy="698624"/>
          </a:xfrm>
          <a:prstGeom prst="rect">
            <a:avLst/>
          </a:prstGeom>
        </p:spPr>
        <p:txBody>
          <a:bodyPr vert="horz" wrap="square" lIns="0" tIns="31467" rIns="0" bIns="0" rtlCol="0">
            <a:spAutoFit/>
          </a:bodyPr>
          <a:lstStyle/>
          <a:p>
            <a:pPr marL="354470" marR="7404" indent="-336887" defTabSz="1332738">
              <a:lnSpc>
                <a:spcPts val="2594"/>
              </a:lnSpc>
              <a:spcBef>
                <a:spcPts val="248"/>
              </a:spcBef>
            </a:pPr>
            <a:r>
              <a:rPr sz="2186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disagreement </a:t>
            </a:r>
            <a:r>
              <a:rPr sz="2186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detector</a:t>
            </a:r>
            <a:endParaRPr sz="2186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43804" y="2683503"/>
            <a:ext cx="490518" cy="1194169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27765" defTabSz="1332738">
              <a:lnSpc>
                <a:spcPts val="2607"/>
              </a:lnSpc>
              <a:spcBef>
                <a:spcPts val="138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M2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90700" defTabSz="1332738">
              <a:lnSpc>
                <a:spcPts val="2607"/>
              </a:lnSpc>
            </a:pP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…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510" defTabSz="1332738">
              <a:spcBef>
                <a:spcPts val="962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Mn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24959" y="4175382"/>
            <a:ext cx="527538" cy="1194169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71264" defTabSz="1332738">
              <a:lnSpc>
                <a:spcPts val="2607"/>
              </a:lnSpc>
              <a:spcBef>
                <a:spcPts val="138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S1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09210" defTabSz="1332738">
              <a:lnSpc>
                <a:spcPts val="2607"/>
              </a:lnSpc>
            </a:pP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…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510" defTabSz="1332738">
              <a:spcBef>
                <a:spcPts val="962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Sm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480131" y="2919063"/>
            <a:ext cx="800563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voter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66372" y="3990075"/>
            <a:ext cx="351692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…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641537" y="2655235"/>
            <a:ext cx="351692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…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986196520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2972" y="1486138"/>
            <a:ext cx="8431360" cy="5100649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171220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remains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 basic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NMR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configuration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until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disagreement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vector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determines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fault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429438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output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voter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compared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individual</a:t>
            </a:r>
            <a:r>
              <a:rPr sz="3279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outputs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modules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7404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</a:t>
            </a:r>
            <a:r>
              <a:rPr sz="3279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which</a:t>
            </a:r>
            <a:r>
              <a:rPr sz="3279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disagrees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labeled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faulty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removed from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NMR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core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1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spare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switched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replace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it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37633" defTabSz="1332738">
              <a:spcBef>
                <a:spcPts val="3338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43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  <a:tabLst>
                <a:tab pos="1330887" algn="l"/>
              </a:tabLst>
            </a:pPr>
            <a:r>
              <a:rPr spc="-36" dirty="0"/>
              <a:t>NMR</a:t>
            </a:r>
            <a:r>
              <a:rPr dirty="0"/>
              <a:t>	with</a:t>
            </a:r>
            <a:r>
              <a:rPr spc="-87" dirty="0"/>
              <a:t> </a:t>
            </a:r>
            <a:r>
              <a:rPr spc="-15" dirty="0"/>
              <a:t>spares</a:t>
            </a:r>
          </a:p>
        </p:txBody>
      </p:sp>
    </p:spTree>
    <p:extLst>
      <p:ext uri="{BB962C8B-B14F-4D97-AF65-F5344CB8AC3E}">
        <p14:creationId xmlns:p14="http://schemas.microsoft.com/office/powerpoint/2010/main" val="92822848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16903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44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  <a:tabLst>
                <a:tab pos="1330887" algn="l"/>
              </a:tabLst>
            </a:pPr>
            <a:r>
              <a:rPr spc="-36" dirty="0"/>
              <a:t>NMR</a:t>
            </a:r>
            <a:r>
              <a:rPr dirty="0"/>
              <a:t>	with</a:t>
            </a:r>
            <a:r>
              <a:rPr spc="-87" dirty="0"/>
              <a:t> </a:t>
            </a:r>
            <a:r>
              <a:rPr spc="-15" dirty="0"/>
              <a:t>spares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477436"/>
            <a:ext cx="8150006" cy="3247321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7404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reliability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maintained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long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pool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spares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not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exhausted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424810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3-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modular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redundancy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3279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spare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can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tolerate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faults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355397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do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it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 passive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approach,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3279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would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need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have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5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modules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967620958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25607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45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Triple-</a:t>
            </a:r>
            <a:r>
              <a:rPr dirty="0"/>
              <a:t>duplex</a:t>
            </a:r>
            <a:r>
              <a:rPr spc="-124" dirty="0"/>
              <a:t> </a:t>
            </a:r>
            <a:r>
              <a:rPr spc="-15" dirty="0"/>
              <a:t>architecture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486139"/>
            <a:ext cx="8338810" cy="1003374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7404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Combines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duplication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3279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comparison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and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triple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modular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redundancy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704736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03010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19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06276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spc="-15" dirty="0">
                <a:solidFill>
                  <a:srgbClr val="000000"/>
                </a:solidFill>
              </a:rPr>
              <a:t>History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5015" y="1443940"/>
            <a:ext cx="7429026" cy="3058761"/>
          </a:xfrm>
          <a:prstGeom prst="rect">
            <a:avLst/>
          </a:prstGeom>
        </p:spPr>
        <p:txBody>
          <a:bodyPr vert="horz" wrap="square" lIns="0" tIns="128054" rIns="0" bIns="0" rtlCol="0">
            <a:spAutoFit/>
          </a:bodyPr>
          <a:lstStyle/>
          <a:p>
            <a:pPr marL="368991" indent="-350020" defTabSz="1365931">
              <a:spcBef>
                <a:spcPts val="1008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early</a:t>
            </a:r>
            <a:r>
              <a:rPr sz="3286" kern="0" spc="-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computer</a:t>
            </a:r>
            <a:r>
              <a:rPr sz="3286" kern="0" spc="-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systems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84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basic</a:t>
            </a:r>
            <a:r>
              <a:rPr sz="2838" kern="0" spc="8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components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had</a:t>
            </a:r>
            <a:r>
              <a:rPr sz="2838" kern="0" spc="8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very</a:t>
            </a:r>
            <a:r>
              <a:rPr sz="2838" kern="0" spc="8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low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reliability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8769" marR="510327" lvl="1" indent="-291209" defTabSz="1365931">
              <a:lnSpc>
                <a:spcPct val="101400"/>
              </a:lnSpc>
              <a:spcBef>
                <a:spcPts val="723"/>
              </a:spcBef>
              <a:buFontTx/>
              <a:buChar char="–"/>
              <a:tabLst>
                <a:tab pos="780667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fault-tolerant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techniques</a:t>
            </a:r>
            <a:r>
              <a:rPr sz="2838" kern="0" spc="8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were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need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2838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overcome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it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2" indent="-234295" defTabSz="1365931">
              <a:spcBef>
                <a:spcPts val="627"/>
              </a:spcBef>
              <a:buFontTx/>
              <a:buChar char="•"/>
              <a:tabLst>
                <a:tab pos="1192344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redundant</a:t>
            </a:r>
            <a:r>
              <a:rPr sz="2465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structures</a:t>
            </a:r>
            <a:r>
              <a:rPr sz="2465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with</a:t>
            </a:r>
            <a:r>
              <a:rPr sz="2465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voting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2" indent="-234295" defTabSz="1365931">
              <a:spcBef>
                <a:spcPts val="620"/>
              </a:spcBef>
              <a:buFontTx/>
              <a:buChar char="•"/>
              <a:tabLst>
                <a:tab pos="1192344" algn="l"/>
              </a:tabLst>
            </a:pP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error-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detection</a:t>
            </a:r>
            <a:r>
              <a:rPr sz="2465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and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error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correction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codes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0750984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16903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46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Triple-</a:t>
            </a:r>
            <a:r>
              <a:rPr dirty="0"/>
              <a:t>duplex</a:t>
            </a:r>
            <a:r>
              <a:rPr spc="-124" dirty="0"/>
              <a:t> </a:t>
            </a:r>
            <a:r>
              <a:rPr spc="-15" dirty="0"/>
              <a:t>architecture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753725" y="3107165"/>
            <a:ext cx="936612" cy="446741"/>
          </a:xfrm>
          <a:prstGeom prst="rect">
            <a:avLst/>
          </a:prstGeom>
          <a:solidFill>
            <a:srgbClr val="FFFF98"/>
          </a:solidFill>
        </p:spPr>
        <p:txBody>
          <a:bodyPr vert="horz" wrap="square" lIns="0" tIns="64785" rIns="0" bIns="0" rtlCol="0">
            <a:spAutoFit/>
          </a:bodyPr>
          <a:lstStyle/>
          <a:p>
            <a:pPr marL="222123" defTabSz="1332738">
              <a:spcBef>
                <a:spcPts val="510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out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11660" y="1681218"/>
            <a:ext cx="5276539" cy="403280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655862" y="1961119"/>
            <a:ext cx="666364" cy="1065259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18510" marR="7404" indent="9255" defTabSz="1332738">
              <a:lnSpc>
                <a:spcPct val="145600"/>
              </a:lnSpc>
              <a:spcBef>
                <a:spcPts val="146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M1a M1b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54928" y="2397691"/>
            <a:ext cx="876454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comp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55862" y="3217439"/>
            <a:ext cx="666364" cy="1065259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18510" marR="7404" indent="9255" defTabSz="1332738">
              <a:lnSpc>
                <a:spcPct val="145600"/>
              </a:lnSpc>
              <a:spcBef>
                <a:spcPts val="146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M2a M2b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954928" y="3654011"/>
            <a:ext cx="876454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comp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55862" y="4473759"/>
            <a:ext cx="666364" cy="1065259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18510" marR="7404" indent="9255" defTabSz="1332738">
              <a:lnSpc>
                <a:spcPct val="145600"/>
              </a:lnSpc>
              <a:spcBef>
                <a:spcPts val="146"/>
              </a:spcBef>
            </a:pP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M3a M3b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54928" y="4910331"/>
            <a:ext cx="876454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comp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7181412" y="1831976"/>
            <a:ext cx="1998168" cy="3025478"/>
            <a:chOff x="4148313" y="1256939"/>
            <a:chExt cx="1370965" cy="2075814"/>
          </a:xfrm>
        </p:grpSpPr>
        <p:sp>
          <p:nvSpPr>
            <p:cNvPr id="13" name="object 13"/>
            <p:cNvSpPr/>
            <p:nvPr/>
          </p:nvSpPr>
          <p:spPr>
            <a:xfrm>
              <a:off x="4163398" y="1269886"/>
              <a:ext cx="1340485" cy="2047239"/>
            </a:xfrm>
            <a:custGeom>
              <a:avLst/>
              <a:gdLst/>
              <a:ahLst/>
              <a:cxnLst/>
              <a:rect l="l" t="t" r="r" b="b"/>
              <a:pathLst>
                <a:path w="1340485" h="2047239">
                  <a:moveTo>
                    <a:pt x="1340370" y="0"/>
                  </a:moveTo>
                  <a:lnTo>
                    <a:pt x="0" y="0"/>
                  </a:lnTo>
                  <a:lnTo>
                    <a:pt x="0" y="2047189"/>
                  </a:lnTo>
                  <a:lnTo>
                    <a:pt x="1340370" y="2047189"/>
                  </a:lnTo>
                  <a:lnTo>
                    <a:pt x="1340370" y="0"/>
                  </a:lnTo>
                  <a:close/>
                </a:path>
              </a:pathLst>
            </a:custGeom>
            <a:solidFill>
              <a:srgbClr val="98CC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4148313" y="1256939"/>
              <a:ext cx="1370965" cy="2075814"/>
            </a:xfrm>
            <a:custGeom>
              <a:avLst/>
              <a:gdLst/>
              <a:ahLst/>
              <a:cxnLst/>
              <a:rect l="l" t="t" r="r" b="b"/>
              <a:pathLst>
                <a:path w="1370964" h="2075814">
                  <a:moveTo>
                    <a:pt x="1370539" y="0"/>
                  </a:moveTo>
                  <a:lnTo>
                    <a:pt x="0" y="0"/>
                  </a:lnTo>
                  <a:lnTo>
                    <a:pt x="0" y="2075203"/>
                  </a:lnTo>
                  <a:lnTo>
                    <a:pt x="1370539" y="2075203"/>
                  </a:lnTo>
                  <a:lnTo>
                    <a:pt x="1370539" y="2060136"/>
                  </a:lnTo>
                  <a:lnTo>
                    <a:pt x="28014" y="2060136"/>
                  </a:lnTo>
                  <a:lnTo>
                    <a:pt x="15084" y="2047206"/>
                  </a:lnTo>
                  <a:lnTo>
                    <a:pt x="28014" y="2047206"/>
                  </a:lnTo>
                  <a:lnTo>
                    <a:pt x="28014" y="28014"/>
                  </a:lnTo>
                  <a:lnTo>
                    <a:pt x="15084" y="28014"/>
                  </a:lnTo>
                  <a:lnTo>
                    <a:pt x="28014" y="12929"/>
                  </a:lnTo>
                  <a:lnTo>
                    <a:pt x="1370539" y="12929"/>
                  </a:lnTo>
                  <a:lnTo>
                    <a:pt x="1370539" y="0"/>
                  </a:lnTo>
                  <a:close/>
                </a:path>
                <a:path w="1370964" h="2075814">
                  <a:moveTo>
                    <a:pt x="28014" y="2047206"/>
                  </a:moveTo>
                  <a:lnTo>
                    <a:pt x="15084" y="2047206"/>
                  </a:lnTo>
                  <a:lnTo>
                    <a:pt x="28014" y="2060136"/>
                  </a:lnTo>
                  <a:lnTo>
                    <a:pt x="28014" y="2047206"/>
                  </a:lnTo>
                  <a:close/>
                </a:path>
                <a:path w="1370964" h="2075814">
                  <a:moveTo>
                    <a:pt x="1342525" y="2047206"/>
                  </a:moveTo>
                  <a:lnTo>
                    <a:pt x="28014" y="2047206"/>
                  </a:lnTo>
                  <a:lnTo>
                    <a:pt x="28014" y="2060136"/>
                  </a:lnTo>
                  <a:lnTo>
                    <a:pt x="1342525" y="2060136"/>
                  </a:lnTo>
                  <a:lnTo>
                    <a:pt x="1342525" y="2047206"/>
                  </a:lnTo>
                  <a:close/>
                </a:path>
                <a:path w="1370964" h="2075814">
                  <a:moveTo>
                    <a:pt x="1342525" y="12929"/>
                  </a:moveTo>
                  <a:lnTo>
                    <a:pt x="1342525" y="2060136"/>
                  </a:lnTo>
                  <a:lnTo>
                    <a:pt x="1355454" y="2047206"/>
                  </a:lnTo>
                  <a:lnTo>
                    <a:pt x="1370539" y="2047206"/>
                  </a:lnTo>
                  <a:lnTo>
                    <a:pt x="1370539" y="28014"/>
                  </a:lnTo>
                  <a:lnTo>
                    <a:pt x="1355454" y="28014"/>
                  </a:lnTo>
                  <a:lnTo>
                    <a:pt x="1342525" y="12929"/>
                  </a:lnTo>
                  <a:close/>
                </a:path>
                <a:path w="1370964" h="2075814">
                  <a:moveTo>
                    <a:pt x="1370539" y="2047206"/>
                  </a:moveTo>
                  <a:lnTo>
                    <a:pt x="1355454" y="2047206"/>
                  </a:lnTo>
                  <a:lnTo>
                    <a:pt x="1342525" y="2060136"/>
                  </a:lnTo>
                  <a:lnTo>
                    <a:pt x="1370539" y="2060136"/>
                  </a:lnTo>
                  <a:lnTo>
                    <a:pt x="1370539" y="2047206"/>
                  </a:lnTo>
                  <a:close/>
                </a:path>
                <a:path w="1370964" h="2075814">
                  <a:moveTo>
                    <a:pt x="28014" y="12929"/>
                  </a:moveTo>
                  <a:lnTo>
                    <a:pt x="15084" y="28014"/>
                  </a:lnTo>
                  <a:lnTo>
                    <a:pt x="28014" y="28014"/>
                  </a:lnTo>
                  <a:lnTo>
                    <a:pt x="28014" y="12929"/>
                  </a:lnTo>
                  <a:close/>
                </a:path>
                <a:path w="1370964" h="2075814">
                  <a:moveTo>
                    <a:pt x="1342525" y="12929"/>
                  </a:moveTo>
                  <a:lnTo>
                    <a:pt x="28014" y="12929"/>
                  </a:lnTo>
                  <a:lnTo>
                    <a:pt x="28014" y="28014"/>
                  </a:lnTo>
                  <a:lnTo>
                    <a:pt x="1342525" y="28014"/>
                  </a:lnTo>
                  <a:lnTo>
                    <a:pt x="1342525" y="12929"/>
                  </a:lnTo>
                  <a:close/>
                </a:path>
                <a:path w="1370964" h="2075814">
                  <a:moveTo>
                    <a:pt x="1370539" y="12929"/>
                  </a:moveTo>
                  <a:lnTo>
                    <a:pt x="1342525" y="12929"/>
                  </a:lnTo>
                  <a:lnTo>
                    <a:pt x="1355454" y="28014"/>
                  </a:lnTo>
                  <a:lnTo>
                    <a:pt x="1370539" y="28014"/>
                  </a:lnTo>
                  <a:lnTo>
                    <a:pt x="1370539" y="129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7863309" y="2922204"/>
            <a:ext cx="800563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voter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9156975" y="3286164"/>
            <a:ext cx="596951" cy="116614"/>
          </a:xfrm>
          <a:custGeom>
            <a:avLst/>
            <a:gdLst/>
            <a:ahLst/>
            <a:cxnLst/>
            <a:rect l="l" t="t" r="r" b="b"/>
            <a:pathLst>
              <a:path w="409575" h="80010">
                <a:moveTo>
                  <a:pt x="275831" y="0"/>
                </a:moveTo>
                <a:lnTo>
                  <a:pt x="275831" y="79732"/>
                </a:lnTo>
                <a:lnTo>
                  <a:pt x="360214" y="53873"/>
                </a:lnTo>
                <a:lnTo>
                  <a:pt x="288761" y="53873"/>
                </a:lnTo>
                <a:lnTo>
                  <a:pt x="288761" y="25859"/>
                </a:lnTo>
                <a:lnTo>
                  <a:pt x="364902" y="25859"/>
                </a:lnTo>
                <a:lnTo>
                  <a:pt x="275831" y="0"/>
                </a:lnTo>
                <a:close/>
              </a:path>
              <a:path w="409575" h="80010">
                <a:moveTo>
                  <a:pt x="275831" y="25859"/>
                </a:moveTo>
                <a:lnTo>
                  <a:pt x="0" y="25859"/>
                </a:lnTo>
                <a:lnTo>
                  <a:pt x="0" y="53873"/>
                </a:lnTo>
                <a:lnTo>
                  <a:pt x="275831" y="53873"/>
                </a:lnTo>
                <a:lnTo>
                  <a:pt x="275831" y="25859"/>
                </a:lnTo>
                <a:close/>
              </a:path>
              <a:path w="409575" h="80010">
                <a:moveTo>
                  <a:pt x="364902" y="25859"/>
                </a:moveTo>
                <a:lnTo>
                  <a:pt x="288761" y="25859"/>
                </a:lnTo>
                <a:lnTo>
                  <a:pt x="288761" y="53873"/>
                </a:lnTo>
                <a:lnTo>
                  <a:pt x="360214" y="53873"/>
                </a:lnTo>
                <a:lnTo>
                  <a:pt x="409437" y="38788"/>
                </a:lnTo>
                <a:lnTo>
                  <a:pt x="364902" y="258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729002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Triple-</a:t>
            </a:r>
            <a:r>
              <a:rPr dirty="0"/>
              <a:t>duplex</a:t>
            </a:r>
            <a:r>
              <a:rPr spc="-124" dirty="0"/>
              <a:t> </a:t>
            </a:r>
            <a:r>
              <a:rPr spc="-15" dirty="0"/>
              <a:t>architecture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32972" y="1388312"/>
            <a:ext cx="8386011" cy="5186036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TMR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allows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faults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 be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masked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performance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without</a:t>
            </a:r>
            <a:r>
              <a:rPr sz="2842" kern="0" spc="13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interruption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7404" indent="-355397" defTabSz="1332738">
              <a:lnSpc>
                <a:spcPct val="100600"/>
              </a:lnSpc>
              <a:spcBef>
                <a:spcPts val="802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duplication</a:t>
            </a:r>
            <a:r>
              <a:rPr sz="3279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3279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comparison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allows</a:t>
            </a:r>
            <a:r>
              <a:rPr sz="3279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to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detected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faulty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removed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from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voting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732079" lvl="1" indent="-293387" defTabSz="1332738">
              <a:lnSpc>
                <a:spcPct val="101499"/>
              </a:lnSpc>
              <a:spcBef>
                <a:spcPts val="678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removal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faulty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allows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tolerate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future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faults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two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faults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tolerated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>
              <a:spcBef>
                <a:spcPts val="284"/>
              </a:spcBef>
            </a:pP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37633" defTabSz="1332738"/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47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370307767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Summary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32972" y="1379609"/>
            <a:ext cx="7983415" cy="5171865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application-dependent</a:t>
            </a:r>
            <a:r>
              <a:rPr sz="3279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choice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109210" lvl="1" indent="-293387" defTabSz="1332738">
              <a:lnSpc>
                <a:spcPct val="101499"/>
              </a:lnSpc>
              <a:spcBef>
                <a:spcPts val="678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critical-computation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42" kern="0" spc="11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momentary</a:t>
            </a:r>
            <a:r>
              <a:rPr sz="2842" kern="0" spc="12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erroneous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results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not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acceptable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2" indent="-235080" defTabSz="1332738">
              <a:spcBef>
                <a:spcPts val="612"/>
              </a:spcBef>
              <a:buFontTx/>
              <a:buChar char="•"/>
              <a:tabLst>
                <a:tab pos="1195761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passive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or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hybrid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7404" lvl="1" indent="-293387" defTabSz="1332738">
              <a:lnSpc>
                <a:spcPct val="101499"/>
              </a:lnSpc>
              <a:spcBef>
                <a:spcPts val="669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long-life,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high-availability</a:t>
            </a:r>
            <a:r>
              <a:rPr sz="2842" kern="0" spc="12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should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be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restored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quickly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2" indent="-235080" defTabSz="1332738">
              <a:spcBef>
                <a:spcPts val="612"/>
              </a:spcBef>
              <a:buFontTx/>
              <a:buChar char="•"/>
              <a:tabLst>
                <a:tab pos="1195761" algn="l"/>
              </a:tabLst>
            </a:pP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active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1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very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critical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applications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highest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reliability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2" indent="-235080" defTabSz="1332738">
              <a:spcBef>
                <a:spcPts val="612"/>
              </a:spcBef>
              <a:buFontTx/>
              <a:buChar char="•"/>
              <a:tabLst>
                <a:tab pos="1195761" algn="l"/>
              </a:tabLst>
            </a:pP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hybrid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>
              <a:spcBef>
                <a:spcPts val="343"/>
              </a:spcBef>
            </a:pP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37633" defTabSz="1332738"/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48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860008044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52216" y="6225607"/>
            <a:ext cx="6981092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49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6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 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Next</a:t>
            </a:r>
            <a:r>
              <a:rPr spc="-51" dirty="0"/>
              <a:t> </a:t>
            </a:r>
            <a:r>
              <a:rPr spc="-15" dirty="0"/>
              <a:t>lecture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486138"/>
            <a:ext cx="4782090" cy="524251"/>
          </a:xfrm>
          <a:prstGeom prst="rect">
            <a:avLst/>
          </a:prstGeom>
        </p:spPr>
        <p:txBody>
          <a:bodyPr vert="horz" wrap="square" lIns="0" tIns="19436" rIns="0" bIns="0" rtlCol="0">
            <a:spAutoFit/>
          </a:bodyPr>
          <a:lstStyle/>
          <a:p>
            <a:pPr marL="372980" indent="-354470" defTabSz="1332738">
              <a:spcBef>
                <a:spcPts val="153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Information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redundancy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75380" y="2723252"/>
            <a:ext cx="6212922" cy="1993481"/>
          </a:xfrm>
          <a:prstGeom prst="rect">
            <a:avLst/>
          </a:prstGeom>
          <a:solidFill>
            <a:srgbClr val="DFE9FF"/>
          </a:solidFill>
        </p:spPr>
        <p:txBody>
          <a:bodyPr vert="horz" wrap="square" lIns="0" tIns="59232" rIns="0" bIns="0" rtlCol="0">
            <a:spAutoFit/>
          </a:bodyPr>
          <a:lstStyle/>
          <a:p>
            <a:pPr defTabSz="1332738">
              <a:spcBef>
                <a:spcPts val="466"/>
              </a:spcBef>
            </a:pPr>
            <a:endParaRPr sz="3279" kern="0">
              <a:solidFill>
                <a:sysClr val="windowText" lastClr="000000"/>
              </a:solidFill>
              <a:latin typeface="Times New Roman"/>
              <a:cs typeface="Times New Roman"/>
            </a:endParaRPr>
          </a:p>
          <a:p>
            <a:pPr marL="1551159" marR="1546531" indent="56456" defTabSz="1332738">
              <a:lnSpc>
                <a:spcPct val="150800"/>
              </a:lnSpc>
            </a:pPr>
            <a:r>
              <a:rPr sz="3279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Read</a:t>
            </a:r>
            <a:r>
              <a:rPr sz="3279" b="1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chapter</a:t>
            </a:r>
            <a:r>
              <a:rPr sz="3279" b="1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b="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5 </a:t>
            </a:r>
            <a:r>
              <a:rPr sz="3279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b="1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b="1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text</a:t>
            </a:r>
            <a:r>
              <a:rPr sz="3279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b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book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597334448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83738-475D-FE2E-696B-C60B93304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4429B-CA8D-C7A2-80E8-031DC4C16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15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164-184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9EE71-AC46-3E94-CB10-2A45515942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91733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03038F7-164E-CE44-37B6-17037DD77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redundancy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01823B5-9E8A-1CB5-97F7-E3075BD75D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074351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52721" y="6216903"/>
            <a:ext cx="6785811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Information</a:t>
            </a:r>
            <a:r>
              <a:rPr spc="-182" dirty="0"/>
              <a:t> </a:t>
            </a:r>
            <a:r>
              <a:rPr spc="-15" dirty="0"/>
              <a:t>redundancy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379610"/>
            <a:ext cx="7755741" cy="3879012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add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information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date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tolerate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faults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detecting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correcting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0" lvl="1" defTabSz="1332738">
              <a:spcBef>
                <a:spcPts val="1567"/>
              </a:spcBef>
              <a:buFont typeface="Helvetica"/>
              <a:buChar char="–"/>
            </a:pP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applications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36"/>
              </a:spcBef>
              <a:buFontTx/>
              <a:buChar char="–"/>
              <a:tabLst>
                <a:tab pos="782984" algn="l"/>
              </a:tabLst>
            </a:pP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communication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memory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740661294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52721" y="6225607"/>
            <a:ext cx="6785811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3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29" dirty="0"/>
              <a:t>Code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xfrm>
            <a:off x="1832972" y="2156295"/>
            <a:ext cx="8678470" cy="1003374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7404" indent="-355397">
              <a:lnSpc>
                <a:spcPct val="100600"/>
              </a:lnSpc>
              <a:spcBef>
                <a:spcPts val="131"/>
              </a:spcBef>
              <a:buChar char="•"/>
              <a:tabLst>
                <a:tab pos="372980" algn="l"/>
              </a:tabLst>
            </a:pPr>
            <a:r>
              <a:rPr dirty="0">
                <a:solidFill>
                  <a:srgbClr val="FC0127"/>
                </a:solidFill>
              </a:rPr>
              <a:t>Code</a:t>
            </a:r>
            <a:r>
              <a:rPr spc="-36" dirty="0">
                <a:solidFill>
                  <a:srgbClr val="FC0127"/>
                </a:solidFill>
              </a:rPr>
              <a:t> </a:t>
            </a:r>
            <a:r>
              <a:rPr dirty="0">
                <a:solidFill>
                  <a:srgbClr val="FC0127"/>
                </a:solidFill>
              </a:rPr>
              <a:t>of</a:t>
            </a:r>
            <a:r>
              <a:rPr spc="7" dirty="0">
                <a:solidFill>
                  <a:srgbClr val="FC0127"/>
                </a:solidFill>
              </a:rPr>
              <a:t> </a:t>
            </a:r>
            <a:r>
              <a:rPr dirty="0">
                <a:solidFill>
                  <a:srgbClr val="FC0127"/>
                </a:solidFill>
              </a:rPr>
              <a:t>length</a:t>
            </a:r>
            <a:r>
              <a:rPr spc="7" dirty="0">
                <a:solidFill>
                  <a:srgbClr val="FC0127"/>
                </a:solidFill>
              </a:rPr>
              <a:t> </a:t>
            </a:r>
            <a:r>
              <a:rPr dirty="0">
                <a:solidFill>
                  <a:srgbClr val="FC0127"/>
                </a:solidFill>
              </a:rPr>
              <a:t>n</a:t>
            </a:r>
            <a:r>
              <a:rPr spc="7" dirty="0">
                <a:solidFill>
                  <a:srgbClr val="FC0127"/>
                </a:solidFill>
              </a:rPr>
              <a:t> </a:t>
            </a:r>
            <a:r>
              <a:rPr dirty="0"/>
              <a:t>is</a:t>
            </a:r>
            <a:r>
              <a:rPr spc="-15" dirty="0"/>
              <a:t> </a:t>
            </a:r>
            <a:r>
              <a:rPr dirty="0"/>
              <a:t>a</a:t>
            </a:r>
            <a:r>
              <a:rPr spc="7" dirty="0"/>
              <a:t> </a:t>
            </a:r>
            <a:r>
              <a:rPr dirty="0"/>
              <a:t>set</a:t>
            </a:r>
            <a:r>
              <a:rPr spc="-22" dirty="0"/>
              <a:t> </a:t>
            </a:r>
            <a:r>
              <a:rPr dirty="0"/>
              <a:t>of</a:t>
            </a:r>
            <a:r>
              <a:rPr spc="7" dirty="0"/>
              <a:t> </a:t>
            </a:r>
            <a:r>
              <a:rPr spc="-15" dirty="0"/>
              <a:t>n-tuples </a:t>
            </a:r>
            <a:r>
              <a:rPr dirty="0"/>
              <a:t>satisfying</a:t>
            </a:r>
            <a:r>
              <a:rPr spc="-7" dirty="0"/>
              <a:t> </a:t>
            </a:r>
            <a:r>
              <a:rPr dirty="0"/>
              <a:t>some</a:t>
            </a:r>
            <a:r>
              <a:rPr spc="22" dirty="0"/>
              <a:t> </a:t>
            </a:r>
            <a:r>
              <a:rPr spc="-15" dirty="0"/>
              <a:t>well-</a:t>
            </a:r>
            <a:r>
              <a:rPr dirty="0"/>
              <a:t>defined</a:t>
            </a:r>
            <a:r>
              <a:rPr spc="15" dirty="0"/>
              <a:t> </a:t>
            </a:r>
            <a:r>
              <a:rPr spc="-36" dirty="0"/>
              <a:t>set </a:t>
            </a:r>
            <a:r>
              <a:rPr spc="-15" dirty="0"/>
              <a:t>rules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364619" y="1988668"/>
            <a:ext cx="385936" cy="524251"/>
          </a:xfrm>
          <a:prstGeom prst="rect">
            <a:avLst/>
          </a:prstGeom>
        </p:spPr>
        <p:txBody>
          <a:bodyPr vert="horz" wrap="square" lIns="0" tIns="19436" rIns="0" bIns="0" rtlCol="0">
            <a:spAutoFit/>
          </a:bodyPr>
          <a:lstStyle/>
          <a:p>
            <a:pPr marL="18510" defTabSz="1332738">
              <a:spcBef>
                <a:spcPts val="153"/>
              </a:spcBef>
            </a:pP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endParaRPr sz="3279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32972" y="3094229"/>
            <a:ext cx="7589150" cy="524251"/>
          </a:xfrm>
          <a:prstGeom prst="rect">
            <a:avLst/>
          </a:prstGeom>
        </p:spPr>
        <p:txBody>
          <a:bodyPr vert="horz" wrap="square" lIns="0" tIns="19436" rIns="0" bIns="0" rtlCol="0">
            <a:spAutoFit/>
          </a:bodyPr>
          <a:lstStyle/>
          <a:p>
            <a:pPr marL="372980" indent="-354470" defTabSz="1332738">
              <a:spcBef>
                <a:spcPts val="153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rgbClr val="FC0127"/>
                </a:solidFill>
                <a:latin typeface="Helvetica"/>
                <a:cs typeface="Helvetica"/>
              </a:rPr>
              <a:t>binary</a:t>
            </a:r>
            <a:r>
              <a:rPr sz="3279" kern="0" spc="-51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rgbClr val="FC0127"/>
                </a:solidFill>
                <a:latin typeface="Helvetica"/>
                <a:cs typeface="Helvetica"/>
              </a:rPr>
              <a:t>code</a:t>
            </a:r>
            <a:r>
              <a:rPr sz="3279" kern="0" spc="7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uses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only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symbols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04092" y="3681558"/>
            <a:ext cx="3800128" cy="1741727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310972" marR="7404" indent="-293387" defTabSz="1332738">
              <a:lnSpc>
                <a:spcPct val="101499"/>
              </a:lnSpc>
              <a:spcBef>
                <a:spcPts val="146"/>
              </a:spcBef>
              <a:buFontTx/>
              <a:buChar char="–"/>
              <a:tabLst>
                <a:tab pos="312822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binary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coded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decimal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(BCD)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24676" marR="550680" lvl="1" indent="-236006" defTabSz="1332738">
              <a:spcBef>
                <a:spcPts val="612"/>
              </a:spcBef>
              <a:buFontTx/>
              <a:buChar char="•"/>
              <a:tabLst>
                <a:tab pos="724676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uses</a:t>
            </a:r>
            <a:r>
              <a:rPr sz="2478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4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for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each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decimal</a:t>
            </a:r>
            <a:r>
              <a:rPr sz="2478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digit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28254" y="3672135"/>
            <a:ext cx="1463225" cy="2263346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  <a:tabLst>
                <a:tab pos="1240187" algn="l"/>
              </a:tabLst>
            </a:pPr>
            <a:r>
              <a:rPr sz="2842" b="1" kern="0" spc="-29" dirty="0">
                <a:solidFill>
                  <a:srgbClr val="00269F"/>
                </a:solidFill>
                <a:latin typeface="Helvetica"/>
                <a:cs typeface="Helvetica"/>
              </a:rPr>
              <a:t>0000</a:t>
            </a:r>
            <a:r>
              <a:rPr sz="2842" b="1" kern="0" dirty="0">
                <a:solidFill>
                  <a:srgbClr val="00269F"/>
                </a:solidFill>
                <a:latin typeface="Helvetica"/>
                <a:cs typeface="Helvetica"/>
              </a:rPr>
              <a:t>	</a:t>
            </a:r>
            <a:r>
              <a:rPr sz="2842" b="1" kern="0" spc="-73" dirty="0">
                <a:solidFill>
                  <a:srgbClr val="00269F"/>
                </a:solidFill>
                <a:latin typeface="Helvetica"/>
                <a:cs typeface="Helvetica"/>
              </a:rPr>
              <a:t>0</a:t>
            </a:r>
            <a:endParaRPr sz="2842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510" defTabSz="1332738">
              <a:spcBef>
                <a:spcPts val="51"/>
              </a:spcBef>
              <a:tabLst>
                <a:tab pos="1240187" algn="l"/>
              </a:tabLst>
            </a:pPr>
            <a:r>
              <a:rPr sz="2842" b="1" kern="0" spc="-29" dirty="0">
                <a:solidFill>
                  <a:srgbClr val="00269F"/>
                </a:solidFill>
                <a:latin typeface="Helvetica"/>
                <a:cs typeface="Helvetica"/>
              </a:rPr>
              <a:t>0001</a:t>
            </a:r>
            <a:r>
              <a:rPr sz="2842" b="1" kern="0" dirty="0">
                <a:solidFill>
                  <a:srgbClr val="00269F"/>
                </a:solidFill>
                <a:latin typeface="Helvetica"/>
                <a:cs typeface="Helvetica"/>
              </a:rPr>
              <a:t>	</a:t>
            </a:r>
            <a:r>
              <a:rPr sz="2842" b="1" kern="0" spc="-73" dirty="0">
                <a:solidFill>
                  <a:srgbClr val="00269F"/>
                </a:solidFill>
                <a:latin typeface="Helvetica"/>
                <a:cs typeface="Helvetica"/>
              </a:rPr>
              <a:t>1</a:t>
            </a:r>
            <a:endParaRPr sz="2842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510" defTabSz="1332738">
              <a:spcBef>
                <a:spcPts val="51"/>
              </a:spcBef>
              <a:tabLst>
                <a:tab pos="1240187" algn="l"/>
              </a:tabLst>
            </a:pPr>
            <a:r>
              <a:rPr sz="2842" b="1" kern="0" spc="-29" dirty="0">
                <a:solidFill>
                  <a:srgbClr val="00269F"/>
                </a:solidFill>
                <a:latin typeface="Helvetica"/>
                <a:cs typeface="Helvetica"/>
              </a:rPr>
              <a:t>0010</a:t>
            </a:r>
            <a:r>
              <a:rPr sz="2842" b="1" kern="0" dirty="0">
                <a:solidFill>
                  <a:srgbClr val="00269F"/>
                </a:solidFill>
                <a:latin typeface="Helvetica"/>
                <a:cs typeface="Helvetica"/>
              </a:rPr>
              <a:t>	</a:t>
            </a:r>
            <a:r>
              <a:rPr sz="2842" b="1" kern="0" spc="-73" dirty="0">
                <a:solidFill>
                  <a:srgbClr val="00269F"/>
                </a:solidFill>
                <a:latin typeface="Helvetica"/>
                <a:cs typeface="Helvetica"/>
              </a:rPr>
              <a:t>2</a:t>
            </a:r>
            <a:endParaRPr sz="2842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510" defTabSz="1332738">
              <a:spcBef>
                <a:spcPts val="51"/>
              </a:spcBef>
            </a:pPr>
            <a:r>
              <a:rPr sz="2842" b="1" kern="0" spc="-73" dirty="0">
                <a:solidFill>
                  <a:srgbClr val="00269F"/>
                </a:solidFill>
                <a:latin typeface="Helvetica"/>
                <a:cs typeface="Helvetica"/>
              </a:rPr>
              <a:t>…</a:t>
            </a:r>
            <a:endParaRPr sz="2842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510" defTabSz="1332738">
              <a:spcBef>
                <a:spcPts val="51"/>
              </a:spcBef>
              <a:tabLst>
                <a:tab pos="1240187" algn="l"/>
              </a:tabLst>
            </a:pPr>
            <a:r>
              <a:rPr sz="2842" b="1" kern="0" spc="-29" dirty="0">
                <a:solidFill>
                  <a:srgbClr val="00269F"/>
                </a:solidFill>
                <a:latin typeface="Helvetica"/>
                <a:cs typeface="Helvetica"/>
              </a:rPr>
              <a:t>1001</a:t>
            </a:r>
            <a:r>
              <a:rPr sz="2842" b="1" kern="0" dirty="0">
                <a:solidFill>
                  <a:srgbClr val="00269F"/>
                </a:solidFill>
                <a:latin typeface="Helvetica"/>
                <a:cs typeface="Helvetica"/>
              </a:rPr>
              <a:t>	</a:t>
            </a:r>
            <a:r>
              <a:rPr sz="2842" b="1" kern="0" spc="-73" dirty="0">
                <a:solidFill>
                  <a:srgbClr val="00269F"/>
                </a:solidFill>
                <a:latin typeface="Helvetica"/>
                <a:cs typeface="Helvetica"/>
              </a:rPr>
              <a:t>9</a:t>
            </a:r>
            <a:endParaRPr sz="2842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671034172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21912" y="1430325"/>
            <a:ext cx="8752511" cy="5126118"/>
          </a:xfrm>
          <a:prstGeom prst="rect">
            <a:avLst/>
          </a:prstGeom>
        </p:spPr>
        <p:txBody>
          <a:bodyPr vert="horz" wrap="square" lIns="0" tIns="68487" rIns="0" bIns="0" rtlCol="0">
            <a:spAutoFit/>
          </a:bodyPr>
          <a:lstStyle/>
          <a:p>
            <a:pPr marL="484043" marR="136976" indent="-355397" defTabSz="1332738">
              <a:lnSpc>
                <a:spcPts val="3119"/>
              </a:lnSpc>
              <a:spcBef>
                <a:spcPts val="539"/>
              </a:spcBef>
              <a:buFontTx/>
              <a:buChar char="•"/>
              <a:tabLst>
                <a:tab pos="484043" algn="l"/>
              </a:tabLst>
            </a:pPr>
            <a:r>
              <a:rPr sz="2842" kern="0" dirty="0">
                <a:solidFill>
                  <a:srgbClr val="FC0127"/>
                </a:solidFill>
                <a:latin typeface="Helvetica"/>
                <a:cs typeface="Helvetica"/>
              </a:rPr>
              <a:t>Codeword</a:t>
            </a:r>
            <a:r>
              <a:rPr sz="2842" kern="0" spc="87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element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satisfying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rules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84043" marR="507181" indent="-355397" defTabSz="1332738">
              <a:lnSpc>
                <a:spcPts val="3119"/>
              </a:lnSpc>
              <a:spcBef>
                <a:spcPts val="692"/>
              </a:spcBef>
              <a:buFontTx/>
              <a:buChar char="•"/>
              <a:tabLst>
                <a:tab pos="484043" algn="l"/>
              </a:tabLst>
            </a:pPr>
            <a:r>
              <a:rPr sz="2842" kern="0" dirty="0">
                <a:solidFill>
                  <a:srgbClr val="FC0127"/>
                </a:solidFill>
                <a:latin typeface="Helvetica"/>
                <a:cs typeface="Helvetica"/>
              </a:rPr>
              <a:t>Word</a:t>
            </a:r>
            <a:r>
              <a:rPr sz="2842" kern="0" spc="-36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n-tuple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not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satisfying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rules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84043" marR="449799" indent="-355397" defTabSz="1332738">
              <a:lnSpc>
                <a:spcPts val="3119"/>
              </a:lnSpc>
              <a:spcBef>
                <a:spcPts val="685"/>
              </a:spcBef>
              <a:buFontTx/>
              <a:buChar char="•"/>
              <a:tabLst>
                <a:tab pos="484043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Codewords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should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subset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possible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842" kern="0" spc="-54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n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binary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tuples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make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detection/correction possible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94971" lvl="1" indent="-294313" defTabSz="1332738">
              <a:spcBef>
                <a:spcPts val="255"/>
              </a:spcBef>
              <a:buFontTx/>
              <a:buChar char="–"/>
              <a:tabLst>
                <a:tab pos="894971" algn="l"/>
              </a:tabLst>
            </a:pPr>
            <a:r>
              <a:rPr sz="2478" kern="0" dirty="0">
                <a:solidFill>
                  <a:srgbClr val="608FFD"/>
                </a:solidFill>
                <a:latin typeface="Helvetica"/>
                <a:cs typeface="Helvetica"/>
              </a:rPr>
              <a:t>BCD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: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0110</a:t>
            </a:r>
            <a:r>
              <a:rPr sz="2478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valid;</a:t>
            </a:r>
            <a:r>
              <a:rPr sz="2478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1110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invalid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94971" lvl="1" indent="-294313" defTabSz="1332738">
              <a:spcBef>
                <a:spcPts val="292"/>
              </a:spcBef>
              <a:buFontTx/>
              <a:buChar char="–"/>
              <a:tabLst>
                <a:tab pos="894971" algn="l"/>
              </a:tabLst>
            </a:pPr>
            <a:r>
              <a:rPr sz="2478" kern="0" dirty="0">
                <a:solidFill>
                  <a:srgbClr val="608FFD"/>
                </a:solidFill>
                <a:latin typeface="Helvetica"/>
                <a:cs typeface="Helvetica"/>
              </a:rPr>
              <a:t>any</a:t>
            </a:r>
            <a:r>
              <a:rPr sz="2478" kern="0" spc="-95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rgbClr val="608FFD"/>
                </a:solidFill>
                <a:latin typeface="Helvetica"/>
                <a:cs typeface="Helvetica"/>
              </a:rPr>
              <a:t>binary</a:t>
            </a:r>
            <a:r>
              <a:rPr sz="2478" kern="0" spc="-36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rgbClr val="608FFD"/>
                </a:solidFill>
                <a:latin typeface="Helvetica"/>
                <a:cs typeface="Helvetica"/>
              </a:rPr>
              <a:t>code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:</a:t>
            </a:r>
            <a:r>
              <a:rPr sz="2478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2013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invalid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84043" marR="604360" indent="-355397" defTabSz="1332738">
              <a:lnSpc>
                <a:spcPts val="3119"/>
              </a:lnSpc>
              <a:spcBef>
                <a:spcPts val="714"/>
              </a:spcBef>
              <a:buFontTx/>
              <a:buChar char="•"/>
              <a:tabLst>
                <a:tab pos="484043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number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codewords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called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FC0127"/>
                </a:solidFill>
                <a:latin typeface="Helvetica"/>
                <a:cs typeface="Helvetica"/>
              </a:rPr>
              <a:t>size</a:t>
            </a:r>
            <a:r>
              <a:rPr sz="2842" kern="0" spc="15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948650" defTabSz="1332738">
              <a:spcBef>
                <a:spcPts val="669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4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Code</a:t>
            </a:r>
            <a:r>
              <a:rPr spc="-80" dirty="0"/>
              <a:t> </a:t>
            </a:r>
            <a:r>
              <a:rPr spc="-29" dirty="0"/>
              <a:t>word</a:t>
            </a:r>
          </a:p>
        </p:txBody>
      </p:sp>
    </p:spTree>
    <p:extLst>
      <p:ext uri="{BB962C8B-B14F-4D97-AF65-F5344CB8AC3E}">
        <p14:creationId xmlns:p14="http://schemas.microsoft.com/office/powerpoint/2010/main" val="2897369617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52721" y="6225607"/>
            <a:ext cx="6785811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5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Encoding/decoding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2002237" y="2792349"/>
            <a:ext cx="1143926" cy="556229"/>
            <a:chOff x="594824" y="1915861"/>
            <a:chExt cx="784860" cy="381635"/>
          </a:xfrm>
        </p:grpSpPr>
        <p:sp>
          <p:nvSpPr>
            <p:cNvPr id="5" name="object 5"/>
            <p:cNvSpPr/>
            <p:nvPr/>
          </p:nvSpPr>
          <p:spPr>
            <a:xfrm>
              <a:off x="601289" y="1922326"/>
              <a:ext cx="771525" cy="368935"/>
            </a:xfrm>
            <a:custGeom>
              <a:avLst/>
              <a:gdLst/>
              <a:ahLst/>
              <a:cxnLst/>
              <a:rect l="l" t="t" r="r" b="b"/>
              <a:pathLst>
                <a:path w="771525" h="368935">
                  <a:moveTo>
                    <a:pt x="771467" y="0"/>
                  </a:moveTo>
                  <a:lnTo>
                    <a:pt x="0" y="0"/>
                  </a:lnTo>
                  <a:lnTo>
                    <a:pt x="0" y="368494"/>
                  </a:lnTo>
                  <a:lnTo>
                    <a:pt x="771467" y="368494"/>
                  </a:lnTo>
                  <a:lnTo>
                    <a:pt x="771467" y="0"/>
                  </a:lnTo>
                  <a:close/>
                </a:path>
              </a:pathLst>
            </a:custGeom>
            <a:solidFill>
              <a:srgbClr val="FFFF98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594824" y="1915861"/>
              <a:ext cx="784860" cy="381635"/>
            </a:xfrm>
            <a:custGeom>
              <a:avLst/>
              <a:gdLst/>
              <a:ahLst/>
              <a:cxnLst/>
              <a:rect l="l" t="t" r="r" b="b"/>
              <a:pathLst>
                <a:path w="784860" h="381635">
                  <a:moveTo>
                    <a:pt x="784396" y="0"/>
                  </a:moveTo>
                  <a:lnTo>
                    <a:pt x="0" y="0"/>
                  </a:lnTo>
                  <a:lnTo>
                    <a:pt x="0" y="381423"/>
                  </a:lnTo>
                  <a:lnTo>
                    <a:pt x="784396" y="381423"/>
                  </a:lnTo>
                  <a:lnTo>
                    <a:pt x="784396" y="374958"/>
                  </a:lnTo>
                  <a:lnTo>
                    <a:pt x="15084" y="374958"/>
                  </a:lnTo>
                  <a:lnTo>
                    <a:pt x="6464" y="368494"/>
                  </a:lnTo>
                  <a:lnTo>
                    <a:pt x="15084" y="368494"/>
                  </a:lnTo>
                  <a:lnTo>
                    <a:pt x="15084" y="15084"/>
                  </a:lnTo>
                  <a:lnTo>
                    <a:pt x="6464" y="15084"/>
                  </a:lnTo>
                  <a:lnTo>
                    <a:pt x="15084" y="6464"/>
                  </a:lnTo>
                  <a:lnTo>
                    <a:pt x="784396" y="6464"/>
                  </a:lnTo>
                  <a:lnTo>
                    <a:pt x="784396" y="0"/>
                  </a:lnTo>
                  <a:close/>
                </a:path>
                <a:path w="784860" h="381635">
                  <a:moveTo>
                    <a:pt x="15084" y="368494"/>
                  </a:moveTo>
                  <a:lnTo>
                    <a:pt x="6464" y="368494"/>
                  </a:lnTo>
                  <a:lnTo>
                    <a:pt x="15084" y="374958"/>
                  </a:lnTo>
                  <a:lnTo>
                    <a:pt x="15084" y="368494"/>
                  </a:lnTo>
                  <a:close/>
                </a:path>
                <a:path w="784860" h="381635">
                  <a:moveTo>
                    <a:pt x="771467" y="368494"/>
                  </a:moveTo>
                  <a:lnTo>
                    <a:pt x="15084" y="368494"/>
                  </a:lnTo>
                  <a:lnTo>
                    <a:pt x="15084" y="374958"/>
                  </a:lnTo>
                  <a:lnTo>
                    <a:pt x="771467" y="374958"/>
                  </a:lnTo>
                  <a:lnTo>
                    <a:pt x="771467" y="368494"/>
                  </a:lnTo>
                  <a:close/>
                </a:path>
                <a:path w="784860" h="381635">
                  <a:moveTo>
                    <a:pt x="771467" y="6464"/>
                  </a:moveTo>
                  <a:lnTo>
                    <a:pt x="771467" y="374958"/>
                  </a:lnTo>
                  <a:lnTo>
                    <a:pt x="777931" y="368494"/>
                  </a:lnTo>
                  <a:lnTo>
                    <a:pt x="784396" y="368494"/>
                  </a:lnTo>
                  <a:lnTo>
                    <a:pt x="784396" y="15084"/>
                  </a:lnTo>
                  <a:lnTo>
                    <a:pt x="777931" y="15084"/>
                  </a:lnTo>
                  <a:lnTo>
                    <a:pt x="771467" y="6464"/>
                  </a:lnTo>
                  <a:close/>
                </a:path>
                <a:path w="784860" h="381635">
                  <a:moveTo>
                    <a:pt x="784396" y="368494"/>
                  </a:moveTo>
                  <a:lnTo>
                    <a:pt x="777931" y="368494"/>
                  </a:lnTo>
                  <a:lnTo>
                    <a:pt x="771467" y="374958"/>
                  </a:lnTo>
                  <a:lnTo>
                    <a:pt x="784396" y="374958"/>
                  </a:lnTo>
                  <a:lnTo>
                    <a:pt x="784396" y="368494"/>
                  </a:lnTo>
                  <a:close/>
                </a:path>
                <a:path w="784860" h="381635">
                  <a:moveTo>
                    <a:pt x="15084" y="6464"/>
                  </a:moveTo>
                  <a:lnTo>
                    <a:pt x="6464" y="15084"/>
                  </a:lnTo>
                  <a:lnTo>
                    <a:pt x="15084" y="15084"/>
                  </a:lnTo>
                  <a:lnTo>
                    <a:pt x="15084" y="6464"/>
                  </a:lnTo>
                  <a:close/>
                </a:path>
                <a:path w="784860" h="381635">
                  <a:moveTo>
                    <a:pt x="771467" y="6464"/>
                  </a:moveTo>
                  <a:lnTo>
                    <a:pt x="15084" y="6464"/>
                  </a:lnTo>
                  <a:lnTo>
                    <a:pt x="15084" y="15084"/>
                  </a:lnTo>
                  <a:lnTo>
                    <a:pt x="771467" y="15084"/>
                  </a:lnTo>
                  <a:lnTo>
                    <a:pt x="771467" y="6464"/>
                  </a:lnTo>
                  <a:close/>
                </a:path>
                <a:path w="784860" h="381635">
                  <a:moveTo>
                    <a:pt x="784396" y="6464"/>
                  </a:moveTo>
                  <a:lnTo>
                    <a:pt x="771467" y="6464"/>
                  </a:lnTo>
                  <a:lnTo>
                    <a:pt x="777931" y="15084"/>
                  </a:lnTo>
                  <a:lnTo>
                    <a:pt x="784396" y="15084"/>
                  </a:lnTo>
                  <a:lnTo>
                    <a:pt x="784396" y="64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7" name="object 7"/>
          <p:cNvSpPr/>
          <p:nvPr/>
        </p:nvSpPr>
        <p:spPr>
          <a:xfrm>
            <a:off x="3289965" y="2968234"/>
            <a:ext cx="763543" cy="141602"/>
          </a:xfrm>
          <a:custGeom>
            <a:avLst/>
            <a:gdLst/>
            <a:ahLst/>
            <a:cxnLst/>
            <a:rect l="l" t="t" r="r" b="b"/>
            <a:pathLst>
              <a:path w="523875" h="97155">
                <a:moveTo>
                  <a:pt x="423062" y="47825"/>
                </a:moveTo>
                <a:lnTo>
                  <a:pt x="349099" y="68957"/>
                </a:lnTo>
                <a:lnTo>
                  <a:pt x="342634" y="71112"/>
                </a:lnTo>
                <a:lnTo>
                  <a:pt x="338324" y="77577"/>
                </a:lnTo>
                <a:lnTo>
                  <a:pt x="340479" y="86197"/>
                </a:lnTo>
                <a:lnTo>
                  <a:pt x="342634" y="92662"/>
                </a:lnTo>
                <a:lnTo>
                  <a:pt x="349099" y="96972"/>
                </a:lnTo>
                <a:lnTo>
                  <a:pt x="357719" y="94817"/>
                </a:lnTo>
                <a:lnTo>
                  <a:pt x="474085" y="61569"/>
                </a:lnTo>
                <a:lnTo>
                  <a:pt x="474085" y="60338"/>
                </a:lnTo>
                <a:lnTo>
                  <a:pt x="469776" y="60338"/>
                </a:lnTo>
                <a:lnTo>
                  <a:pt x="423062" y="47825"/>
                </a:lnTo>
                <a:close/>
              </a:path>
              <a:path w="523875" h="97155">
                <a:moveTo>
                  <a:pt x="373234" y="34478"/>
                </a:moveTo>
                <a:lnTo>
                  <a:pt x="0" y="34478"/>
                </a:lnTo>
                <a:lnTo>
                  <a:pt x="0" y="62493"/>
                </a:lnTo>
                <a:lnTo>
                  <a:pt x="371726" y="62493"/>
                </a:lnTo>
                <a:lnTo>
                  <a:pt x="423062" y="47825"/>
                </a:lnTo>
                <a:lnTo>
                  <a:pt x="373234" y="34478"/>
                </a:lnTo>
                <a:close/>
              </a:path>
              <a:path w="523875" h="97155">
                <a:moveTo>
                  <a:pt x="474085" y="61569"/>
                </a:moveTo>
                <a:lnTo>
                  <a:pt x="470853" y="62493"/>
                </a:lnTo>
                <a:lnTo>
                  <a:pt x="474085" y="62493"/>
                </a:lnTo>
                <a:lnTo>
                  <a:pt x="474085" y="61569"/>
                </a:lnTo>
                <a:close/>
              </a:path>
              <a:path w="523875" h="97155">
                <a:moveTo>
                  <a:pt x="476240" y="34478"/>
                </a:moveTo>
                <a:lnTo>
                  <a:pt x="474085" y="34478"/>
                </a:lnTo>
                <a:lnTo>
                  <a:pt x="474085" y="61569"/>
                </a:lnTo>
                <a:lnTo>
                  <a:pt x="523649" y="47408"/>
                </a:lnTo>
                <a:lnTo>
                  <a:pt x="476240" y="34478"/>
                </a:lnTo>
                <a:close/>
              </a:path>
              <a:path w="523875" h="97155">
                <a:moveTo>
                  <a:pt x="469776" y="34478"/>
                </a:moveTo>
                <a:lnTo>
                  <a:pt x="423062" y="47825"/>
                </a:lnTo>
                <a:lnTo>
                  <a:pt x="469776" y="60338"/>
                </a:lnTo>
                <a:lnTo>
                  <a:pt x="469776" y="34478"/>
                </a:lnTo>
                <a:close/>
              </a:path>
              <a:path w="523875" h="97155">
                <a:moveTo>
                  <a:pt x="474085" y="34478"/>
                </a:moveTo>
                <a:lnTo>
                  <a:pt x="469776" y="34478"/>
                </a:lnTo>
                <a:lnTo>
                  <a:pt x="469776" y="60338"/>
                </a:lnTo>
                <a:lnTo>
                  <a:pt x="474085" y="60338"/>
                </a:lnTo>
                <a:lnTo>
                  <a:pt x="474085" y="34478"/>
                </a:lnTo>
                <a:close/>
              </a:path>
              <a:path w="523875" h="97155">
                <a:moveTo>
                  <a:pt x="349099" y="0"/>
                </a:moveTo>
                <a:lnTo>
                  <a:pt x="342634" y="4309"/>
                </a:lnTo>
                <a:lnTo>
                  <a:pt x="338324" y="17239"/>
                </a:lnTo>
                <a:lnTo>
                  <a:pt x="342634" y="25859"/>
                </a:lnTo>
                <a:lnTo>
                  <a:pt x="349099" y="28014"/>
                </a:lnTo>
                <a:lnTo>
                  <a:pt x="423062" y="47825"/>
                </a:lnTo>
                <a:lnTo>
                  <a:pt x="469776" y="34478"/>
                </a:lnTo>
                <a:lnTo>
                  <a:pt x="476240" y="34478"/>
                </a:lnTo>
                <a:lnTo>
                  <a:pt x="357719" y="2154"/>
                </a:lnTo>
                <a:lnTo>
                  <a:pt x="34909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4216500" y="2792349"/>
            <a:ext cx="2239725" cy="556229"/>
            <a:chOff x="2114054" y="1915861"/>
            <a:chExt cx="1536700" cy="381635"/>
          </a:xfrm>
        </p:grpSpPr>
        <p:sp>
          <p:nvSpPr>
            <p:cNvPr id="9" name="object 9"/>
            <p:cNvSpPr/>
            <p:nvPr/>
          </p:nvSpPr>
          <p:spPr>
            <a:xfrm>
              <a:off x="2120519" y="1922326"/>
              <a:ext cx="1524000" cy="368935"/>
            </a:xfrm>
            <a:custGeom>
              <a:avLst/>
              <a:gdLst/>
              <a:ahLst/>
              <a:cxnLst/>
              <a:rect l="l" t="t" r="r" b="b"/>
              <a:pathLst>
                <a:path w="1524000" h="368935">
                  <a:moveTo>
                    <a:pt x="1523539" y="0"/>
                  </a:moveTo>
                  <a:lnTo>
                    <a:pt x="0" y="0"/>
                  </a:lnTo>
                  <a:lnTo>
                    <a:pt x="0" y="368494"/>
                  </a:lnTo>
                  <a:lnTo>
                    <a:pt x="1523539" y="368494"/>
                  </a:lnTo>
                  <a:lnTo>
                    <a:pt x="1523539" y="0"/>
                  </a:lnTo>
                  <a:close/>
                </a:path>
              </a:pathLst>
            </a:custGeom>
            <a:solidFill>
              <a:srgbClr val="B3C9FE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2114054" y="1915861"/>
              <a:ext cx="1536700" cy="381635"/>
            </a:xfrm>
            <a:custGeom>
              <a:avLst/>
              <a:gdLst/>
              <a:ahLst/>
              <a:cxnLst/>
              <a:rect l="l" t="t" r="r" b="b"/>
              <a:pathLst>
                <a:path w="1536700" h="381635">
                  <a:moveTo>
                    <a:pt x="1536469" y="0"/>
                  </a:moveTo>
                  <a:lnTo>
                    <a:pt x="0" y="0"/>
                  </a:lnTo>
                  <a:lnTo>
                    <a:pt x="0" y="381423"/>
                  </a:lnTo>
                  <a:lnTo>
                    <a:pt x="1536469" y="381423"/>
                  </a:lnTo>
                  <a:lnTo>
                    <a:pt x="1536469" y="374958"/>
                  </a:lnTo>
                  <a:lnTo>
                    <a:pt x="12929" y="374958"/>
                  </a:lnTo>
                  <a:lnTo>
                    <a:pt x="6464" y="368494"/>
                  </a:lnTo>
                  <a:lnTo>
                    <a:pt x="12929" y="368494"/>
                  </a:lnTo>
                  <a:lnTo>
                    <a:pt x="12929" y="15084"/>
                  </a:lnTo>
                  <a:lnTo>
                    <a:pt x="6464" y="15084"/>
                  </a:lnTo>
                  <a:lnTo>
                    <a:pt x="12929" y="6464"/>
                  </a:lnTo>
                  <a:lnTo>
                    <a:pt x="1536469" y="6464"/>
                  </a:lnTo>
                  <a:lnTo>
                    <a:pt x="1536469" y="0"/>
                  </a:lnTo>
                  <a:close/>
                </a:path>
                <a:path w="1536700" h="381635">
                  <a:moveTo>
                    <a:pt x="12929" y="368494"/>
                  </a:moveTo>
                  <a:lnTo>
                    <a:pt x="6464" y="368494"/>
                  </a:lnTo>
                  <a:lnTo>
                    <a:pt x="12929" y="374958"/>
                  </a:lnTo>
                  <a:lnTo>
                    <a:pt x="12929" y="368494"/>
                  </a:lnTo>
                  <a:close/>
                </a:path>
                <a:path w="1536700" h="381635">
                  <a:moveTo>
                    <a:pt x="1523539" y="368494"/>
                  </a:moveTo>
                  <a:lnTo>
                    <a:pt x="12929" y="368494"/>
                  </a:lnTo>
                  <a:lnTo>
                    <a:pt x="12929" y="374958"/>
                  </a:lnTo>
                  <a:lnTo>
                    <a:pt x="1523539" y="374958"/>
                  </a:lnTo>
                  <a:lnTo>
                    <a:pt x="1523539" y="368494"/>
                  </a:lnTo>
                  <a:close/>
                </a:path>
                <a:path w="1536700" h="381635">
                  <a:moveTo>
                    <a:pt x="1523539" y="6464"/>
                  </a:moveTo>
                  <a:lnTo>
                    <a:pt x="1523539" y="374958"/>
                  </a:lnTo>
                  <a:lnTo>
                    <a:pt x="1530004" y="368494"/>
                  </a:lnTo>
                  <a:lnTo>
                    <a:pt x="1536469" y="368494"/>
                  </a:lnTo>
                  <a:lnTo>
                    <a:pt x="1536469" y="15084"/>
                  </a:lnTo>
                  <a:lnTo>
                    <a:pt x="1530004" y="15084"/>
                  </a:lnTo>
                  <a:lnTo>
                    <a:pt x="1523539" y="6464"/>
                  </a:lnTo>
                  <a:close/>
                </a:path>
                <a:path w="1536700" h="381635">
                  <a:moveTo>
                    <a:pt x="1536469" y="368494"/>
                  </a:moveTo>
                  <a:lnTo>
                    <a:pt x="1530004" y="368494"/>
                  </a:lnTo>
                  <a:lnTo>
                    <a:pt x="1523539" y="374958"/>
                  </a:lnTo>
                  <a:lnTo>
                    <a:pt x="1536469" y="374958"/>
                  </a:lnTo>
                  <a:lnTo>
                    <a:pt x="1536469" y="368494"/>
                  </a:lnTo>
                  <a:close/>
                </a:path>
                <a:path w="1536700" h="381635">
                  <a:moveTo>
                    <a:pt x="12929" y="6464"/>
                  </a:moveTo>
                  <a:lnTo>
                    <a:pt x="6464" y="15084"/>
                  </a:lnTo>
                  <a:lnTo>
                    <a:pt x="12929" y="15084"/>
                  </a:lnTo>
                  <a:lnTo>
                    <a:pt x="12929" y="6464"/>
                  </a:lnTo>
                  <a:close/>
                </a:path>
                <a:path w="1536700" h="381635">
                  <a:moveTo>
                    <a:pt x="1523539" y="6464"/>
                  </a:moveTo>
                  <a:lnTo>
                    <a:pt x="12929" y="6464"/>
                  </a:lnTo>
                  <a:lnTo>
                    <a:pt x="12929" y="15084"/>
                  </a:lnTo>
                  <a:lnTo>
                    <a:pt x="1523539" y="15084"/>
                  </a:lnTo>
                  <a:lnTo>
                    <a:pt x="1523539" y="6464"/>
                  </a:lnTo>
                  <a:close/>
                </a:path>
                <a:path w="1536700" h="381635">
                  <a:moveTo>
                    <a:pt x="1536469" y="6464"/>
                  </a:moveTo>
                  <a:lnTo>
                    <a:pt x="1523539" y="6464"/>
                  </a:lnTo>
                  <a:lnTo>
                    <a:pt x="1530004" y="15084"/>
                  </a:lnTo>
                  <a:lnTo>
                    <a:pt x="1536469" y="15084"/>
                  </a:lnTo>
                  <a:lnTo>
                    <a:pt x="1536469" y="64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6606647" y="2968234"/>
            <a:ext cx="767245" cy="141602"/>
          </a:xfrm>
          <a:custGeom>
            <a:avLst/>
            <a:gdLst/>
            <a:ahLst/>
            <a:cxnLst/>
            <a:rect l="l" t="t" r="r" b="b"/>
            <a:pathLst>
              <a:path w="526414" h="97155">
                <a:moveTo>
                  <a:pt x="424383" y="47825"/>
                </a:moveTo>
                <a:lnTo>
                  <a:pt x="349099" y="68957"/>
                </a:lnTo>
                <a:lnTo>
                  <a:pt x="342634" y="71112"/>
                </a:lnTo>
                <a:lnTo>
                  <a:pt x="338324" y="77577"/>
                </a:lnTo>
                <a:lnTo>
                  <a:pt x="340479" y="86197"/>
                </a:lnTo>
                <a:lnTo>
                  <a:pt x="342634" y="92662"/>
                </a:lnTo>
                <a:lnTo>
                  <a:pt x="349099" y="96972"/>
                </a:lnTo>
                <a:lnTo>
                  <a:pt x="357719" y="94817"/>
                </a:lnTo>
                <a:lnTo>
                  <a:pt x="474085" y="61995"/>
                </a:lnTo>
                <a:lnTo>
                  <a:pt x="474085" y="60338"/>
                </a:lnTo>
                <a:lnTo>
                  <a:pt x="471930" y="60338"/>
                </a:lnTo>
                <a:lnTo>
                  <a:pt x="424383" y="47825"/>
                </a:lnTo>
                <a:close/>
              </a:path>
              <a:path w="526414" h="97155">
                <a:moveTo>
                  <a:pt x="373665" y="34478"/>
                </a:moveTo>
                <a:lnTo>
                  <a:pt x="0" y="34478"/>
                </a:lnTo>
                <a:lnTo>
                  <a:pt x="0" y="62493"/>
                </a:lnTo>
                <a:lnTo>
                  <a:pt x="372130" y="62493"/>
                </a:lnTo>
                <a:lnTo>
                  <a:pt x="424383" y="47825"/>
                </a:lnTo>
                <a:lnTo>
                  <a:pt x="373665" y="34478"/>
                </a:lnTo>
                <a:close/>
              </a:path>
              <a:path w="526414" h="97155">
                <a:moveTo>
                  <a:pt x="474085" y="61995"/>
                </a:moveTo>
                <a:lnTo>
                  <a:pt x="472322" y="62493"/>
                </a:lnTo>
                <a:lnTo>
                  <a:pt x="474085" y="62493"/>
                </a:lnTo>
                <a:lnTo>
                  <a:pt x="474085" y="61995"/>
                </a:lnTo>
                <a:close/>
              </a:path>
              <a:path w="526414" h="97155">
                <a:moveTo>
                  <a:pt x="477780" y="34478"/>
                </a:moveTo>
                <a:lnTo>
                  <a:pt x="474085" y="34478"/>
                </a:lnTo>
                <a:lnTo>
                  <a:pt x="474085" y="61995"/>
                </a:lnTo>
                <a:lnTo>
                  <a:pt x="525804" y="47408"/>
                </a:lnTo>
                <a:lnTo>
                  <a:pt x="477780" y="34478"/>
                </a:lnTo>
                <a:close/>
              </a:path>
              <a:path w="526414" h="97155">
                <a:moveTo>
                  <a:pt x="471930" y="34478"/>
                </a:moveTo>
                <a:lnTo>
                  <a:pt x="424383" y="47825"/>
                </a:lnTo>
                <a:lnTo>
                  <a:pt x="471930" y="60338"/>
                </a:lnTo>
                <a:lnTo>
                  <a:pt x="471930" y="34478"/>
                </a:lnTo>
                <a:close/>
              </a:path>
              <a:path w="526414" h="97155">
                <a:moveTo>
                  <a:pt x="474085" y="34478"/>
                </a:moveTo>
                <a:lnTo>
                  <a:pt x="471930" y="34478"/>
                </a:lnTo>
                <a:lnTo>
                  <a:pt x="471930" y="60338"/>
                </a:lnTo>
                <a:lnTo>
                  <a:pt x="474085" y="60338"/>
                </a:lnTo>
                <a:lnTo>
                  <a:pt x="474085" y="34478"/>
                </a:lnTo>
                <a:close/>
              </a:path>
              <a:path w="526414" h="97155">
                <a:moveTo>
                  <a:pt x="349099" y="0"/>
                </a:moveTo>
                <a:lnTo>
                  <a:pt x="342634" y="4309"/>
                </a:lnTo>
                <a:lnTo>
                  <a:pt x="338324" y="17239"/>
                </a:lnTo>
                <a:lnTo>
                  <a:pt x="342634" y="25859"/>
                </a:lnTo>
                <a:lnTo>
                  <a:pt x="349099" y="28014"/>
                </a:lnTo>
                <a:lnTo>
                  <a:pt x="424383" y="47825"/>
                </a:lnTo>
                <a:lnTo>
                  <a:pt x="471930" y="34478"/>
                </a:lnTo>
                <a:lnTo>
                  <a:pt x="477780" y="34478"/>
                </a:lnTo>
                <a:lnTo>
                  <a:pt x="357719" y="2154"/>
                </a:lnTo>
                <a:lnTo>
                  <a:pt x="34909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7533182" y="2792349"/>
            <a:ext cx="2399837" cy="556229"/>
            <a:chOff x="4389666" y="1915861"/>
            <a:chExt cx="1646555" cy="381635"/>
          </a:xfrm>
        </p:grpSpPr>
        <p:sp>
          <p:nvSpPr>
            <p:cNvPr id="13" name="object 13"/>
            <p:cNvSpPr/>
            <p:nvPr/>
          </p:nvSpPr>
          <p:spPr>
            <a:xfrm>
              <a:off x="4396131" y="1922326"/>
              <a:ext cx="1633855" cy="368935"/>
            </a:xfrm>
            <a:custGeom>
              <a:avLst/>
              <a:gdLst/>
              <a:ahLst/>
              <a:cxnLst/>
              <a:rect l="l" t="t" r="r" b="b"/>
              <a:pathLst>
                <a:path w="1633854" h="368935">
                  <a:moveTo>
                    <a:pt x="1633441" y="0"/>
                  </a:moveTo>
                  <a:lnTo>
                    <a:pt x="0" y="0"/>
                  </a:lnTo>
                  <a:lnTo>
                    <a:pt x="0" y="368494"/>
                  </a:lnTo>
                  <a:lnTo>
                    <a:pt x="1633441" y="368494"/>
                  </a:lnTo>
                  <a:lnTo>
                    <a:pt x="1633441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4389666" y="1915861"/>
              <a:ext cx="1646555" cy="381635"/>
            </a:xfrm>
            <a:custGeom>
              <a:avLst/>
              <a:gdLst/>
              <a:ahLst/>
              <a:cxnLst/>
              <a:rect l="l" t="t" r="r" b="b"/>
              <a:pathLst>
                <a:path w="1646554" h="381635">
                  <a:moveTo>
                    <a:pt x="1646371" y="0"/>
                  </a:moveTo>
                  <a:lnTo>
                    <a:pt x="0" y="0"/>
                  </a:lnTo>
                  <a:lnTo>
                    <a:pt x="0" y="381423"/>
                  </a:lnTo>
                  <a:lnTo>
                    <a:pt x="1646371" y="381423"/>
                  </a:lnTo>
                  <a:lnTo>
                    <a:pt x="1646371" y="374958"/>
                  </a:lnTo>
                  <a:lnTo>
                    <a:pt x="12929" y="374958"/>
                  </a:lnTo>
                  <a:lnTo>
                    <a:pt x="6464" y="368494"/>
                  </a:lnTo>
                  <a:lnTo>
                    <a:pt x="12929" y="368494"/>
                  </a:lnTo>
                  <a:lnTo>
                    <a:pt x="12929" y="15084"/>
                  </a:lnTo>
                  <a:lnTo>
                    <a:pt x="6464" y="15084"/>
                  </a:lnTo>
                  <a:lnTo>
                    <a:pt x="12929" y="6464"/>
                  </a:lnTo>
                  <a:lnTo>
                    <a:pt x="1646371" y="6464"/>
                  </a:lnTo>
                  <a:lnTo>
                    <a:pt x="1646371" y="0"/>
                  </a:lnTo>
                  <a:close/>
                </a:path>
                <a:path w="1646554" h="381635">
                  <a:moveTo>
                    <a:pt x="12929" y="368494"/>
                  </a:moveTo>
                  <a:lnTo>
                    <a:pt x="6464" y="368494"/>
                  </a:lnTo>
                  <a:lnTo>
                    <a:pt x="12929" y="374958"/>
                  </a:lnTo>
                  <a:lnTo>
                    <a:pt x="12929" y="368494"/>
                  </a:lnTo>
                  <a:close/>
                </a:path>
                <a:path w="1646554" h="381635">
                  <a:moveTo>
                    <a:pt x="1633441" y="368494"/>
                  </a:moveTo>
                  <a:lnTo>
                    <a:pt x="12929" y="368494"/>
                  </a:lnTo>
                  <a:lnTo>
                    <a:pt x="12929" y="374958"/>
                  </a:lnTo>
                  <a:lnTo>
                    <a:pt x="1633441" y="374958"/>
                  </a:lnTo>
                  <a:lnTo>
                    <a:pt x="1633441" y="368494"/>
                  </a:lnTo>
                  <a:close/>
                </a:path>
                <a:path w="1646554" h="381635">
                  <a:moveTo>
                    <a:pt x="1633441" y="6464"/>
                  </a:moveTo>
                  <a:lnTo>
                    <a:pt x="1633441" y="374958"/>
                  </a:lnTo>
                  <a:lnTo>
                    <a:pt x="1639906" y="368494"/>
                  </a:lnTo>
                  <a:lnTo>
                    <a:pt x="1646371" y="368494"/>
                  </a:lnTo>
                  <a:lnTo>
                    <a:pt x="1646371" y="15084"/>
                  </a:lnTo>
                  <a:lnTo>
                    <a:pt x="1639906" y="15084"/>
                  </a:lnTo>
                  <a:lnTo>
                    <a:pt x="1633441" y="6464"/>
                  </a:lnTo>
                  <a:close/>
                </a:path>
                <a:path w="1646554" h="381635">
                  <a:moveTo>
                    <a:pt x="1646371" y="368494"/>
                  </a:moveTo>
                  <a:lnTo>
                    <a:pt x="1639906" y="368494"/>
                  </a:lnTo>
                  <a:lnTo>
                    <a:pt x="1633441" y="374958"/>
                  </a:lnTo>
                  <a:lnTo>
                    <a:pt x="1646371" y="374958"/>
                  </a:lnTo>
                  <a:lnTo>
                    <a:pt x="1646371" y="368494"/>
                  </a:lnTo>
                  <a:close/>
                </a:path>
                <a:path w="1646554" h="381635">
                  <a:moveTo>
                    <a:pt x="12929" y="6464"/>
                  </a:moveTo>
                  <a:lnTo>
                    <a:pt x="6464" y="15084"/>
                  </a:lnTo>
                  <a:lnTo>
                    <a:pt x="12929" y="15084"/>
                  </a:lnTo>
                  <a:lnTo>
                    <a:pt x="12929" y="6464"/>
                  </a:lnTo>
                  <a:close/>
                </a:path>
                <a:path w="1646554" h="381635">
                  <a:moveTo>
                    <a:pt x="1633441" y="6464"/>
                  </a:moveTo>
                  <a:lnTo>
                    <a:pt x="12929" y="6464"/>
                  </a:lnTo>
                  <a:lnTo>
                    <a:pt x="12929" y="15084"/>
                  </a:lnTo>
                  <a:lnTo>
                    <a:pt x="1633441" y="15084"/>
                  </a:lnTo>
                  <a:lnTo>
                    <a:pt x="1633441" y="6464"/>
                  </a:lnTo>
                  <a:close/>
                </a:path>
                <a:path w="1646554" h="381635">
                  <a:moveTo>
                    <a:pt x="1646371" y="6464"/>
                  </a:moveTo>
                  <a:lnTo>
                    <a:pt x="1633441" y="6464"/>
                  </a:lnTo>
                  <a:lnTo>
                    <a:pt x="1639906" y="15084"/>
                  </a:lnTo>
                  <a:lnTo>
                    <a:pt x="1646371" y="15084"/>
                  </a:lnTo>
                  <a:lnTo>
                    <a:pt x="1646371" y="64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7866450" y="2808416"/>
            <a:ext cx="1724218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word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917437" y="5069428"/>
            <a:ext cx="2403539" cy="556229"/>
            <a:chOff x="536641" y="3478190"/>
            <a:chExt cx="1649095" cy="381635"/>
          </a:xfrm>
        </p:grpSpPr>
        <p:sp>
          <p:nvSpPr>
            <p:cNvPr id="17" name="object 17"/>
            <p:cNvSpPr/>
            <p:nvPr/>
          </p:nvSpPr>
          <p:spPr>
            <a:xfrm>
              <a:off x="543106" y="3484655"/>
              <a:ext cx="1635760" cy="368935"/>
            </a:xfrm>
            <a:custGeom>
              <a:avLst/>
              <a:gdLst/>
              <a:ahLst/>
              <a:cxnLst/>
              <a:rect l="l" t="t" r="r" b="b"/>
              <a:pathLst>
                <a:path w="1635760" h="368935">
                  <a:moveTo>
                    <a:pt x="1635596" y="0"/>
                  </a:moveTo>
                  <a:lnTo>
                    <a:pt x="0" y="0"/>
                  </a:lnTo>
                  <a:lnTo>
                    <a:pt x="0" y="368494"/>
                  </a:lnTo>
                  <a:lnTo>
                    <a:pt x="1635596" y="368494"/>
                  </a:lnTo>
                  <a:lnTo>
                    <a:pt x="1635596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536641" y="3478190"/>
              <a:ext cx="1649095" cy="381635"/>
            </a:xfrm>
            <a:custGeom>
              <a:avLst/>
              <a:gdLst/>
              <a:ahLst/>
              <a:cxnLst/>
              <a:rect l="l" t="t" r="r" b="b"/>
              <a:pathLst>
                <a:path w="1649095" h="381635">
                  <a:moveTo>
                    <a:pt x="1648526" y="0"/>
                  </a:moveTo>
                  <a:lnTo>
                    <a:pt x="0" y="0"/>
                  </a:lnTo>
                  <a:lnTo>
                    <a:pt x="0" y="381423"/>
                  </a:lnTo>
                  <a:lnTo>
                    <a:pt x="1648526" y="381423"/>
                  </a:lnTo>
                  <a:lnTo>
                    <a:pt x="1648526" y="374958"/>
                  </a:lnTo>
                  <a:lnTo>
                    <a:pt x="15084" y="374958"/>
                  </a:lnTo>
                  <a:lnTo>
                    <a:pt x="6464" y="368494"/>
                  </a:lnTo>
                  <a:lnTo>
                    <a:pt x="15084" y="368494"/>
                  </a:lnTo>
                  <a:lnTo>
                    <a:pt x="15084" y="15084"/>
                  </a:lnTo>
                  <a:lnTo>
                    <a:pt x="6464" y="15084"/>
                  </a:lnTo>
                  <a:lnTo>
                    <a:pt x="15084" y="6464"/>
                  </a:lnTo>
                  <a:lnTo>
                    <a:pt x="1648526" y="6464"/>
                  </a:lnTo>
                  <a:lnTo>
                    <a:pt x="1648526" y="0"/>
                  </a:lnTo>
                  <a:close/>
                </a:path>
                <a:path w="1649095" h="381635">
                  <a:moveTo>
                    <a:pt x="15084" y="368494"/>
                  </a:moveTo>
                  <a:lnTo>
                    <a:pt x="6464" y="368494"/>
                  </a:lnTo>
                  <a:lnTo>
                    <a:pt x="15084" y="374958"/>
                  </a:lnTo>
                  <a:lnTo>
                    <a:pt x="15084" y="368494"/>
                  </a:lnTo>
                  <a:close/>
                </a:path>
                <a:path w="1649095" h="381635">
                  <a:moveTo>
                    <a:pt x="1635596" y="368494"/>
                  </a:moveTo>
                  <a:lnTo>
                    <a:pt x="15084" y="368494"/>
                  </a:lnTo>
                  <a:lnTo>
                    <a:pt x="15084" y="374958"/>
                  </a:lnTo>
                  <a:lnTo>
                    <a:pt x="1635596" y="374958"/>
                  </a:lnTo>
                  <a:lnTo>
                    <a:pt x="1635596" y="368494"/>
                  </a:lnTo>
                  <a:close/>
                </a:path>
                <a:path w="1649095" h="381635">
                  <a:moveTo>
                    <a:pt x="1635596" y="6464"/>
                  </a:moveTo>
                  <a:lnTo>
                    <a:pt x="1635596" y="374958"/>
                  </a:lnTo>
                  <a:lnTo>
                    <a:pt x="1642061" y="368494"/>
                  </a:lnTo>
                  <a:lnTo>
                    <a:pt x="1648526" y="368494"/>
                  </a:lnTo>
                  <a:lnTo>
                    <a:pt x="1648526" y="15084"/>
                  </a:lnTo>
                  <a:lnTo>
                    <a:pt x="1642061" y="15084"/>
                  </a:lnTo>
                  <a:lnTo>
                    <a:pt x="1635596" y="6464"/>
                  </a:lnTo>
                  <a:close/>
                </a:path>
                <a:path w="1649095" h="381635">
                  <a:moveTo>
                    <a:pt x="1648526" y="368494"/>
                  </a:moveTo>
                  <a:lnTo>
                    <a:pt x="1642061" y="368494"/>
                  </a:lnTo>
                  <a:lnTo>
                    <a:pt x="1635596" y="374958"/>
                  </a:lnTo>
                  <a:lnTo>
                    <a:pt x="1648526" y="374958"/>
                  </a:lnTo>
                  <a:lnTo>
                    <a:pt x="1648526" y="368494"/>
                  </a:lnTo>
                  <a:close/>
                </a:path>
                <a:path w="1649095" h="381635">
                  <a:moveTo>
                    <a:pt x="15084" y="6464"/>
                  </a:moveTo>
                  <a:lnTo>
                    <a:pt x="6464" y="15084"/>
                  </a:lnTo>
                  <a:lnTo>
                    <a:pt x="15084" y="15084"/>
                  </a:lnTo>
                  <a:lnTo>
                    <a:pt x="15084" y="6464"/>
                  </a:lnTo>
                  <a:close/>
                </a:path>
                <a:path w="1649095" h="381635">
                  <a:moveTo>
                    <a:pt x="1635596" y="6464"/>
                  </a:moveTo>
                  <a:lnTo>
                    <a:pt x="15084" y="6464"/>
                  </a:lnTo>
                  <a:lnTo>
                    <a:pt x="15084" y="15084"/>
                  </a:lnTo>
                  <a:lnTo>
                    <a:pt x="1635596" y="15084"/>
                  </a:lnTo>
                  <a:lnTo>
                    <a:pt x="1635596" y="6464"/>
                  </a:lnTo>
                  <a:close/>
                </a:path>
                <a:path w="1649095" h="381635">
                  <a:moveTo>
                    <a:pt x="1648526" y="6464"/>
                  </a:moveTo>
                  <a:lnTo>
                    <a:pt x="1635596" y="6464"/>
                  </a:lnTo>
                  <a:lnTo>
                    <a:pt x="1642061" y="15084"/>
                  </a:lnTo>
                  <a:lnTo>
                    <a:pt x="1648526" y="15084"/>
                  </a:lnTo>
                  <a:lnTo>
                    <a:pt x="1648526" y="64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9" name="object 19"/>
          <p:cNvSpPr/>
          <p:nvPr/>
        </p:nvSpPr>
        <p:spPr>
          <a:xfrm>
            <a:off x="4480328" y="5245312"/>
            <a:ext cx="767245" cy="141602"/>
          </a:xfrm>
          <a:custGeom>
            <a:avLst/>
            <a:gdLst/>
            <a:ahLst/>
            <a:cxnLst/>
            <a:rect l="l" t="t" r="r" b="b"/>
            <a:pathLst>
              <a:path w="526414" h="97154">
                <a:moveTo>
                  <a:pt x="424383" y="47825"/>
                </a:moveTo>
                <a:lnTo>
                  <a:pt x="349099" y="68957"/>
                </a:lnTo>
                <a:lnTo>
                  <a:pt x="342634" y="71112"/>
                </a:lnTo>
                <a:lnTo>
                  <a:pt x="338324" y="77577"/>
                </a:lnTo>
                <a:lnTo>
                  <a:pt x="340479" y="86197"/>
                </a:lnTo>
                <a:lnTo>
                  <a:pt x="342634" y="92662"/>
                </a:lnTo>
                <a:lnTo>
                  <a:pt x="349099" y="96972"/>
                </a:lnTo>
                <a:lnTo>
                  <a:pt x="357719" y="94817"/>
                </a:lnTo>
                <a:lnTo>
                  <a:pt x="474085" y="61995"/>
                </a:lnTo>
                <a:lnTo>
                  <a:pt x="474085" y="60338"/>
                </a:lnTo>
                <a:lnTo>
                  <a:pt x="471930" y="60338"/>
                </a:lnTo>
                <a:lnTo>
                  <a:pt x="424383" y="47825"/>
                </a:lnTo>
                <a:close/>
              </a:path>
              <a:path w="526414" h="97154">
                <a:moveTo>
                  <a:pt x="373665" y="34478"/>
                </a:moveTo>
                <a:lnTo>
                  <a:pt x="0" y="34478"/>
                </a:lnTo>
                <a:lnTo>
                  <a:pt x="0" y="62493"/>
                </a:lnTo>
                <a:lnTo>
                  <a:pt x="372130" y="62493"/>
                </a:lnTo>
                <a:lnTo>
                  <a:pt x="424383" y="47825"/>
                </a:lnTo>
                <a:lnTo>
                  <a:pt x="373665" y="34478"/>
                </a:lnTo>
                <a:close/>
              </a:path>
              <a:path w="526414" h="97154">
                <a:moveTo>
                  <a:pt x="474085" y="61995"/>
                </a:moveTo>
                <a:lnTo>
                  <a:pt x="472322" y="62493"/>
                </a:lnTo>
                <a:lnTo>
                  <a:pt x="474085" y="62493"/>
                </a:lnTo>
                <a:lnTo>
                  <a:pt x="474085" y="61995"/>
                </a:lnTo>
                <a:close/>
              </a:path>
              <a:path w="526414" h="97154">
                <a:moveTo>
                  <a:pt x="477780" y="34478"/>
                </a:moveTo>
                <a:lnTo>
                  <a:pt x="474085" y="34478"/>
                </a:lnTo>
                <a:lnTo>
                  <a:pt x="474085" y="61995"/>
                </a:lnTo>
                <a:lnTo>
                  <a:pt x="525804" y="47408"/>
                </a:lnTo>
                <a:lnTo>
                  <a:pt x="477780" y="34478"/>
                </a:lnTo>
                <a:close/>
              </a:path>
              <a:path w="526414" h="97154">
                <a:moveTo>
                  <a:pt x="471930" y="34478"/>
                </a:moveTo>
                <a:lnTo>
                  <a:pt x="424383" y="47825"/>
                </a:lnTo>
                <a:lnTo>
                  <a:pt x="471930" y="60338"/>
                </a:lnTo>
                <a:lnTo>
                  <a:pt x="471930" y="34478"/>
                </a:lnTo>
                <a:close/>
              </a:path>
              <a:path w="526414" h="97154">
                <a:moveTo>
                  <a:pt x="474085" y="34478"/>
                </a:moveTo>
                <a:lnTo>
                  <a:pt x="471930" y="34478"/>
                </a:lnTo>
                <a:lnTo>
                  <a:pt x="471930" y="60338"/>
                </a:lnTo>
                <a:lnTo>
                  <a:pt x="474085" y="60338"/>
                </a:lnTo>
                <a:lnTo>
                  <a:pt x="474085" y="34478"/>
                </a:lnTo>
                <a:close/>
              </a:path>
              <a:path w="526414" h="97154">
                <a:moveTo>
                  <a:pt x="349099" y="0"/>
                </a:moveTo>
                <a:lnTo>
                  <a:pt x="342634" y="4309"/>
                </a:lnTo>
                <a:lnTo>
                  <a:pt x="338324" y="17239"/>
                </a:lnTo>
                <a:lnTo>
                  <a:pt x="342634" y="25859"/>
                </a:lnTo>
                <a:lnTo>
                  <a:pt x="349099" y="28014"/>
                </a:lnTo>
                <a:lnTo>
                  <a:pt x="424383" y="47825"/>
                </a:lnTo>
                <a:lnTo>
                  <a:pt x="471930" y="34478"/>
                </a:lnTo>
                <a:lnTo>
                  <a:pt x="477780" y="34478"/>
                </a:lnTo>
                <a:lnTo>
                  <a:pt x="357719" y="2154"/>
                </a:lnTo>
                <a:lnTo>
                  <a:pt x="34909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5406862" y="5069428"/>
            <a:ext cx="2243427" cy="556229"/>
            <a:chOff x="2930775" y="3478190"/>
            <a:chExt cx="1539240" cy="381635"/>
          </a:xfrm>
        </p:grpSpPr>
        <p:sp>
          <p:nvSpPr>
            <p:cNvPr id="21" name="object 21"/>
            <p:cNvSpPr/>
            <p:nvPr/>
          </p:nvSpPr>
          <p:spPr>
            <a:xfrm>
              <a:off x="2937240" y="3484655"/>
              <a:ext cx="1524000" cy="368935"/>
            </a:xfrm>
            <a:custGeom>
              <a:avLst/>
              <a:gdLst/>
              <a:ahLst/>
              <a:cxnLst/>
              <a:rect l="l" t="t" r="r" b="b"/>
              <a:pathLst>
                <a:path w="1524000" h="368935">
                  <a:moveTo>
                    <a:pt x="1523539" y="0"/>
                  </a:moveTo>
                  <a:lnTo>
                    <a:pt x="0" y="0"/>
                  </a:lnTo>
                  <a:lnTo>
                    <a:pt x="0" y="368494"/>
                  </a:lnTo>
                  <a:lnTo>
                    <a:pt x="1523539" y="368494"/>
                  </a:lnTo>
                  <a:lnTo>
                    <a:pt x="1523539" y="0"/>
                  </a:lnTo>
                  <a:close/>
                </a:path>
              </a:pathLst>
            </a:custGeom>
            <a:solidFill>
              <a:srgbClr val="B3C9FE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2" name="object 22"/>
            <p:cNvSpPr/>
            <p:nvPr/>
          </p:nvSpPr>
          <p:spPr>
            <a:xfrm>
              <a:off x="2930775" y="3478190"/>
              <a:ext cx="1539240" cy="381635"/>
            </a:xfrm>
            <a:custGeom>
              <a:avLst/>
              <a:gdLst/>
              <a:ahLst/>
              <a:cxnLst/>
              <a:rect l="l" t="t" r="r" b="b"/>
              <a:pathLst>
                <a:path w="1539239" h="381635">
                  <a:moveTo>
                    <a:pt x="1538624" y="0"/>
                  </a:moveTo>
                  <a:lnTo>
                    <a:pt x="0" y="0"/>
                  </a:lnTo>
                  <a:lnTo>
                    <a:pt x="0" y="381423"/>
                  </a:lnTo>
                  <a:lnTo>
                    <a:pt x="1538624" y="381423"/>
                  </a:lnTo>
                  <a:lnTo>
                    <a:pt x="1538624" y="374958"/>
                  </a:lnTo>
                  <a:lnTo>
                    <a:pt x="12929" y="374958"/>
                  </a:lnTo>
                  <a:lnTo>
                    <a:pt x="6464" y="368494"/>
                  </a:lnTo>
                  <a:lnTo>
                    <a:pt x="12929" y="368494"/>
                  </a:lnTo>
                  <a:lnTo>
                    <a:pt x="12929" y="15084"/>
                  </a:lnTo>
                  <a:lnTo>
                    <a:pt x="6464" y="15084"/>
                  </a:lnTo>
                  <a:lnTo>
                    <a:pt x="12929" y="6464"/>
                  </a:lnTo>
                  <a:lnTo>
                    <a:pt x="1538624" y="6464"/>
                  </a:lnTo>
                  <a:lnTo>
                    <a:pt x="1538624" y="0"/>
                  </a:lnTo>
                  <a:close/>
                </a:path>
                <a:path w="1539239" h="381635">
                  <a:moveTo>
                    <a:pt x="12929" y="368494"/>
                  </a:moveTo>
                  <a:lnTo>
                    <a:pt x="6464" y="368494"/>
                  </a:lnTo>
                  <a:lnTo>
                    <a:pt x="12929" y="374958"/>
                  </a:lnTo>
                  <a:lnTo>
                    <a:pt x="12929" y="368494"/>
                  </a:lnTo>
                  <a:close/>
                </a:path>
                <a:path w="1539239" h="381635">
                  <a:moveTo>
                    <a:pt x="1523539" y="368494"/>
                  </a:moveTo>
                  <a:lnTo>
                    <a:pt x="12929" y="368494"/>
                  </a:lnTo>
                  <a:lnTo>
                    <a:pt x="12929" y="374958"/>
                  </a:lnTo>
                  <a:lnTo>
                    <a:pt x="1523539" y="374958"/>
                  </a:lnTo>
                  <a:lnTo>
                    <a:pt x="1523539" y="368494"/>
                  </a:lnTo>
                  <a:close/>
                </a:path>
                <a:path w="1539239" h="381635">
                  <a:moveTo>
                    <a:pt x="1523539" y="6464"/>
                  </a:moveTo>
                  <a:lnTo>
                    <a:pt x="1523539" y="374958"/>
                  </a:lnTo>
                  <a:lnTo>
                    <a:pt x="1530004" y="368494"/>
                  </a:lnTo>
                  <a:lnTo>
                    <a:pt x="1538624" y="368494"/>
                  </a:lnTo>
                  <a:lnTo>
                    <a:pt x="1538624" y="15084"/>
                  </a:lnTo>
                  <a:lnTo>
                    <a:pt x="1530004" y="15084"/>
                  </a:lnTo>
                  <a:lnTo>
                    <a:pt x="1523539" y="6464"/>
                  </a:lnTo>
                  <a:close/>
                </a:path>
                <a:path w="1539239" h="381635">
                  <a:moveTo>
                    <a:pt x="1538624" y="368494"/>
                  </a:moveTo>
                  <a:lnTo>
                    <a:pt x="1530004" y="368494"/>
                  </a:lnTo>
                  <a:lnTo>
                    <a:pt x="1523539" y="374958"/>
                  </a:lnTo>
                  <a:lnTo>
                    <a:pt x="1538624" y="374958"/>
                  </a:lnTo>
                  <a:lnTo>
                    <a:pt x="1538624" y="368494"/>
                  </a:lnTo>
                  <a:close/>
                </a:path>
                <a:path w="1539239" h="381635">
                  <a:moveTo>
                    <a:pt x="12929" y="6464"/>
                  </a:moveTo>
                  <a:lnTo>
                    <a:pt x="6464" y="15084"/>
                  </a:lnTo>
                  <a:lnTo>
                    <a:pt x="12929" y="15084"/>
                  </a:lnTo>
                  <a:lnTo>
                    <a:pt x="12929" y="6464"/>
                  </a:lnTo>
                  <a:close/>
                </a:path>
                <a:path w="1539239" h="381635">
                  <a:moveTo>
                    <a:pt x="1523539" y="6464"/>
                  </a:moveTo>
                  <a:lnTo>
                    <a:pt x="12929" y="6464"/>
                  </a:lnTo>
                  <a:lnTo>
                    <a:pt x="12929" y="15084"/>
                  </a:lnTo>
                  <a:lnTo>
                    <a:pt x="1523539" y="15084"/>
                  </a:lnTo>
                  <a:lnTo>
                    <a:pt x="1523539" y="6464"/>
                  </a:lnTo>
                  <a:close/>
                </a:path>
                <a:path w="1539239" h="381635">
                  <a:moveTo>
                    <a:pt x="1538624" y="6464"/>
                  </a:moveTo>
                  <a:lnTo>
                    <a:pt x="1523539" y="6464"/>
                  </a:lnTo>
                  <a:lnTo>
                    <a:pt x="1530004" y="15084"/>
                  </a:lnTo>
                  <a:lnTo>
                    <a:pt x="1538624" y="15084"/>
                  </a:lnTo>
                  <a:lnTo>
                    <a:pt x="1538624" y="64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1832972" y="1388312"/>
            <a:ext cx="5652990" cy="4212436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encoding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transform data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into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word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9460" defTabSz="1332738">
              <a:spcBef>
                <a:spcPts val="2376"/>
              </a:spcBef>
              <a:tabLst>
                <a:tab pos="2687687" algn="l"/>
              </a:tabLst>
            </a:pP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42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encoding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>
              <a:spcBef>
                <a:spcPts val="80"/>
              </a:spcBef>
            </a:pP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buFontTx/>
              <a:buChar char="•"/>
              <a:tabLst>
                <a:tab pos="372980" algn="l"/>
              </a:tabLst>
            </a:pP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decoding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36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recover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from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word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38693" defTabSz="1332738">
              <a:spcBef>
                <a:spcPts val="3090"/>
              </a:spcBef>
              <a:tabLst>
                <a:tab pos="3877897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word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42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decoding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7797009" y="5245312"/>
            <a:ext cx="767245" cy="141602"/>
          </a:xfrm>
          <a:custGeom>
            <a:avLst/>
            <a:gdLst/>
            <a:ahLst/>
            <a:cxnLst/>
            <a:rect l="l" t="t" r="r" b="b"/>
            <a:pathLst>
              <a:path w="526414" h="97154">
                <a:moveTo>
                  <a:pt x="425217" y="47825"/>
                </a:moveTo>
                <a:lnTo>
                  <a:pt x="351254" y="68957"/>
                </a:lnTo>
                <a:lnTo>
                  <a:pt x="342634" y="71112"/>
                </a:lnTo>
                <a:lnTo>
                  <a:pt x="338324" y="77577"/>
                </a:lnTo>
                <a:lnTo>
                  <a:pt x="340479" y="86197"/>
                </a:lnTo>
                <a:lnTo>
                  <a:pt x="342634" y="92662"/>
                </a:lnTo>
                <a:lnTo>
                  <a:pt x="351254" y="96972"/>
                </a:lnTo>
                <a:lnTo>
                  <a:pt x="357719" y="94817"/>
                </a:lnTo>
                <a:lnTo>
                  <a:pt x="476240" y="61388"/>
                </a:lnTo>
                <a:lnTo>
                  <a:pt x="476240" y="60338"/>
                </a:lnTo>
                <a:lnTo>
                  <a:pt x="471930" y="60338"/>
                </a:lnTo>
                <a:lnTo>
                  <a:pt x="425217" y="47825"/>
                </a:lnTo>
                <a:close/>
              </a:path>
              <a:path w="526414" h="97154">
                <a:moveTo>
                  <a:pt x="375389" y="34478"/>
                </a:moveTo>
                <a:lnTo>
                  <a:pt x="0" y="34478"/>
                </a:lnTo>
                <a:lnTo>
                  <a:pt x="0" y="62493"/>
                </a:lnTo>
                <a:lnTo>
                  <a:pt x="373881" y="62493"/>
                </a:lnTo>
                <a:lnTo>
                  <a:pt x="425217" y="47825"/>
                </a:lnTo>
                <a:lnTo>
                  <a:pt x="375389" y="34478"/>
                </a:lnTo>
                <a:close/>
              </a:path>
              <a:path w="526414" h="97154">
                <a:moveTo>
                  <a:pt x="476240" y="61388"/>
                </a:moveTo>
                <a:lnTo>
                  <a:pt x="472322" y="62493"/>
                </a:lnTo>
                <a:lnTo>
                  <a:pt x="476240" y="62493"/>
                </a:lnTo>
                <a:lnTo>
                  <a:pt x="476240" y="61388"/>
                </a:lnTo>
                <a:close/>
              </a:path>
              <a:path w="526414" h="97154">
                <a:moveTo>
                  <a:pt x="477780" y="34478"/>
                </a:moveTo>
                <a:lnTo>
                  <a:pt x="476240" y="34478"/>
                </a:lnTo>
                <a:lnTo>
                  <a:pt x="476240" y="61388"/>
                </a:lnTo>
                <a:lnTo>
                  <a:pt x="525804" y="47408"/>
                </a:lnTo>
                <a:lnTo>
                  <a:pt x="477780" y="34478"/>
                </a:lnTo>
                <a:close/>
              </a:path>
              <a:path w="526414" h="97154">
                <a:moveTo>
                  <a:pt x="471930" y="34478"/>
                </a:moveTo>
                <a:lnTo>
                  <a:pt x="425217" y="47825"/>
                </a:lnTo>
                <a:lnTo>
                  <a:pt x="471930" y="60338"/>
                </a:lnTo>
                <a:lnTo>
                  <a:pt x="471930" y="34478"/>
                </a:lnTo>
                <a:close/>
              </a:path>
              <a:path w="526414" h="97154">
                <a:moveTo>
                  <a:pt x="476240" y="34478"/>
                </a:moveTo>
                <a:lnTo>
                  <a:pt x="471930" y="34478"/>
                </a:lnTo>
                <a:lnTo>
                  <a:pt x="471930" y="60338"/>
                </a:lnTo>
                <a:lnTo>
                  <a:pt x="476240" y="60338"/>
                </a:lnTo>
                <a:lnTo>
                  <a:pt x="476240" y="34478"/>
                </a:lnTo>
                <a:close/>
              </a:path>
              <a:path w="526414" h="97154">
                <a:moveTo>
                  <a:pt x="351254" y="0"/>
                </a:moveTo>
                <a:lnTo>
                  <a:pt x="342634" y="4309"/>
                </a:lnTo>
                <a:lnTo>
                  <a:pt x="338324" y="17239"/>
                </a:lnTo>
                <a:lnTo>
                  <a:pt x="342634" y="25859"/>
                </a:lnTo>
                <a:lnTo>
                  <a:pt x="351254" y="28014"/>
                </a:lnTo>
                <a:lnTo>
                  <a:pt x="425217" y="47825"/>
                </a:lnTo>
                <a:lnTo>
                  <a:pt x="471930" y="34478"/>
                </a:lnTo>
                <a:lnTo>
                  <a:pt x="477780" y="34478"/>
                </a:lnTo>
                <a:lnTo>
                  <a:pt x="357719" y="2154"/>
                </a:lnTo>
                <a:lnTo>
                  <a:pt x="3512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8723544" y="5069428"/>
            <a:ext cx="1140223" cy="556229"/>
            <a:chOff x="5206387" y="3478190"/>
            <a:chExt cx="782320" cy="381635"/>
          </a:xfrm>
        </p:grpSpPr>
        <p:sp>
          <p:nvSpPr>
            <p:cNvPr id="26" name="object 26"/>
            <p:cNvSpPr/>
            <p:nvPr/>
          </p:nvSpPr>
          <p:spPr>
            <a:xfrm>
              <a:off x="5212852" y="3484655"/>
              <a:ext cx="769620" cy="368935"/>
            </a:xfrm>
            <a:custGeom>
              <a:avLst/>
              <a:gdLst/>
              <a:ahLst/>
              <a:cxnLst/>
              <a:rect l="l" t="t" r="r" b="b"/>
              <a:pathLst>
                <a:path w="769620" h="368935">
                  <a:moveTo>
                    <a:pt x="769312" y="0"/>
                  </a:moveTo>
                  <a:lnTo>
                    <a:pt x="0" y="0"/>
                  </a:lnTo>
                  <a:lnTo>
                    <a:pt x="0" y="368494"/>
                  </a:lnTo>
                  <a:lnTo>
                    <a:pt x="769312" y="368494"/>
                  </a:lnTo>
                  <a:lnTo>
                    <a:pt x="769312" y="0"/>
                  </a:lnTo>
                  <a:close/>
                </a:path>
              </a:pathLst>
            </a:custGeom>
            <a:solidFill>
              <a:srgbClr val="FFFF98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7" name="object 27"/>
            <p:cNvSpPr/>
            <p:nvPr/>
          </p:nvSpPr>
          <p:spPr>
            <a:xfrm>
              <a:off x="5206387" y="3478190"/>
              <a:ext cx="782320" cy="381635"/>
            </a:xfrm>
            <a:custGeom>
              <a:avLst/>
              <a:gdLst/>
              <a:ahLst/>
              <a:cxnLst/>
              <a:rect l="l" t="t" r="r" b="b"/>
              <a:pathLst>
                <a:path w="782320" h="381635">
                  <a:moveTo>
                    <a:pt x="782241" y="0"/>
                  </a:moveTo>
                  <a:lnTo>
                    <a:pt x="0" y="0"/>
                  </a:lnTo>
                  <a:lnTo>
                    <a:pt x="0" y="381423"/>
                  </a:lnTo>
                  <a:lnTo>
                    <a:pt x="782241" y="381423"/>
                  </a:lnTo>
                  <a:lnTo>
                    <a:pt x="782241" y="374958"/>
                  </a:lnTo>
                  <a:lnTo>
                    <a:pt x="12929" y="374958"/>
                  </a:lnTo>
                  <a:lnTo>
                    <a:pt x="6464" y="368494"/>
                  </a:lnTo>
                  <a:lnTo>
                    <a:pt x="12929" y="368494"/>
                  </a:lnTo>
                  <a:lnTo>
                    <a:pt x="12929" y="15084"/>
                  </a:lnTo>
                  <a:lnTo>
                    <a:pt x="6464" y="15084"/>
                  </a:lnTo>
                  <a:lnTo>
                    <a:pt x="12929" y="6464"/>
                  </a:lnTo>
                  <a:lnTo>
                    <a:pt x="782241" y="6464"/>
                  </a:lnTo>
                  <a:lnTo>
                    <a:pt x="782241" y="0"/>
                  </a:lnTo>
                  <a:close/>
                </a:path>
                <a:path w="782320" h="381635">
                  <a:moveTo>
                    <a:pt x="12929" y="368494"/>
                  </a:moveTo>
                  <a:lnTo>
                    <a:pt x="6464" y="368494"/>
                  </a:lnTo>
                  <a:lnTo>
                    <a:pt x="12929" y="374958"/>
                  </a:lnTo>
                  <a:lnTo>
                    <a:pt x="12929" y="368494"/>
                  </a:lnTo>
                  <a:close/>
                </a:path>
                <a:path w="782320" h="381635">
                  <a:moveTo>
                    <a:pt x="769312" y="368494"/>
                  </a:moveTo>
                  <a:lnTo>
                    <a:pt x="12929" y="368494"/>
                  </a:lnTo>
                  <a:lnTo>
                    <a:pt x="12929" y="374958"/>
                  </a:lnTo>
                  <a:lnTo>
                    <a:pt x="769312" y="374958"/>
                  </a:lnTo>
                  <a:lnTo>
                    <a:pt x="769312" y="368494"/>
                  </a:lnTo>
                  <a:close/>
                </a:path>
                <a:path w="782320" h="381635">
                  <a:moveTo>
                    <a:pt x="769312" y="6464"/>
                  </a:moveTo>
                  <a:lnTo>
                    <a:pt x="769312" y="374958"/>
                  </a:lnTo>
                  <a:lnTo>
                    <a:pt x="775776" y="368494"/>
                  </a:lnTo>
                  <a:lnTo>
                    <a:pt x="782241" y="368494"/>
                  </a:lnTo>
                  <a:lnTo>
                    <a:pt x="782241" y="15084"/>
                  </a:lnTo>
                  <a:lnTo>
                    <a:pt x="775776" y="15084"/>
                  </a:lnTo>
                  <a:lnTo>
                    <a:pt x="769312" y="6464"/>
                  </a:lnTo>
                  <a:close/>
                </a:path>
                <a:path w="782320" h="381635">
                  <a:moveTo>
                    <a:pt x="782241" y="368494"/>
                  </a:moveTo>
                  <a:lnTo>
                    <a:pt x="775776" y="368494"/>
                  </a:lnTo>
                  <a:lnTo>
                    <a:pt x="769312" y="374958"/>
                  </a:lnTo>
                  <a:lnTo>
                    <a:pt x="782241" y="374958"/>
                  </a:lnTo>
                  <a:lnTo>
                    <a:pt x="782241" y="368494"/>
                  </a:lnTo>
                  <a:close/>
                </a:path>
                <a:path w="782320" h="381635">
                  <a:moveTo>
                    <a:pt x="12929" y="6464"/>
                  </a:moveTo>
                  <a:lnTo>
                    <a:pt x="6464" y="15084"/>
                  </a:lnTo>
                  <a:lnTo>
                    <a:pt x="12929" y="15084"/>
                  </a:lnTo>
                  <a:lnTo>
                    <a:pt x="12929" y="6464"/>
                  </a:lnTo>
                  <a:close/>
                </a:path>
                <a:path w="782320" h="381635">
                  <a:moveTo>
                    <a:pt x="769312" y="6464"/>
                  </a:moveTo>
                  <a:lnTo>
                    <a:pt x="12929" y="6464"/>
                  </a:lnTo>
                  <a:lnTo>
                    <a:pt x="12929" y="15084"/>
                  </a:lnTo>
                  <a:lnTo>
                    <a:pt x="769312" y="15084"/>
                  </a:lnTo>
                  <a:lnTo>
                    <a:pt x="769312" y="6464"/>
                  </a:lnTo>
                  <a:close/>
                </a:path>
                <a:path w="782320" h="381635">
                  <a:moveTo>
                    <a:pt x="782241" y="6464"/>
                  </a:moveTo>
                  <a:lnTo>
                    <a:pt x="769312" y="6464"/>
                  </a:lnTo>
                  <a:lnTo>
                    <a:pt x="775776" y="15084"/>
                  </a:lnTo>
                  <a:lnTo>
                    <a:pt x="782241" y="15084"/>
                  </a:lnTo>
                  <a:lnTo>
                    <a:pt x="782241" y="64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8915476" y="5085496"/>
            <a:ext cx="753362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9725855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0037" y="228463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spc="-15" dirty="0">
                <a:solidFill>
                  <a:srgbClr val="000000"/>
                </a:solidFill>
              </a:rPr>
              <a:t>History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45016" y="1387981"/>
            <a:ext cx="8093009" cy="5195452"/>
          </a:xfrm>
          <a:prstGeom prst="rect">
            <a:avLst/>
          </a:prstGeom>
        </p:spPr>
        <p:txBody>
          <a:bodyPr vert="horz" wrap="square" lIns="0" tIns="77779" rIns="0" bIns="0" rtlCol="0">
            <a:spAutoFit/>
          </a:bodyPr>
          <a:lstStyle/>
          <a:p>
            <a:pPr marL="368991" indent="-350020" defTabSz="1365931">
              <a:spcBef>
                <a:spcPts val="611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early</a:t>
            </a:r>
            <a:r>
              <a:rPr sz="3286" kern="0" spc="-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computer</a:t>
            </a:r>
            <a:r>
              <a:rPr sz="3286" kern="0" spc="-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systems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488510" defTabSz="1365931">
              <a:spcBef>
                <a:spcPts val="441"/>
              </a:spcBef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–</a:t>
            </a:r>
            <a:r>
              <a:rPr sz="2838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EDVAC</a:t>
            </a:r>
            <a:r>
              <a:rPr sz="2838" kern="0" spc="149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(1949)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1" indent="-234295" defTabSz="1365931">
              <a:spcBef>
                <a:spcPts val="342"/>
              </a:spcBef>
              <a:buFontTx/>
              <a:buChar char="•"/>
              <a:tabLst>
                <a:tab pos="1192344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duplicate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ALU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and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compare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results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both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1" indent="-234295" defTabSz="1365931">
              <a:spcBef>
                <a:spcPts val="321"/>
              </a:spcBef>
              <a:buFontTx/>
              <a:buChar char="•"/>
              <a:tabLst>
                <a:tab pos="1192344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continue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processing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if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agreed,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else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report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error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indent="-291209" defTabSz="1365931">
              <a:spcBef>
                <a:spcPts val="403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Bell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Relay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Computer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(1950)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1" indent="-234295" defTabSz="1365931">
              <a:spcBef>
                <a:spcPts val="336"/>
              </a:spcBef>
              <a:buFontTx/>
              <a:buChar char="•"/>
              <a:tabLst>
                <a:tab pos="1192344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465" kern="0" spc="6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CPU’s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3292" marR="7589" lvl="1" indent="-235244" defTabSz="1365931">
              <a:lnSpc>
                <a:spcPts val="2659"/>
              </a:lnSpc>
              <a:spcBef>
                <a:spcPts val="657"/>
              </a:spcBef>
              <a:buFontTx/>
              <a:buChar char="•"/>
              <a:tabLst>
                <a:tab pos="1193292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one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unit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begin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executing</a:t>
            </a:r>
            <a:r>
              <a:rPr sz="2465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465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next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instruction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if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465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other</a:t>
            </a:r>
            <a:r>
              <a:rPr sz="2465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encounts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an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error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488510" defTabSz="1365931">
              <a:spcBef>
                <a:spcPts val="373"/>
              </a:spcBef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–</a:t>
            </a:r>
            <a:r>
              <a:rPr sz="2838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IBM650,</a:t>
            </a:r>
            <a:r>
              <a:rPr sz="2838" kern="0" spc="12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UNIVAC</a:t>
            </a:r>
            <a:r>
              <a:rPr sz="2838" kern="0" spc="15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(1955)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1" indent="-234295" defTabSz="1365931">
              <a:spcBef>
                <a:spcPts val="342"/>
              </a:spcBef>
              <a:buFontTx/>
              <a:buChar char="•"/>
              <a:tabLst>
                <a:tab pos="1192344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parity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check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on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data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transfers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defTabSz="1365931">
              <a:spcBef>
                <a:spcPts val="314"/>
              </a:spcBef>
            </a:pP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1182" defTabSz="1365931"/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20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8600161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52721" y="6216903"/>
            <a:ext cx="6785811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6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Encoding/decoding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375510"/>
            <a:ext cx="7031995" cy="1543583"/>
          </a:xfrm>
          <a:prstGeom prst="rect">
            <a:avLst/>
          </a:prstGeom>
        </p:spPr>
        <p:txBody>
          <a:bodyPr vert="horz" wrap="square" lIns="0" tIns="121241" rIns="0" bIns="0" rtlCol="0">
            <a:spAutoFit/>
          </a:bodyPr>
          <a:lstStyle/>
          <a:p>
            <a:pPr marL="372980" indent="-354470" defTabSz="1332738">
              <a:spcBef>
                <a:spcPts val="955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scenario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affect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codeword: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1" indent="-235080" defTabSz="1332738">
              <a:spcBef>
                <a:spcPts val="603"/>
              </a:spcBef>
              <a:buFontTx/>
              <a:buChar char="•"/>
              <a:tabLst>
                <a:tab pos="1195761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correct</a:t>
            </a:r>
            <a:r>
              <a:rPr sz="2478" kern="0" spc="-10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Symbol"/>
                <a:cs typeface="Symbol"/>
              </a:rPr>
              <a:t></a:t>
            </a:r>
            <a:r>
              <a:rPr sz="2478" kern="0" spc="-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another</a:t>
            </a:r>
            <a:r>
              <a:rPr sz="2478" kern="0" spc="-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1" indent="-235080" defTabSz="1332738">
              <a:spcBef>
                <a:spcPts val="583"/>
              </a:spcBef>
              <a:buFontTx/>
              <a:buChar char="•"/>
              <a:tabLst>
                <a:tab pos="1195761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correct</a:t>
            </a:r>
            <a:r>
              <a:rPr sz="2478" kern="0" spc="-10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Symbol"/>
                <a:cs typeface="Symbol"/>
              </a:rPr>
              <a:t></a:t>
            </a:r>
            <a:r>
              <a:rPr sz="2478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word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622196" y="2435024"/>
            <a:ext cx="1168914" cy="590473"/>
          </a:xfrm>
          <a:custGeom>
            <a:avLst/>
            <a:gdLst/>
            <a:ahLst/>
            <a:cxnLst/>
            <a:rect l="l" t="t" r="r" b="b"/>
            <a:pathLst>
              <a:path w="802005" h="405130">
                <a:moveTo>
                  <a:pt x="801636" y="202565"/>
                </a:moveTo>
                <a:lnTo>
                  <a:pt x="792276" y="193941"/>
                </a:lnTo>
                <a:lnTo>
                  <a:pt x="614565" y="30162"/>
                </a:lnTo>
                <a:lnTo>
                  <a:pt x="581825" y="0"/>
                </a:lnTo>
                <a:lnTo>
                  <a:pt x="581825" y="103428"/>
                </a:lnTo>
                <a:lnTo>
                  <a:pt x="0" y="103428"/>
                </a:lnTo>
                <a:lnTo>
                  <a:pt x="107962" y="203542"/>
                </a:lnTo>
                <a:lnTo>
                  <a:pt x="0" y="301688"/>
                </a:lnTo>
                <a:lnTo>
                  <a:pt x="581825" y="301688"/>
                </a:lnTo>
                <a:lnTo>
                  <a:pt x="581825" y="405117"/>
                </a:lnTo>
                <a:lnTo>
                  <a:pt x="614565" y="374954"/>
                </a:lnTo>
                <a:lnTo>
                  <a:pt x="789940" y="213334"/>
                </a:lnTo>
                <a:lnTo>
                  <a:pt x="801636" y="202565"/>
                </a:lnTo>
                <a:close/>
              </a:path>
            </a:pathLst>
          </a:custGeom>
          <a:solidFill>
            <a:srgbClr val="FC0027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961670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52721" y="6225607"/>
            <a:ext cx="6785811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7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Error</a:t>
            </a:r>
            <a:r>
              <a:rPr spc="-109" dirty="0"/>
              <a:t> </a:t>
            </a:r>
            <a:r>
              <a:rPr spc="-15" dirty="0"/>
              <a:t>detection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3" y="1486139"/>
            <a:ext cx="7430888" cy="2073026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7404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define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errors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introduced</a:t>
            </a:r>
            <a:r>
              <a:rPr sz="3279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force it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lie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outside</a:t>
            </a:r>
            <a:r>
              <a:rPr sz="3279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range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89596" defTabSz="1332738">
              <a:spcBef>
                <a:spcPts val="729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–</a:t>
            </a:r>
            <a:r>
              <a:rPr sz="2842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basic principle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FC0127"/>
                </a:solidFill>
                <a:latin typeface="Helvetica"/>
                <a:cs typeface="Helvetica"/>
              </a:rPr>
              <a:t>error</a:t>
            </a:r>
            <a:r>
              <a:rPr sz="2842" kern="0" spc="66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rgbClr val="FC0127"/>
                </a:solidFill>
                <a:latin typeface="Helvetica"/>
                <a:cs typeface="Helvetica"/>
              </a:rPr>
              <a:t>detection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61169231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52721" y="6216903"/>
            <a:ext cx="6785811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8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Error</a:t>
            </a:r>
            <a:r>
              <a:rPr spc="-109" dirty="0"/>
              <a:t> </a:t>
            </a:r>
            <a:r>
              <a:rPr spc="-15" dirty="0"/>
              <a:t>detection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47219" y="1675552"/>
            <a:ext cx="7525350" cy="420179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439836" y="2171553"/>
            <a:ext cx="2427602" cy="2645500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470160" marR="402598" indent="-452576" defTabSz="1332738">
              <a:lnSpc>
                <a:spcPct val="101499"/>
              </a:lnSpc>
              <a:spcBef>
                <a:spcPts val="146"/>
              </a:spcBef>
            </a:pP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</a:t>
            </a:r>
            <a:r>
              <a:rPr sz="2842" b="1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possible words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/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>
              <a:spcBef>
                <a:spcPts val="138"/>
              </a:spcBef>
            </a:pP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321632" marR="7404" indent="115689" defTabSz="1332738">
              <a:lnSpc>
                <a:spcPct val="101499"/>
              </a:lnSpc>
            </a:pPr>
            <a:r>
              <a:rPr sz="2842" b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 </a:t>
            </a:r>
            <a:r>
              <a:rPr sz="2842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words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18245027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52721" y="6225607"/>
            <a:ext cx="6785811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9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Error</a:t>
            </a:r>
            <a:r>
              <a:rPr spc="-109" dirty="0"/>
              <a:t> </a:t>
            </a:r>
            <a:r>
              <a:rPr spc="-15" dirty="0"/>
              <a:t>correction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3" y="1486139"/>
            <a:ext cx="8495220" cy="2073026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7404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define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 it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possible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determine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correct code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word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from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erroneous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89596" defTabSz="1332738">
              <a:spcBef>
                <a:spcPts val="729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–</a:t>
            </a:r>
            <a:r>
              <a:rPr sz="2842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basic principle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FC0127"/>
                </a:solidFill>
                <a:latin typeface="Helvetica"/>
                <a:cs typeface="Helvetica"/>
              </a:rPr>
              <a:t>error</a:t>
            </a:r>
            <a:r>
              <a:rPr sz="2842" kern="0" spc="66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rgbClr val="FC0127"/>
                </a:solidFill>
                <a:latin typeface="Helvetica"/>
                <a:cs typeface="Helvetica"/>
              </a:rPr>
              <a:t>correction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337644204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16903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10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Error</a:t>
            </a:r>
            <a:r>
              <a:rPr spc="-109" dirty="0"/>
              <a:t> </a:t>
            </a:r>
            <a:r>
              <a:rPr spc="-15" dirty="0"/>
              <a:t>correction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47219" y="1675552"/>
            <a:ext cx="7525350" cy="420179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439836" y="2171552"/>
            <a:ext cx="2427602" cy="2645500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43499" marR="402598" indent="-25914" defTabSz="1332738">
              <a:lnSpc>
                <a:spcPct val="101499"/>
              </a:lnSpc>
              <a:spcBef>
                <a:spcPts val="146"/>
              </a:spcBef>
            </a:pP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</a:t>
            </a:r>
            <a:r>
              <a:rPr sz="2842" b="1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possible codewords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/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>
              <a:spcBef>
                <a:spcPts val="138"/>
              </a:spcBef>
            </a:pP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321632" marR="7404" indent="115689" defTabSz="1332738">
              <a:lnSpc>
                <a:spcPct val="101499"/>
              </a:lnSpc>
            </a:pPr>
            <a:r>
              <a:rPr sz="2842" b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 </a:t>
            </a:r>
            <a:r>
              <a:rPr sz="2842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words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982898661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2972" y="1486139"/>
            <a:ext cx="8496146" cy="5094815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680252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Characterized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number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that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corrected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1135604" lvl="1" indent="-293387" defTabSz="1332738">
              <a:lnSpc>
                <a:spcPct val="101499"/>
              </a:lnSpc>
              <a:spcBef>
                <a:spcPts val="678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double-bit</a:t>
            </a:r>
            <a:r>
              <a:rPr sz="2842" kern="0" spc="58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detecting</a:t>
            </a:r>
            <a:r>
              <a:rPr sz="2842" kern="0" spc="44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code</a:t>
            </a:r>
            <a:r>
              <a:rPr sz="2842" kern="0" spc="80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two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single-bit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987522" lvl="1" indent="-293387" defTabSz="1332738">
              <a:lnSpc>
                <a:spcPct val="101499"/>
              </a:lnSpc>
              <a:spcBef>
                <a:spcPts val="692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single-bit</a:t>
            </a:r>
            <a:r>
              <a:rPr sz="2842" kern="0" spc="66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correcting</a:t>
            </a:r>
            <a:r>
              <a:rPr sz="2842" kern="0" spc="22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code</a:t>
            </a:r>
            <a:r>
              <a:rPr sz="2842" kern="0" spc="80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correct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one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single-bit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7404" indent="-355397" defTabSz="1332738">
              <a:lnSpc>
                <a:spcPct val="100600"/>
              </a:lnSpc>
              <a:spcBef>
                <a:spcPts val="802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rgbClr val="FC0127"/>
                </a:solidFill>
                <a:latin typeface="Helvetica"/>
                <a:cs typeface="Helvetica"/>
              </a:rPr>
              <a:t>Hamming</a:t>
            </a:r>
            <a:r>
              <a:rPr sz="3279" kern="0" spc="-22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rgbClr val="FC0127"/>
                </a:solidFill>
                <a:latin typeface="Helvetica"/>
                <a:cs typeface="Helvetica"/>
              </a:rPr>
              <a:t>distance</a:t>
            </a:r>
            <a:r>
              <a:rPr sz="3279" kern="0" spc="-15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gives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measure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detecting/correcting</a:t>
            </a:r>
            <a:r>
              <a:rPr sz="3279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capabilities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>
              <a:spcBef>
                <a:spcPts val="1574"/>
              </a:spcBef>
            </a:pP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1133" defTabSz="1332738"/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11</a:t>
            </a:r>
            <a:r>
              <a:rPr sz="1822" kern="0" spc="36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36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36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4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marL="816302">
              <a:spcBef>
                <a:spcPts val="2317"/>
              </a:spcBef>
            </a:pPr>
            <a:r>
              <a:rPr dirty="0"/>
              <a:t>Error</a:t>
            </a:r>
            <a:r>
              <a:rPr spc="-197" dirty="0"/>
              <a:t> </a:t>
            </a:r>
            <a:r>
              <a:rPr dirty="0"/>
              <a:t>detecting/correcting</a:t>
            </a:r>
            <a:r>
              <a:rPr spc="-160" dirty="0"/>
              <a:t> </a:t>
            </a:r>
            <a:r>
              <a:rPr spc="-29" dirty="0"/>
              <a:t>code</a:t>
            </a:r>
          </a:p>
        </p:txBody>
      </p:sp>
    </p:spTree>
    <p:extLst>
      <p:ext uri="{BB962C8B-B14F-4D97-AF65-F5344CB8AC3E}">
        <p14:creationId xmlns:p14="http://schemas.microsoft.com/office/powerpoint/2010/main" val="859730000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16903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12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649930" y="3342725"/>
            <a:ext cx="424807" cy="2120334"/>
          </a:xfrm>
          <a:custGeom>
            <a:avLst/>
            <a:gdLst/>
            <a:ahLst/>
            <a:cxnLst/>
            <a:rect l="l" t="t" r="r" b="b"/>
            <a:pathLst>
              <a:path w="291464" h="1454785">
                <a:moveTo>
                  <a:pt x="290916" y="0"/>
                </a:moveTo>
                <a:lnTo>
                  <a:pt x="0" y="0"/>
                </a:lnTo>
                <a:lnTo>
                  <a:pt x="0" y="1454581"/>
                </a:lnTo>
                <a:lnTo>
                  <a:pt x="290916" y="1454581"/>
                </a:lnTo>
                <a:lnTo>
                  <a:pt x="290916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3798773" y="3342725"/>
            <a:ext cx="427584" cy="2120334"/>
          </a:xfrm>
          <a:custGeom>
            <a:avLst/>
            <a:gdLst/>
            <a:ahLst/>
            <a:cxnLst/>
            <a:rect l="l" t="t" r="r" b="b"/>
            <a:pathLst>
              <a:path w="293369" h="1454785">
                <a:moveTo>
                  <a:pt x="293071" y="0"/>
                </a:moveTo>
                <a:lnTo>
                  <a:pt x="0" y="0"/>
                </a:lnTo>
                <a:lnTo>
                  <a:pt x="0" y="1454581"/>
                </a:lnTo>
                <a:lnTo>
                  <a:pt x="293071" y="1454581"/>
                </a:lnTo>
                <a:lnTo>
                  <a:pt x="293071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Hamming</a:t>
            </a:r>
            <a:r>
              <a:rPr spc="-117" dirty="0"/>
              <a:t> </a:t>
            </a:r>
            <a:r>
              <a:rPr spc="-15" dirty="0"/>
              <a:t>distance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842056" y="1693782"/>
            <a:ext cx="8509103" cy="890390"/>
          </a:xfrm>
          <a:prstGeom prst="rect">
            <a:avLst/>
          </a:prstGeom>
          <a:solidFill>
            <a:srgbClr val="CCFFCC"/>
          </a:solidFill>
        </p:spPr>
        <p:txBody>
          <a:bodyPr vert="horz" wrap="square" lIns="0" tIns="34244" rIns="0" bIns="0" rtlCol="0">
            <a:spAutoFit/>
          </a:bodyPr>
          <a:lstStyle/>
          <a:p>
            <a:pPr marL="1010660" marR="864429" indent="-141603" defTabSz="1332738">
              <a:lnSpc>
                <a:spcPct val="101499"/>
              </a:lnSpc>
              <a:spcBef>
                <a:spcPts val="270"/>
              </a:spcBef>
            </a:pP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Hamming</a:t>
            </a:r>
            <a:r>
              <a:rPr sz="2842" b="1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distance</a:t>
            </a:r>
            <a:r>
              <a:rPr sz="2842" b="1" kern="0" spc="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b="1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b="1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number</a:t>
            </a:r>
            <a:r>
              <a:rPr sz="2842" b="1" kern="0" spc="10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b="1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bit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positions</a:t>
            </a:r>
            <a:r>
              <a:rPr sz="2842" b="1" kern="0" spc="14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42" b="1" kern="0" spc="13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which</a:t>
            </a:r>
            <a:r>
              <a:rPr sz="2842" b="1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two</a:t>
            </a:r>
            <a:r>
              <a:rPr sz="2842" b="1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n-tuples</a:t>
            </a:r>
            <a:r>
              <a:rPr sz="2842" b="1" kern="0" spc="1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differ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94057" y="3509534"/>
            <a:ext cx="2195300" cy="873906"/>
          </a:xfrm>
          <a:prstGeom prst="rect">
            <a:avLst/>
          </a:prstGeom>
        </p:spPr>
        <p:txBody>
          <a:bodyPr vert="horz" wrap="square" lIns="0" tIns="21285" rIns="0" bIns="0" rtlCol="0">
            <a:spAutoFit/>
          </a:bodyPr>
          <a:lstStyle/>
          <a:p>
            <a:pPr marL="18510" defTabSz="1332738">
              <a:spcBef>
                <a:spcPts val="166"/>
              </a:spcBef>
            </a:pPr>
            <a:r>
              <a:rPr sz="5539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5539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5539" b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0000</a:t>
            </a:r>
            <a:endParaRPr sz="553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94057" y="4530293"/>
            <a:ext cx="2195300" cy="873906"/>
          </a:xfrm>
          <a:prstGeom prst="rect">
            <a:avLst/>
          </a:prstGeom>
        </p:spPr>
        <p:txBody>
          <a:bodyPr vert="horz" wrap="square" lIns="0" tIns="21285" rIns="0" bIns="0" rtlCol="0">
            <a:spAutoFit/>
          </a:bodyPr>
          <a:lstStyle/>
          <a:p>
            <a:pPr marL="18510" defTabSz="1332738">
              <a:spcBef>
                <a:spcPts val="166"/>
              </a:spcBef>
            </a:pPr>
            <a:r>
              <a:rPr sz="5539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y</a:t>
            </a:r>
            <a:r>
              <a:rPr sz="5539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5539" b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0101</a:t>
            </a:r>
            <a:endParaRPr sz="553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509623" y="4147116"/>
            <a:ext cx="1695527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b="1" kern="0" dirty="0">
                <a:solidFill>
                  <a:sysClr val="windowText" lastClr="000000"/>
                </a:solidFill>
                <a:latin typeface="Symbol"/>
                <a:cs typeface="Symbol"/>
              </a:rPr>
              <a:t></a:t>
            </a:r>
            <a:r>
              <a:rPr sz="2842" kern="0" spc="51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(x,y)</a:t>
            </a:r>
            <a:r>
              <a:rPr sz="2842" b="1" kern="0" spc="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42" b="1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376533006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128558" y="2076247"/>
            <a:ext cx="3517849" cy="3329971"/>
            <a:chOff x="2053716" y="1424536"/>
            <a:chExt cx="2413635" cy="22847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95777" y="2999794"/>
              <a:ext cx="700354" cy="6684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95777" y="3066640"/>
              <a:ext cx="687381" cy="6895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95777" y="3135598"/>
              <a:ext cx="618423" cy="68957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695777" y="3204556"/>
              <a:ext cx="549465" cy="68957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695777" y="3273514"/>
              <a:ext cx="480507" cy="6895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695777" y="3342472"/>
              <a:ext cx="411549" cy="68957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695777" y="3411430"/>
              <a:ext cx="342591" cy="6895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695777" y="3480388"/>
              <a:ext cx="273633" cy="6895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695777" y="3549346"/>
              <a:ext cx="204675" cy="68957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695777" y="3618304"/>
              <a:ext cx="135717" cy="81844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680759" y="1491339"/>
              <a:ext cx="81930" cy="66846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611801" y="1558185"/>
              <a:ext cx="150888" cy="68957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542843" y="1627143"/>
              <a:ext cx="219846" cy="68957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473885" y="1696101"/>
              <a:ext cx="288804" cy="68957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404927" y="1765059"/>
              <a:ext cx="357762" cy="68957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335991" y="1834017"/>
              <a:ext cx="426698" cy="68957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267033" y="1902975"/>
              <a:ext cx="495656" cy="6895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198075" y="1971933"/>
              <a:ext cx="564614" cy="68957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129117" y="2040891"/>
              <a:ext cx="633572" cy="68957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2062336" y="2109849"/>
              <a:ext cx="700354" cy="81844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1491339"/>
              <a:ext cx="1633441" cy="64691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1556030"/>
              <a:ext cx="1633441" cy="68957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1624988"/>
              <a:ext cx="1633441" cy="68957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1693946"/>
              <a:ext cx="1633441" cy="68957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1762904"/>
              <a:ext cx="1633441" cy="68957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1831862"/>
              <a:ext cx="1633441" cy="68957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1900820"/>
              <a:ext cx="1633441" cy="68957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1969778"/>
              <a:ext cx="1633441" cy="68957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2038736"/>
              <a:ext cx="1633441" cy="68957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2107694"/>
              <a:ext cx="1633441" cy="68957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2176652"/>
              <a:ext cx="1633441" cy="68957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2245610"/>
              <a:ext cx="1633441" cy="68957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2314568"/>
              <a:ext cx="1633441" cy="68957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2383525"/>
              <a:ext cx="1633441" cy="68957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2452483"/>
              <a:ext cx="1633441" cy="68957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2521441"/>
              <a:ext cx="1633441" cy="68957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2590399"/>
              <a:ext cx="1633441" cy="68957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2659357"/>
              <a:ext cx="1633441" cy="68957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2728315"/>
              <a:ext cx="1633441" cy="68957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2797273"/>
              <a:ext cx="1633441" cy="68957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2762690" y="2866231"/>
              <a:ext cx="1633441" cy="68957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2762690" y="2935189"/>
              <a:ext cx="1633441" cy="64605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2053716" y="1424536"/>
              <a:ext cx="2413528" cy="2284232"/>
            </a:xfrm>
            <a:prstGeom prst="rect">
              <a:avLst/>
            </a:prstGeom>
          </p:spPr>
        </p:pic>
      </p:grpSp>
      <p:sp>
        <p:nvSpPr>
          <p:cNvPr id="46" name="object 46"/>
          <p:cNvSpPr txBox="1">
            <a:spLocks noGrp="1"/>
          </p:cNvSpPr>
          <p:nvPr>
            <p:ph type="title"/>
          </p:nvPr>
        </p:nvSpPr>
        <p:spPr>
          <a:xfrm>
            <a:off x="1757256" y="210614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marL="536797">
              <a:spcBef>
                <a:spcPts val="2317"/>
              </a:spcBef>
            </a:pPr>
            <a:r>
              <a:rPr spc="-15" dirty="0"/>
              <a:t>3-</a:t>
            </a:r>
            <a:r>
              <a:rPr dirty="0"/>
              <a:t>dimensional</a:t>
            </a:r>
            <a:r>
              <a:rPr spc="-109" dirty="0"/>
              <a:t> </a:t>
            </a:r>
            <a:r>
              <a:rPr dirty="0"/>
              <a:t>space</a:t>
            </a:r>
            <a:r>
              <a:rPr spc="-66" dirty="0"/>
              <a:t> </a:t>
            </a:r>
            <a:r>
              <a:rPr spc="-15" dirty="0"/>
              <a:t>(3-</a:t>
            </a:r>
            <a:r>
              <a:rPr dirty="0"/>
              <a:t>bit</a:t>
            </a:r>
            <a:r>
              <a:rPr spc="-95" dirty="0"/>
              <a:t> </a:t>
            </a:r>
            <a:r>
              <a:rPr spc="-15" dirty="0"/>
              <a:t>words)</a:t>
            </a:r>
          </a:p>
        </p:txBody>
      </p:sp>
      <p:sp>
        <p:nvSpPr>
          <p:cNvPr id="47" name="object 47"/>
          <p:cNvSpPr txBox="1"/>
          <p:nvPr/>
        </p:nvSpPr>
        <p:spPr>
          <a:xfrm>
            <a:off x="3419077" y="2729897"/>
            <a:ext cx="649705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010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502116" y="4378816"/>
            <a:ext cx="649705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101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669804" y="3201017"/>
            <a:ext cx="621940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110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455541" y="1709137"/>
            <a:ext cx="3752927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  <a:tabLst>
                <a:tab pos="3177284" algn="l"/>
              </a:tabLst>
            </a:pP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011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42" kern="0" spc="-109" dirty="0">
                <a:solidFill>
                  <a:sysClr val="windowText" lastClr="000000"/>
                </a:solidFill>
                <a:latin typeface="Helvetica"/>
                <a:cs typeface="Helvetica"/>
              </a:rPr>
              <a:t>111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4125418" y="3181808"/>
            <a:ext cx="2412794" cy="2227693"/>
            <a:chOff x="2051561" y="2183073"/>
            <a:chExt cx="1655445" cy="1528445"/>
          </a:xfrm>
        </p:grpSpPr>
        <p:pic>
          <p:nvPicPr>
            <p:cNvPr id="52" name="object 52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2191693"/>
              <a:ext cx="1633441" cy="64691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2256384"/>
              <a:ext cx="1633441" cy="68957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2325342"/>
              <a:ext cx="1633441" cy="68957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2394300"/>
              <a:ext cx="1633441" cy="68957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2463258"/>
              <a:ext cx="1633441" cy="68957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2532216"/>
              <a:ext cx="1633441" cy="68957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2601174"/>
              <a:ext cx="1633441" cy="68957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2670132"/>
              <a:ext cx="1633441" cy="68957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2739090"/>
              <a:ext cx="1633441" cy="68957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2808048"/>
              <a:ext cx="1633441" cy="68957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2877006"/>
              <a:ext cx="1633441" cy="68957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2945964"/>
              <a:ext cx="1633441" cy="68957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3014922"/>
              <a:ext cx="1633441" cy="68957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3083880"/>
              <a:ext cx="1633441" cy="68957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3152838"/>
              <a:ext cx="1633441" cy="68957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3221795"/>
              <a:ext cx="1633441" cy="68957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3290753"/>
              <a:ext cx="1633441" cy="68957"/>
            </a:xfrm>
            <a:prstGeom prst="rect">
              <a:avLst/>
            </a:prstGeom>
          </p:spPr>
        </p:pic>
        <p:pic>
          <p:nvPicPr>
            <p:cNvPr id="69" name="object 69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3359711"/>
              <a:ext cx="1633441" cy="68957"/>
            </a:xfrm>
            <a:prstGeom prst="rect">
              <a:avLst/>
            </a:prstGeom>
          </p:spPr>
        </p:pic>
        <p:pic>
          <p:nvPicPr>
            <p:cNvPr id="70" name="object 70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3428669"/>
              <a:ext cx="1633441" cy="68957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3497627"/>
              <a:ext cx="1633441" cy="68957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62335" y="3566585"/>
              <a:ext cx="1633441" cy="68957"/>
            </a:xfrm>
            <a:prstGeom prst="rect">
              <a:avLst/>
            </a:prstGeom>
          </p:spPr>
        </p:pic>
        <p:pic>
          <p:nvPicPr>
            <p:cNvPr id="73" name="object 73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2062335" y="3635543"/>
              <a:ext cx="1633441" cy="64605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2051561" y="2183073"/>
              <a:ext cx="1655445" cy="1528445"/>
            </a:xfrm>
            <a:custGeom>
              <a:avLst/>
              <a:gdLst/>
              <a:ahLst/>
              <a:cxnLst/>
              <a:rect l="l" t="t" r="r" b="b"/>
              <a:pathLst>
                <a:path w="1655445" h="1528445">
                  <a:moveTo>
                    <a:pt x="1654990" y="0"/>
                  </a:moveTo>
                  <a:lnTo>
                    <a:pt x="0" y="0"/>
                  </a:lnTo>
                  <a:lnTo>
                    <a:pt x="0" y="1527849"/>
                  </a:lnTo>
                  <a:lnTo>
                    <a:pt x="1654990" y="1527849"/>
                  </a:lnTo>
                  <a:lnTo>
                    <a:pt x="1654990" y="1517074"/>
                  </a:lnTo>
                  <a:lnTo>
                    <a:pt x="19394" y="1517074"/>
                  </a:lnTo>
                  <a:lnTo>
                    <a:pt x="10774" y="1508455"/>
                  </a:lnTo>
                  <a:lnTo>
                    <a:pt x="19394" y="1508455"/>
                  </a:lnTo>
                  <a:lnTo>
                    <a:pt x="19394" y="19394"/>
                  </a:lnTo>
                  <a:lnTo>
                    <a:pt x="10774" y="19394"/>
                  </a:lnTo>
                  <a:lnTo>
                    <a:pt x="19394" y="8619"/>
                  </a:lnTo>
                  <a:lnTo>
                    <a:pt x="1654990" y="8619"/>
                  </a:lnTo>
                  <a:lnTo>
                    <a:pt x="1654990" y="0"/>
                  </a:lnTo>
                  <a:close/>
                </a:path>
                <a:path w="1655445" h="1528445">
                  <a:moveTo>
                    <a:pt x="19394" y="1508455"/>
                  </a:moveTo>
                  <a:lnTo>
                    <a:pt x="10774" y="1508455"/>
                  </a:lnTo>
                  <a:lnTo>
                    <a:pt x="19394" y="1517074"/>
                  </a:lnTo>
                  <a:lnTo>
                    <a:pt x="19394" y="1508455"/>
                  </a:lnTo>
                  <a:close/>
                </a:path>
                <a:path w="1655445" h="1528445">
                  <a:moveTo>
                    <a:pt x="1633441" y="1508455"/>
                  </a:moveTo>
                  <a:lnTo>
                    <a:pt x="19394" y="1508455"/>
                  </a:lnTo>
                  <a:lnTo>
                    <a:pt x="19394" y="1517074"/>
                  </a:lnTo>
                  <a:lnTo>
                    <a:pt x="1633441" y="1517074"/>
                  </a:lnTo>
                  <a:lnTo>
                    <a:pt x="1633441" y="1508455"/>
                  </a:lnTo>
                  <a:close/>
                </a:path>
                <a:path w="1655445" h="1528445">
                  <a:moveTo>
                    <a:pt x="1633441" y="8619"/>
                  </a:moveTo>
                  <a:lnTo>
                    <a:pt x="1633441" y="1517074"/>
                  </a:lnTo>
                  <a:lnTo>
                    <a:pt x="1644216" y="1508455"/>
                  </a:lnTo>
                  <a:lnTo>
                    <a:pt x="1654990" y="1508455"/>
                  </a:lnTo>
                  <a:lnTo>
                    <a:pt x="1654990" y="19394"/>
                  </a:lnTo>
                  <a:lnTo>
                    <a:pt x="1644216" y="19394"/>
                  </a:lnTo>
                  <a:lnTo>
                    <a:pt x="1633441" y="8619"/>
                  </a:lnTo>
                  <a:close/>
                </a:path>
                <a:path w="1655445" h="1528445">
                  <a:moveTo>
                    <a:pt x="1654990" y="1508455"/>
                  </a:moveTo>
                  <a:lnTo>
                    <a:pt x="1644216" y="1508455"/>
                  </a:lnTo>
                  <a:lnTo>
                    <a:pt x="1633441" y="1517074"/>
                  </a:lnTo>
                  <a:lnTo>
                    <a:pt x="1654990" y="1517074"/>
                  </a:lnTo>
                  <a:lnTo>
                    <a:pt x="1654990" y="1508455"/>
                  </a:lnTo>
                  <a:close/>
                </a:path>
                <a:path w="1655445" h="1528445">
                  <a:moveTo>
                    <a:pt x="19394" y="8619"/>
                  </a:moveTo>
                  <a:lnTo>
                    <a:pt x="10774" y="19394"/>
                  </a:lnTo>
                  <a:lnTo>
                    <a:pt x="19394" y="19394"/>
                  </a:lnTo>
                  <a:lnTo>
                    <a:pt x="19394" y="8619"/>
                  </a:lnTo>
                  <a:close/>
                </a:path>
                <a:path w="1655445" h="1528445">
                  <a:moveTo>
                    <a:pt x="1633441" y="8619"/>
                  </a:moveTo>
                  <a:lnTo>
                    <a:pt x="19394" y="8619"/>
                  </a:lnTo>
                  <a:lnTo>
                    <a:pt x="19394" y="19394"/>
                  </a:lnTo>
                  <a:lnTo>
                    <a:pt x="1633441" y="19394"/>
                  </a:lnTo>
                  <a:lnTo>
                    <a:pt x="1633441" y="8619"/>
                  </a:lnTo>
                  <a:close/>
                </a:path>
                <a:path w="1655445" h="1528445">
                  <a:moveTo>
                    <a:pt x="1654990" y="8619"/>
                  </a:moveTo>
                  <a:lnTo>
                    <a:pt x="1633441" y="8619"/>
                  </a:lnTo>
                  <a:lnTo>
                    <a:pt x="1644216" y="19394"/>
                  </a:lnTo>
                  <a:lnTo>
                    <a:pt x="1654990" y="19394"/>
                  </a:lnTo>
                  <a:lnTo>
                    <a:pt x="1654990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75" name="object 75"/>
          <p:cNvSpPr txBox="1"/>
          <p:nvPr/>
        </p:nvSpPr>
        <p:spPr>
          <a:xfrm>
            <a:off x="5206191" y="4378816"/>
            <a:ext cx="649705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001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3418733" y="3194383"/>
            <a:ext cx="2933854" cy="2710806"/>
          </a:xfrm>
          <a:custGeom>
            <a:avLst/>
            <a:gdLst/>
            <a:ahLst/>
            <a:cxnLst/>
            <a:rect l="l" t="t" r="r" b="b"/>
            <a:pathLst>
              <a:path w="2012950" h="1859914">
                <a:moveTo>
                  <a:pt x="1351140" y="459003"/>
                </a:moveTo>
                <a:lnTo>
                  <a:pt x="1271409" y="506412"/>
                </a:lnTo>
                <a:lnTo>
                  <a:pt x="1304886" y="501383"/>
                </a:lnTo>
                <a:lnTo>
                  <a:pt x="103428" y="1801520"/>
                </a:lnTo>
                <a:lnTo>
                  <a:pt x="109893" y="1807984"/>
                </a:lnTo>
                <a:lnTo>
                  <a:pt x="1313738" y="507580"/>
                </a:lnTo>
                <a:lnTo>
                  <a:pt x="1310195" y="543039"/>
                </a:lnTo>
                <a:lnTo>
                  <a:pt x="1333296" y="495630"/>
                </a:lnTo>
                <a:lnTo>
                  <a:pt x="1351140" y="459003"/>
                </a:lnTo>
                <a:close/>
              </a:path>
              <a:path w="2012950" h="1859914">
                <a:moveTo>
                  <a:pt x="2012708" y="1831695"/>
                </a:moveTo>
                <a:lnTo>
                  <a:pt x="1997621" y="1827377"/>
                </a:lnTo>
                <a:lnTo>
                  <a:pt x="1922195" y="1805838"/>
                </a:lnTo>
                <a:lnTo>
                  <a:pt x="1952713" y="1827377"/>
                </a:lnTo>
                <a:lnTo>
                  <a:pt x="32321" y="1827377"/>
                </a:lnTo>
                <a:lnTo>
                  <a:pt x="32321" y="59982"/>
                </a:lnTo>
                <a:lnTo>
                  <a:pt x="53873" y="90500"/>
                </a:lnTo>
                <a:lnTo>
                  <a:pt x="43408" y="53873"/>
                </a:lnTo>
                <a:lnTo>
                  <a:pt x="28016" y="0"/>
                </a:lnTo>
                <a:lnTo>
                  <a:pt x="0" y="90500"/>
                </a:lnTo>
                <a:lnTo>
                  <a:pt x="23698" y="59512"/>
                </a:lnTo>
                <a:lnTo>
                  <a:pt x="23698" y="1831695"/>
                </a:lnTo>
                <a:lnTo>
                  <a:pt x="28016" y="1831695"/>
                </a:lnTo>
                <a:lnTo>
                  <a:pt x="28016" y="1838159"/>
                </a:lnTo>
                <a:lnTo>
                  <a:pt x="1950377" y="1838159"/>
                </a:lnTo>
                <a:lnTo>
                  <a:pt x="1922195" y="1859711"/>
                </a:lnTo>
                <a:lnTo>
                  <a:pt x="1991817" y="1838159"/>
                </a:lnTo>
                <a:lnTo>
                  <a:pt x="2012708" y="1831695"/>
                </a:lnTo>
                <a:close/>
              </a:path>
            </a:pathLst>
          </a:custGeom>
          <a:solidFill>
            <a:srgbClr val="FC0027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2549744" y="5399576"/>
            <a:ext cx="6988496" cy="1140538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214271" defTabSz="1332738">
              <a:spcBef>
                <a:spcPts val="197"/>
              </a:spcBef>
              <a:tabLst>
                <a:tab pos="3525277" algn="l"/>
              </a:tabLst>
            </a:pPr>
            <a:r>
              <a:rPr sz="2842" kern="0" spc="-823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42" kern="0" spc="-248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kern="0" spc="-1412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42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y</a:t>
            </a:r>
            <a:r>
              <a:rPr sz="2842" kern="0" spc="-1057" dirty="0">
                <a:solidFill>
                  <a:sysClr val="windowText" lastClr="000000"/>
                </a:solidFill>
                <a:latin typeface="Helvetica"/>
                <a:cs typeface="Helvetica"/>
              </a:rPr>
              <a:t>z</a:t>
            </a:r>
            <a:r>
              <a:rPr sz="2842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42" kern="0" spc="32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842" kern="0" spc="-343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4263" kern="0" spc="-666" baseline="-24216" dirty="0">
                <a:solidFill>
                  <a:srgbClr val="FC0127"/>
                </a:solidFill>
                <a:latin typeface="Helvetica"/>
                <a:cs typeface="Helvetica"/>
              </a:rPr>
              <a:t>x</a:t>
            </a:r>
            <a:r>
              <a:rPr sz="2842" kern="0" spc="328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55531" defTabSz="1332738">
              <a:spcBef>
                <a:spcPts val="30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13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3148968" y="2965455"/>
            <a:ext cx="221196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kern="0" spc="-73" dirty="0">
                <a:solidFill>
                  <a:srgbClr val="FC0127"/>
                </a:solidFill>
                <a:latin typeface="Helvetica"/>
                <a:cs typeface="Helvetica"/>
              </a:rPr>
              <a:t>y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5356950" y="3436576"/>
            <a:ext cx="221196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kern="0" spc="-73" dirty="0">
                <a:solidFill>
                  <a:srgbClr val="FC0127"/>
                </a:solidFill>
                <a:latin typeface="Helvetica"/>
                <a:cs typeface="Helvetica"/>
              </a:rPr>
              <a:t>z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80" name="object 80"/>
          <p:cNvGrpSpPr/>
          <p:nvPr/>
        </p:nvGrpSpPr>
        <p:grpSpPr>
          <a:xfrm>
            <a:off x="4034334" y="3097006"/>
            <a:ext cx="2591417" cy="2397061"/>
            <a:chOff x="1989068" y="2124890"/>
            <a:chExt cx="1778000" cy="1644650"/>
          </a:xfrm>
        </p:grpSpPr>
        <p:pic>
          <p:nvPicPr>
            <p:cNvPr id="81" name="object 81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3624664" y="2124890"/>
              <a:ext cx="142225" cy="135760"/>
            </a:xfrm>
            <a:prstGeom prst="rect">
              <a:avLst/>
            </a:prstGeom>
          </p:spPr>
        </p:pic>
        <p:pic>
          <p:nvPicPr>
            <p:cNvPr id="82" name="object 82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989068" y="3633345"/>
              <a:ext cx="144380" cy="135760"/>
            </a:xfrm>
            <a:prstGeom prst="rect">
              <a:avLst/>
            </a:prstGeom>
          </p:spPr>
        </p:pic>
        <p:pic>
          <p:nvPicPr>
            <p:cNvPr id="83" name="object 83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989068" y="2124890"/>
              <a:ext cx="144380" cy="135760"/>
            </a:xfrm>
            <a:prstGeom prst="rect">
              <a:avLst/>
            </a:prstGeom>
          </p:spPr>
        </p:pic>
        <p:pic>
          <p:nvPicPr>
            <p:cNvPr id="84" name="object 84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3624664" y="3633345"/>
              <a:ext cx="142225" cy="135760"/>
            </a:xfrm>
            <a:prstGeom prst="rect">
              <a:avLst/>
            </a:prstGeom>
          </p:spPr>
        </p:pic>
        <p:sp>
          <p:nvSpPr>
            <p:cNvPr id="85" name="object 85"/>
            <p:cNvSpPr/>
            <p:nvPr/>
          </p:nvSpPr>
          <p:spPr>
            <a:xfrm>
              <a:off x="2062335" y="2165834"/>
              <a:ext cx="1633855" cy="53975"/>
            </a:xfrm>
            <a:custGeom>
              <a:avLst/>
              <a:gdLst/>
              <a:ahLst/>
              <a:cxnLst/>
              <a:rect l="l" t="t" r="r" b="b"/>
              <a:pathLst>
                <a:path w="1633854" h="53975">
                  <a:moveTo>
                    <a:pt x="1633441" y="0"/>
                  </a:moveTo>
                  <a:lnTo>
                    <a:pt x="0" y="0"/>
                  </a:lnTo>
                  <a:lnTo>
                    <a:pt x="0" y="53873"/>
                  </a:lnTo>
                  <a:lnTo>
                    <a:pt x="1633441" y="53873"/>
                  </a:lnTo>
                  <a:lnTo>
                    <a:pt x="1633441" y="0"/>
                  </a:lnTo>
                  <a:close/>
                </a:path>
              </a:pathLst>
            </a:custGeom>
            <a:solidFill>
              <a:srgbClr val="608EFD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86" name="object 86"/>
          <p:cNvSpPr txBox="1"/>
          <p:nvPr/>
        </p:nvSpPr>
        <p:spPr>
          <a:xfrm>
            <a:off x="5501426" y="2648236"/>
            <a:ext cx="637674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b="1" kern="0" spc="-36" dirty="0">
                <a:solidFill>
                  <a:srgbClr val="608FFD"/>
                </a:solidFill>
                <a:latin typeface="Symbol"/>
                <a:cs typeface="Symbol"/>
              </a:rPr>
              <a:t></a:t>
            </a:r>
            <a:r>
              <a:rPr sz="2842" b="1" kern="0" spc="-36" dirty="0">
                <a:solidFill>
                  <a:srgbClr val="608FFD"/>
                </a:solidFill>
                <a:latin typeface="Helvetica"/>
                <a:cs typeface="Helvetica"/>
              </a:rPr>
              <a:t>=1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87" name="object 87"/>
          <p:cNvGrpSpPr/>
          <p:nvPr/>
        </p:nvGrpSpPr>
        <p:grpSpPr>
          <a:xfrm>
            <a:off x="5453975" y="2371482"/>
            <a:ext cx="402595" cy="1269793"/>
            <a:chOff x="2963099" y="1627100"/>
            <a:chExt cx="276225" cy="871219"/>
          </a:xfrm>
        </p:grpSpPr>
        <p:pic>
          <p:nvPicPr>
            <p:cNvPr id="88" name="object 88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2963099" y="1627100"/>
              <a:ext cx="125525" cy="179667"/>
            </a:xfrm>
            <a:prstGeom prst="rect">
              <a:avLst/>
            </a:prstGeom>
          </p:spPr>
        </p:pic>
        <p:pic>
          <p:nvPicPr>
            <p:cNvPr id="89" name="object 89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3098052" y="2324457"/>
              <a:ext cx="140878" cy="173775"/>
            </a:xfrm>
            <a:prstGeom prst="rect">
              <a:avLst/>
            </a:prstGeom>
          </p:spPr>
        </p:pic>
      </p:grpSp>
      <p:sp>
        <p:nvSpPr>
          <p:cNvPr id="90" name="object 90"/>
          <p:cNvSpPr/>
          <p:nvPr/>
        </p:nvSpPr>
        <p:spPr>
          <a:xfrm>
            <a:off x="4125412" y="2135938"/>
            <a:ext cx="3429926" cy="2273968"/>
          </a:xfrm>
          <a:custGeom>
            <a:avLst/>
            <a:gdLst/>
            <a:ahLst/>
            <a:cxnLst/>
            <a:rect l="l" t="t" r="r" b="b"/>
            <a:pathLst>
              <a:path w="2353310" h="1560195">
                <a:moveTo>
                  <a:pt x="1157198" y="176695"/>
                </a:moveTo>
                <a:lnTo>
                  <a:pt x="1146416" y="146532"/>
                </a:lnTo>
                <a:lnTo>
                  <a:pt x="1027899" y="185318"/>
                </a:lnTo>
                <a:lnTo>
                  <a:pt x="1036523" y="215493"/>
                </a:lnTo>
                <a:lnTo>
                  <a:pt x="1157198" y="176695"/>
                </a:lnTo>
                <a:close/>
              </a:path>
              <a:path w="2353310" h="1560195">
                <a:moveTo>
                  <a:pt x="1174432" y="228422"/>
                </a:moveTo>
                <a:lnTo>
                  <a:pt x="1163662" y="198247"/>
                </a:lnTo>
                <a:lnTo>
                  <a:pt x="1042987" y="237032"/>
                </a:lnTo>
                <a:lnTo>
                  <a:pt x="1053757" y="267208"/>
                </a:lnTo>
                <a:lnTo>
                  <a:pt x="1174432" y="228422"/>
                </a:lnTo>
                <a:close/>
              </a:path>
              <a:path w="2353310" h="1560195">
                <a:moveTo>
                  <a:pt x="1318818" y="230568"/>
                </a:moveTo>
                <a:lnTo>
                  <a:pt x="1315732" y="221957"/>
                </a:lnTo>
                <a:lnTo>
                  <a:pt x="1308036" y="200406"/>
                </a:lnTo>
                <a:lnTo>
                  <a:pt x="1243393" y="221957"/>
                </a:lnTo>
                <a:lnTo>
                  <a:pt x="1243393" y="217639"/>
                </a:lnTo>
                <a:lnTo>
                  <a:pt x="1247698" y="209029"/>
                </a:lnTo>
                <a:lnTo>
                  <a:pt x="1249730" y="206235"/>
                </a:lnTo>
                <a:lnTo>
                  <a:pt x="1252550" y="201218"/>
                </a:lnTo>
                <a:lnTo>
                  <a:pt x="1256195" y="194170"/>
                </a:lnTo>
                <a:lnTo>
                  <a:pt x="1260640" y="185318"/>
                </a:lnTo>
                <a:lnTo>
                  <a:pt x="1265415" y="176060"/>
                </a:lnTo>
                <a:lnTo>
                  <a:pt x="1269796" y="167817"/>
                </a:lnTo>
                <a:lnTo>
                  <a:pt x="1273365" y="160769"/>
                </a:lnTo>
                <a:lnTo>
                  <a:pt x="1275715" y="155155"/>
                </a:lnTo>
                <a:lnTo>
                  <a:pt x="1282179" y="129286"/>
                </a:lnTo>
                <a:lnTo>
                  <a:pt x="1282090" y="120408"/>
                </a:lnTo>
                <a:lnTo>
                  <a:pt x="1280033" y="114211"/>
                </a:lnTo>
                <a:lnTo>
                  <a:pt x="1277874" y="105587"/>
                </a:lnTo>
                <a:lnTo>
                  <a:pt x="1275981" y="101282"/>
                </a:lnTo>
                <a:lnTo>
                  <a:pt x="1273835" y="96367"/>
                </a:lnTo>
                <a:lnTo>
                  <a:pt x="1268171" y="88353"/>
                </a:lnTo>
                <a:lnTo>
                  <a:pt x="1260906" y="81953"/>
                </a:lnTo>
                <a:lnTo>
                  <a:pt x="1252016" y="77571"/>
                </a:lnTo>
                <a:lnTo>
                  <a:pt x="1243164" y="73901"/>
                </a:lnTo>
                <a:lnTo>
                  <a:pt x="1232890" y="72453"/>
                </a:lnTo>
                <a:lnTo>
                  <a:pt x="1221409" y="73025"/>
                </a:lnTo>
                <a:lnTo>
                  <a:pt x="1180426" y="92697"/>
                </a:lnTo>
                <a:lnTo>
                  <a:pt x="1165948" y="131889"/>
                </a:lnTo>
                <a:lnTo>
                  <a:pt x="1167968" y="144373"/>
                </a:lnTo>
                <a:lnTo>
                  <a:pt x="1202448" y="137909"/>
                </a:lnTo>
                <a:lnTo>
                  <a:pt x="1198143" y="127139"/>
                </a:lnTo>
                <a:lnTo>
                  <a:pt x="1202448" y="114211"/>
                </a:lnTo>
                <a:lnTo>
                  <a:pt x="1204607" y="109893"/>
                </a:lnTo>
                <a:lnTo>
                  <a:pt x="1208913" y="105587"/>
                </a:lnTo>
                <a:lnTo>
                  <a:pt x="1215377" y="103428"/>
                </a:lnTo>
                <a:lnTo>
                  <a:pt x="1224000" y="101282"/>
                </a:lnTo>
                <a:lnTo>
                  <a:pt x="1230464" y="101282"/>
                </a:lnTo>
                <a:lnTo>
                  <a:pt x="1234770" y="103428"/>
                </a:lnTo>
                <a:lnTo>
                  <a:pt x="1243393" y="112052"/>
                </a:lnTo>
                <a:lnTo>
                  <a:pt x="1247698" y="124980"/>
                </a:lnTo>
                <a:lnTo>
                  <a:pt x="1247698" y="133604"/>
                </a:lnTo>
                <a:lnTo>
                  <a:pt x="1245552" y="142227"/>
                </a:lnTo>
                <a:lnTo>
                  <a:pt x="1243164" y="147040"/>
                </a:lnTo>
                <a:lnTo>
                  <a:pt x="1239227" y="155155"/>
                </a:lnTo>
                <a:lnTo>
                  <a:pt x="1234338" y="165557"/>
                </a:lnTo>
                <a:lnTo>
                  <a:pt x="1228305" y="178854"/>
                </a:lnTo>
                <a:lnTo>
                  <a:pt x="1219454" y="194513"/>
                </a:lnTo>
                <a:lnTo>
                  <a:pt x="1204607" y="230568"/>
                </a:lnTo>
                <a:lnTo>
                  <a:pt x="1201102" y="249694"/>
                </a:lnTo>
                <a:lnTo>
                  <a:pt x="1201267" y="258762"/>
                </a:lnTo>
                <a:lnTo>
                  <a:pt x="1202448" y="267208"/>
                </a:lnTo>
                <a:lnTo>
                  <a:pt x="1318818" y="230568"/>
                </a:lnTo>
                <a:close/>
              </a:path>
              <a:path w="2353310" h="1560195">
                <a:moveTo>
                  <a:pt x="1357604" y="1058075"/>
                </a:moveTo>
                <a:lnTo>
                  <a:pt x="1241234" y="1008507"/>
                </a:lnTo>
                <a:lnTo>
                  <a:pt x="1228305" y="1038669"/>
                </a:lnTo>
                <a:lnTo>
                  <a:pt x="1344676" y="1088237"/>
                </a:lnTo>
                <a:lnTo>
                  <a:pt x="1357604" y="1058075"/>
                </a:lnTo>
                <a:close/>
              </a:path>
              <a:path w="2353310" h="1560195">
                <a:moveTo>
                  <a:pt x="1376997" y="1008507"/>
                </a:moveTo>
                <a:lnTo>
                  <a:pt x="1262786" y="958938"/>
                </a:lnTo>
                <a:lnTo>
                  <a:pt x="1249857" y="989114"/>
                </a:lnTo>
                <a:lnTo>
                  <a:pt x="1366227" y="1036523"/>
                </a:lnTo>
                <a:lnTo>
                  <a:pt x="1376997" y="1008507"/>
                </a:lnTo>
                <a:close/>
              </a:path>
              <a:path w="2353310" h="1560195">
                <a:moveTo>
                  <a:pt x="1503070" y="1041374"/>
                </a:moveTo>
                <a:lnTo>
                  <a:pt x="1488516" y="1006081"/>
                </a:lnTo>
                <a:lnTo>
                  <a:pt x="1448117" y="988275"/>
                </a:lnTo>
                <a:lnTo>
                  <a:pt x="1441653" y="989114"/>
                </a:lnTo>
                <a:lnTo>
                  <a:pt x="1433029" y="989114"/>
                </a:lnTo>
                <a:lnTo>
                  <a:pt x="1398549" y="1014971"/>
                </a:lnTo>
                <a:lnTo>
                  <a:pt x="1426565" y="1032205"/>
                </a:lnTo>
                <a:lnTo>
                  <a:pt x="1430870" y="1025740"/>
                </a:lnTo>
                <a:lnTo>
                  <a:pt x="1435188" y="1021435"/>
                </a:lnTo>
                <a:lnTo>
                  <a:pt x="1439494" y="1019276"/>
                </a:lnTo>
                <a:lnTo>
                  <a:pt x="1445958" y="1017130"/>
                </a:lnTo>
                <a:lnTo>
                  <a:pt x="1450263" y="1017130"/>
                </a:lnTo>
                <a:lnTo>
                  <a:pt x="1456728" y="1019276"/>
                </a:lnTo>
                <a:lnTo>
                  <a:pt x="1461046" y="1021435"/>
                </a:lnTo>
                <a:lnTo>
                  <a:pt x="1465351" y="1025740"/>
                </a:lnTo>
                <a:lnTo>
                  <a:pt x="1469656" y="1034364"/>
                </a:lnTo>
                <a:lnTo>
                  <a:pt x="1469656" y="1038669"/>
                </a:lnTo>
                <a:lnTo>
                  <a:pt x="1465351" y="1051610"/>
                </a:lnTo>
                <a:lnTo>
                  <a:pt x="1458887" y="1055916"/>
                </a:lnTo>
                <a:lnTo>
                  <a:pt x="1454581" y="1058075"/>
                </a:lnTo>
                <a:lnTo>
                  <a:pt x="1448117" y="1060221"/>
                </a:lnTo>
                <a:lnTo>
                  <a:pt x="1439494" y="1060221"/>
                </a:lnTo>
                <a:lnTo>
                  <a:pt x="1430870" y="1055916"/>
                </a:lnTo>
                <a:lnTo>
                  <a:pt x="1417942" y="1079614"/>
                </a:lnTo>
                <a:lnTo>
                  <a:pt x="1422260" y="1081773"/>
                </a:lnTo>
                <a:lnTo>
                  <a:pt x="1428724" y="1081773"/>
                </a:lnTo>
                <a:lnTo>
                  <a:pt x="1433029" y="1083932"/>
                </a:lnTo>
                <a:lnTo>
                  <a:pt x="1439494" y="1086078"/>
                </a:lnTo>
                <a:lnTo>
                  <a:pt x="1443799" y="1090396"/>
                </a:lnTo>
                <a:lnTo>
                  <a:pt x="1448117" y="1103325"/>
                </a:lnTo>
                <a:lnTo>
                  <a:pt x="1448117" y="1111948"/>
                </a:lnTo>
                <a:lnTo>
                  <a:pt x="1443799" y="1118412"/>
                </a:lnTo>
                <a:lnTo>
                  <a:pt x="1439494" y="1127023"/>
                </a:lnTo>
                <a:lnTo>
                  <a:pt x="1435188" y="1133487"/>
                </a:lnTo>
                <a:lnTo>
                  <a:pt x="1428724" y="1135646"/>
                </a:lnTo>
                <a:lnTo>
                  <a:pt x="1422260" y="1139952"/>
                </a:lnTo>
                <a:lnTo>
                  <a:pt x="1415783" y="1139952"/>
                </a:lnTo>
                <a:lnTo>
                  <a:pt x="1409319" y="1137805"/>
                </a:lnTo>
                <a:lnTo>
                  <a:pt x="1402854" y="1133487"/>
                </a:lnTo>
                <a:lnTo>
                  <a:pt x="1398549" y="1129182"/>
                </a:lnTo>
                <a:lnTo>
                  <a:pt x="1396390" y="1124877"/>
                </a:lnTo>
                <a:lnTo>
                  <a:pt x="1392085" y="1111948"/>
                </a:lnTo>
                <a:lnTo>
                  <a:pt x="1396390" y="1103325"/>
                </a:lnTo>
                <a:lnTo>
                  <a:pt x="1364068" y="1092542"/>
                </a:lnTo>
                <a:lnTo>
                  <a:pt x="1361681" y="1103833"/>
                </a:lnTo>
                <a:lnTo>
                  <a:pt x="1361109" y="1114907"/>
                </a:lnTo>
                <a:lnTo>
                  <a:pt x="1362557" y="1125575"/>
                </a:lnTo>
                <a:lnTo>
                  <a:pt x="1388046" y="1158379"/>
                </a:lnTo>
                <a:lnTo>
                  <a:pt x="1421180" y="1168781"/>
                </a:lnTo>
                <a:lnTo>
                  <a:pt x="1432496" y="1168209"/>
                </a:lnTo>
                <a:lnTo>
                  <a:pt x="1470469" y="1144003"/>
                </a:lnTo>
                <a:lnTo>
                  <a:pt x="1472641" y="1139952"/>
                </a:lnTo>
                <a:lnTo>
                  <a:pt x="1476133" y="1133487"/>
                </a:lnTo>
                <a:lnTo>
                  <a:pt x="1478584" y="1126693"/>
                </a:lnTo>
                <a:lnTo>
                  <a:pt x="1479626" y="1119479"/>
                </a:lnTo>
                <a:lnTo>
                  <a:pt x="1479524" y="1114907"/>
                </a:lnTo>
                <a:lnTo>
                  <a:pt x="1461046" y="1081773"/>
                </a:lnTo>
                <a:lnTo>
                  <a:pt x="1474381" y="1078941"/>
                </a:lnTo>
                <a:lnTo>
                  <a:pt x="1485290" y="1073696"/>
                </a:lnTo>
                <a:lnTo>
                  <a:pt x="1493774" y="1066012"/>
                </a:lnTo>
                <a:lnTo>
                  <a:pt x="1497241" y="1060221"/>
                </a:lnTo>
                <a:lnTo>
                  <a:pt x="1499831" y="1055916"/>
                </a:lnTo>
                <a:lnTo>
                  <a:pt x="1502257" y="1049045"/>
                </a:lnTo>
                <a:lnTo>
                  <a:pt x="1503070" y="1041374"/>
                </a:lnTo>
                <a:close/>
              </a:path>
              <a:path w="2353310" h="1560195">
                <a:moveTo>
                  <a:pt x="2353183" y="1510601"/>
                </a:moveTo>
                <a:lnTo>
                  <a:pt x="95072" y="728713"/>
                </a:lnTo>
                <a:lnTo>
                  <a:pt x="2351036" y="51714"/>
                </a:lnTo>
                <a:lnTo>
                  <a:pt x="2335949" y="0"/>
                </a:lnTo>
                <a:lnTo>
                  <a:pt x="2146" y="700354"/>
                </a:lnTo>
                <a:lnTo>
                  <a:pt x="9867" y="726846"/>
                </a:lnTo>
                <a:lnTo>
                  <a:pt x="0" y="752068"/>
                </a:lnTo>
                <a:lnTo>
                  <a:pt x="2335949" y="1560169"/>
                </a:lnTo>
                <a:lnTo>
                  <a:pt x="2353183" y="1510601"/>
                </a:lnTo>
                <a:close/>
              </a:path>
            </a:pathLst>
          </a:custGeom>
          <a:solidFill>
            <a:srgbClr val="608EFD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882816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589567" y="2067536"/>
            <a:ext cx="3612250" cy="3417894"/>
            <a:chOff x="997797" y="1418559"/>
            <a:chExt cx="2478405" cy="23450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31238" y="3627386"/>
              <a:ext cx="144380" cy="13576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31593" y="1418559"/>
              <a:ext cx="144380" cy="13576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98151" y="2927032"/>
              <a:ext cx="142225" cy="13576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97797" y="2118913"/>
              <a:ext cx="142225" cy="13576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02352" y="2993835"/>
              <a:ext cx="700354" cy="6680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702352" y="3060642"/>
              <a:ext cx="687381" cy="68957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02352" y="3129600"/>
              <a:ext cx="618423" cy="6895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702352" y="3198558"/>
              <a:ext cx="549465" cy="6895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702352" y="3267516"/>
              <a:ext cx="480507" cy="68957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702352" y="3336474"/>
              <a:ext cx="411549" cy="68957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702352" y="3405432"/>
              <a:ext cx="342591" cy="68957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702352" y="3474390"/>
              <a:ext cx="273633" cy="68957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702352" y="3543348"/>
              <a:ext cx="204675" cy="68957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702352" y="3612306"/>
              <a:ext cx="135717" cy="81883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687355" y="1485362"/>
              <a:ext cx="81909" cy="66846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618397" y="1552208"/>
              <a:ext cx="150867" cy="68957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9439" y="1621166"/>
              <a:ext cx="219825" cy="6895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480481" y="1690124"/>
              <a:ext cx="288782" cy="68957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411523" y="1759082"/>
              <a:ext cx="357740" cy="68957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342565" y="1828040"/>
              <a:ext cx="426698" cy="68957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273607" y="1896998"/>
              <a:ext cx="495656" cy="68957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204649" y="1965956"/>
              <a:ext cx="564614" cy="68957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135691" y="2034914"/>
              <a:ext cx="633572" cy="68957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068910" y="2103872"/>
              <a:ext cx="700354" cy="81844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1485379"/>
              <a:ext cx="1633441" cy="64673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1550053"/>
              <a:ext cx="1633441" cy="68957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1619011"/>
              <a:ext cx="1633441" cy="68957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1687969"/>
              <a:ext cx="1633441" cy="68957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1756927"/>
              <a:ext cx="1633441" cy="68957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1825885"/>
              <a:ext cx="1633441" cy="68957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1894843"/>
              <a:ext cx="1633441" cy="68957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1963801"/>
              <a:ext cx="1633441" cy="68957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032759"/>
              <a:ext cx="1633441" cy="68957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101717"/>
              <a:ext cx="1633441" cy="68957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170675"/>
              <a:ext cx="1633441" cy="68957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239633"/>
              <a:ext cx="1633441" cy="68957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308591"/>
              <a:ext cx="1633441" cy="68957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377549"/>
              <a:ext cx="1633441" cy="68957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446507"/>
              <a:ext cx="1633441" cy="68957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515443"/>
              <a:ext cx="1633441" cy="68957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584401"/>
              <a:ext cx="1633441" cy="68957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653359"/>
              <a:ext cx="1633441" cy="68957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722317"/>
              <a:ext cx="1633441" cy="68957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791275"/>
              <a:ext cx="1633441" cy="68957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860233"/>
              <a:ext cx="1633441" cy="68957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769264" y="2929191"/>
              <a:ext cx="1633441" cy="64643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1062444" y="1476743"/>
              <a:ext cx="2351405" cy="2226310"/>
            </a:xfrm>
            <a:custGeom>
              <a:avLst/>
              <a:gdLst/>
              <a:ahLst/>
              <a:cxnLst/>
              <a:rect l="l" t="t" r="r" b="b"/>
              <a:pathLst>
                <a:path w="2351404" h="2226310">
                  <a:moveTo>
                    <a:pt x="2351024" y="0"/>
                  </a:moveTo>
                  <a:lnTo>
                    <a:pt x="2331631" y="0"/>
                  </a:lnTo>
                  <a:lnTo>
                    <a:pt x="2331631" y="34493"/>
                  </a:lnTo>
                  <a:lnTo>
                    <a:pt x="2331631" y="1508480"/>
                  </a:lnTo>
                  <a:lnTo>
                    <a:pt x="717588" y="1508480"/>
                  </a:lnTo>
                  <a:lnTo>
                    <a:pt x="717588" y="19405"/>
                  </a:lnTo>
                  <a:lnTo>
                    <a:pt x="2316543" y="19405"/>
                  </a:lnTo>
                  <a:lnTo>
                    <a:pt x="1633435" y="702513"/>
                  </a:lnTo>
                  <a:lnTo>
                    <a:pt x="1648523" y="717600"/>
                  </a:lnTo>
                  <a:lnTo>
                    <a:pt x="2331631" y="34493"/>
                  </a:lnTo>
                  <a:lnTo>
                    <a:pt x="2331631" y="0"/>
                  </a:lnTo>
                  <a:lnTo>
                    <a:pt x="696036" y="0"/>
                  </a:lnTo>
                  <a:lnTo>
                    <a:pt x="696036" y="6477"/>
                  </a:lnTo>
                  <a:lnTo>
                    <a:pt x="0" y="702513"/>
                  </a:lnTo>
                  <a:lnTo>
                    <a:pt x="12928" y="717600"/>
                  </a:lnTo>
                  <a:lnTo>
                    <a:pt x="696036" y="34493"/>
                  </a:lnTo>
                  <a:lnTo>
                    <a:pt x="696036" y="1514944"/>
                  </a:lnTo>
                  <a:lnTo>
                    <a:pt x="0" y="2210981"/>
                  </a:lnTo>
                  <a:lnTo>
                    <a:pt x="12928" y="2226068"/>
                  </a:lnTo>
                  <a:lnTo>
                    <a:pt x="711136" y="1527860"/>
                  </a:lnTo>
                  <a:lnTo>
                    <a:pt x="2316556" y="1527860"/>
                  </a:lnTo>
                  <a:lnTo>
                    <a:pt x="1633435" y="2210981"/>
                  </a:lnTo>
                  <a:lnTo>
                    <a:pt x="1648523" y="2226068"/>
                  </a:lnTo>
                  <a:lnTo>
                    <a:pt x="2346731" y="1527860"/>
                  </a:lnTo>
                  <a:lnTo>
                    <a:pt x="2351024" y="1527860"/>
                  </a:lnTo>
                  <a:lnTo>
                    <a:pt x="2351024" y="1517103"/>
                  </a:lnTo>
                  <a:lnTo>
                    <a:pt x="2351024" y="1508480"/>
                  </a:lnTo>
                  <a:lnTo>
                    <a:pt x="2351024" y="19405"/>
                  </a:lnTo>
                  <a:lnTo>
                    <a:pt x="2351024" y="8623"/>
                  </a:lnTo>
                  <a:lnTo>
                    <a:pt x="235102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50" name="object 5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98151" y="1418559"/>
              <a:ext cx="142225" cy="135760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31593" y="2927032"/>
              <a:ext cx="144380" cy="135760"/>
            </a:xfrm>
            <a:prstGeom prst="rect">
              <a:avLst/>
            </a:prstGeom>
          </p:spPr>
        </p:pic>
      </p:grpSp>
      <p:sp>
        <p:nvSpPr>
          <p:cNvPr id="52" name="object 52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Error</a:t>
            </a:r>
            <a:r>
              <a:rPr spc="-109" dirty="0"/>
              <a:t> </a:t>
            </a:r>
            <a:r>
              <a:rPr spc="-15" dirty="0"/>
              <a:t>detection</a:t>
            </a:r>
          </a:p>
        </p:txBody>
      </p:sp>
      <p:sp>
        <p:nvSpPr>
          <p:cNvPr id="53" name="object 53"/>
          <p:cNvSpPr txBox="1"/>
          <p:nvPr/>
        </p:nvSpPr>
        <p:spPr>
          <a:xfrm>
            <a:off x="1974308" y="2721193"/>
            <a:ext cx="649705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010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057348" y="4370114"/>
            <a:ext cx="649705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101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221895" y="3192313"/>
            <a:ext cx="621940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110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010773" y="1700434"/>
            <a:ext cx="3752927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  <a:tabLst>
                <a:tab pos="3177284" algn="l"/>
              </a:tabLst>
            </a:pP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011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42" kern="0" spc="-109" dirty="0">
                <a:solidFill>
                  <a:sysClr val="windowText" lastClr="000000"/>
                </a:solidFill>
                <a:latin typeface="Helvetica"/>
                <a:cs typeface="Helvetica"/>
              </a:rPr>
              <a:t>111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2589566" y="3088294"/>
            <a:ext cx="2591417" cy="2397061"/>
            <a:chOff x="997797" y="2118913"/>
            <a:chExt cx="1778000" cy="1644650"/>
          </a:xfrm>
        </p:grpSpPr>
        <p:pic>
          <p:nvPicPr>
            <p:cNvPr id="58" name="object 58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2185734"/>
              <a:ext cx="1633441" cy="64673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2250408"/>
              <a:ext cx="1633441" cy="68957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2319365"/>
              <a:ext cx="1633441" cy="68957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2388323"/>
              <a:ext cx="1633441" cy="68957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2457260"/>
              <a:ext cx="1633441" cy="68957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2526218"/>
              <a:ext cx="1633441" cy="68957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2595176"/>
              <a:ext cx="1633441" cy="68957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2664134"/>
              <a:ext cx="1633441" cy="68957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2733092"/>
              <a:ext cx="1633441" cy="68957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2802050"/>
              <a:ext cx="1633441" cy="68957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2871008"/>
              <a:ext cx="1633441" cy="68957"/>
            </a:xfrm>
            <a:prstGeom prst="rect">
              <a:avLst/>
            </a:prstGeom>
          </p:spPr>
        </p:pic>
        <p:pic>
          <p:nvPicPr>
            <p:cNvPr id="69" name="object 69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2939965"/>
              <a:ext cx="1633441" cy="68957"/>
            </a:xfrm>
            <a:prstGeom prst="rect">
              <a:avLst/>
            </a:prstGeom>
          </p:spPr>
        </p:pic>
        <p:pic>
          <p:nvPicPr>
            <p:cNvPr id="70" name="object 70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3008923"/>
              <a:ext cx="1633441" cy="68957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3077881"/>
              <a:ext cx="1633441" cy="68957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3146839"/>
              <a:ext cx="1633441" cy="68957"/>
            </a:xfrm>
            <a:prstGeom prst="rect">
              <a:avLst/>
            </a:prstGeom>
          </p:spPr>
        </p:pic>
        <p:pic>
          <p:nvPicPr>
            <p:cNvPr id="73" name="object 73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3215797"/>
              <a:ext cx="1633441" cy="68957"/>
            </a:xfrm>
            <a:prstGeom prst="rect">
              <a:avLst/>
            </a:prstGeom>
          </p:spPr>
        </p:pic>
        <p:pic>
          <p:nvPicPr>
            <p:cNvPr id="74" name="object 74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3284755"/>
              <a:ext cx="1633441" cy="68957"/>
            </a:xfrm>
            <a:prstGeom prst="rect">
              <a:avLst/>
            </a:prstGeom>
          </p:spPr>
        </p:pic>
        <p:pic>
          <p:nvPicPr>
            <p:cNvPr id="75" name="object 75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3353713"/>
              <a:ext cx="1633441" cy="68957"/>
            </a:xfrm>
            <a:prstGeom prst="rect">
              <a:avLst/>
            </a:prstGeom>
          </p:spPr>
        </p:pic>
        <p:pic>
          <p:nvPicPr>
            <p:cNvPr id="76" name="object 76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3422671"/>
              <a:ext cx="1633441" cy="68957"/>
            </a:xfrm>
            <a:prstGeom prst="rect">
              <a:avLst/>
            </a:prstGeom>
          </p:spPr>
        </p:pic>
        <p:pic>
          <p:nvPicPr>
            <p:cNvPr id="77" name="object 77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3491629"/>
              <a:ext cx="1633441" cy="68957"/>
            </a:xfrm>
            <a:prstGeom prst="rect">
              <a:avLst/>
            </a:prstGeom>
          </p:spPr>
        </p:pic>
        <p:pic>
          <p:nvPicPr>
            <p:cNvPr id="78" name="object 78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068910" y="3560587"/>
              <a:ext cx="1633441" cy="68957"/>
            </a:xfrm>
            <a:prstGeom prst="rect">
              <a:avLst/>
            </a:prstGeom>
          </p:spPr>
        </p:pic>
        <p:pic>
          <p:nvPicPr>
            <p:cNvPr id="79" name="object 79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3629545"/>
              <a:ext cx="1633441" cy="64643"/>
            </a:xfrm>
            <a:prstGeom prst="rect">
              <a:avLst/>
            </a:prstGeom>
          </p:spPr>
        </p:pic>
        <p:pic>
          <p:nvPicPr>
            <p:cNvPr id="80" name="object 80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997797" y="2118913"/>
              <a:ext cx="1777822" cy="1644233"/>
            </a:xfrm>
            <a:prstGeom prst="rect">
              <a:avLst/>
            </a:prstGeom>
          </p:spPr>
        </p:pic>
      </p:grpSp>
      <p:sp>
        <p:nvSpPr>
          <p:cNvPr id="81" name="object 81"/>
          <p:cNvSpPr txBox="1"/>
          <p:nvPr/>
        </p:nvSpPr>
        <p:spPr>
          <a:xfrm>
            <a:off x="3761423" y="4370114"/>
            <a:ext cx="649705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001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2143911" y="5390872"/>
            <a:ext cx="7357773" cy="1140538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  <a:tabLst>
                <a:tab pos="2486852" algn="l"/>
              </a:tabLst>
            </a:pP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000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100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60905" defTabSz="1332738">
              <a:spcBef>
                <a:spcPts val="30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14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83" name="object 83"/>
          <p:cNvGrpSpPr/>
          <p:nvPr/>
        </p:nvGrpSpPr>
        <p:grpSpPr>
          <a:xfrm>
            <a:off x="3610325" y="2067535"/>
            <a:ext cx="2591417" cy="2397061"/>
            <a:chOff x="1698151" y="1418559"/>
            <a:chExt cx="1778000" cy="1644650"/>
          </a:xfrm>
        </p:grpSpPr>
        <p:pic>
          <p:nvPicPr>
            <p:cNvPr id="84" name="object 84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3331593" y="2927032"/>
              <a:ext cx="144380" cy="135760"/>
            </a:xfrm>
            <a:prstGeom prst="rect">
              <a:avLst/>
            </a:prstGeom>
          </p:spPr>
        </p:pic>
        <p:pic>
          <p:nvPicPr>
            <p:cNvPr id="85" name="object 85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1698151" y="1418559"/>
              <a:ext cx="142225" cy="135760"/>
            </a:xfrm>
            <a:prstGeom prst="rect">
              <a:avLst/>
            </a:prstGeom>
          </p:spPr>
        </p:pic>
      </p:grpSp>
      <p:sp>
        <p:nvSpPr>
          <p:cNvPr id="86" name="object 86"/>
          <p:cNvSpPr txBox="1"/>
          <p:nvPr/>
        </p:nvSpPr>
        <p:spPr>
          <a:xfrm>
            <a:off x="6899082" y="2328592"/>
            <a:ext cx="3379023" cy="1757115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18510" marR="7404" defTabSz="1332738">
              <a:lnSpc>
                <a:spcPct val="101499"/>
              </a:lnSpc>
              <a:spcBef>
                <a:spcPts val="146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codewords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on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distance</a:t>
            </a:r>
            <a:r>
              <a:rPr sz="2842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Symbol"/>
                <a:cs typeface="Symbol"/>
              </a:rPr>
              <a:t></a:t>
            </a:r>
            <a:r>
              <a:rPr sz="2842" kern="0" spc="109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2,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can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</a:t>
            </a:r>
            <a:r>
              <a:rPr sz="2842" kern="0" spc="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single-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bit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pic>
        <p:nvPicPr>
          <p:cNvPr id="87" name="object 87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2577003" y="4281823"/>
            <a:ext cx="4076754" cy="1897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107668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Error</a:t>
            </a:r>
            <a:r>
              <a:rPr spc="-109" dirty="0"/>
              <a:t> </a:t>
            </a:r>
            <a:r>
              <a:rPr spc="-15" dirty="0"/>
              <a:t>correction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589567" y="2076247"/>
            <a:ext cx="3612250" cy="3417894"/>
            <a:chOff x="997797" y="1424536"/>
            <a:chExt cx="2478405" cy="234505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31238" y="3633345"/>
              <a:ext cx="144380" cy="13576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31593" y="1424536"/>
              <a:ext cx="144380" cy="13576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98151" y="2932991"/>
              <a:ext cx="142225" cy="13576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97797" y="2124890"/>
              <a:ext cx="142225" cy="13576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02352" y="2999794"/>
              <a:ext cx="700354" cy="6684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702352" y="3066640"/>
              <a:ext cx="687381" cy="6895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02352" y="3135598"/>
              <a:ext cx="618423" cy="6895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702352" y="3204556"/>
              <a:ext cx="549465" cy="68957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702352" y="3273514"/>
              <a:ext cx="480507" cy="68957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702352" y="3342472"/>
              <a:ext cx="411549" cy="68957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702352" y="3411430"/>
              <a:ext cx="342591" cy="68957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702352" y="3480388"/>
              <a:ext cx="273633" cy="68957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702352" y="3549346"/>
              <a:ext cx="204675" cy="68957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702352" y="3618304"/>
              <a:ext cx="135717" cy="81844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687355" y="1491339"/>
              <a:ext cx="81909" cy="66846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618397" y="1558185"/>
              <a:ext cx="150867" cy="6895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549439" y="1627143"/>
              <a:ext cx="219825" cy="68957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480481" y="1696101"/>
              <a:ext cx="288782" cy="68957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411523" y="1765059"/>
              <a:ext cx="357740" cy="68957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342565" y="1834017"/>
              <a:ext cx="426698" cy="68957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273607" y="1902975"/>
              <a:ext cx="495656" cy="68957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204649" y="1971933"/>
              <a:ext cx="564614" cy="68957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135691" y="2040891"/>
              <a:ext cx="633572" cy="68957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068910" y="2109849"/>
              <a:ext cx="700354" cy="81844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1491339"/>
              <a:ext cx="1633441" cy="64691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1556030"/>
              <a:ext cx="1633441" cy="68957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1624988"/>
              <a:ext cx="1633441" cy="68957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1693946"/>
              <a:ext cx="1633441" cy="68957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1762904"/>
              <a:ext cx="1633441" cy="68957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1831862"/>
              <a:ext cx="1633441" cy="68957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1900820"/>
              <a:ext cx="1633441" cy="68957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1969778"/>
              <a:ext cx="1633441" cy="68957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038736"/>
              <a:ext cx="1633441" cy="68957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107694"/>
              <a:ext cx="1633441" cy="68957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176652"/>
              <a:ext cx="1633441" cy="68957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245610"/>
              <a:ext cx="1633441" cy="68957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314568"/>
              <a:ext cx="1633441" cy="68957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383525"/>
              <a:ext cx="1633441" cy="68957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452483"/>
              <a:ext cx="1633441" cy="68957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521441"/>
              <a:ext cx="1633441" cy="68957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590399"/>
              <a:ext cx="1633441" cy="68957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659357"/>
              <a:ext cx="1633441" cy="68957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728315"/>
              <a:ext cx="1633441" cy="68957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797273"/>
              <a:ext cx="1633441" cy="68957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69264" y="2866231"/>
              <a:ext cx="1633441" cy="68957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769264" y="2935189"/>
              <a:ext cx="1633441" cy="64605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062444" y="1482724"/>
              <a:ext cx="2351405" cy="2226310"/>
            </a:xfrm>
            <a:custGeom>
              <a:avLst/>
              <a:gdLst/>
              <a:ahLst/>
              <a:cxnLst/>
              <a:rect l="l" t="t" r="r" b="b"/>
              <a:pathLst>
                <a:path w="2351404" h="2226310">
                  <a:moveTo>
                    <a:pt x="2351024" y="0"/>
                  </a:moveTo>
                  <a:lnTo>
                    <a:pt x="2331631" y="0"/>
                  </a:lnTo>
                  <a:lnTo>
                    <a:pt x="2331631" y="34493"/>
                  </a:lnTo>
                  <a:lnTo>
                    <a:pt x="2331631" y="1508455"/>
                  </a:lnTo>
                  <a:lnTo>
                    <a:pt x="717588" y="1508455"/>
                  </a:lnTo>
                  <a:lnTo>
                    <a:pt x="717588" y="19392"/>
                  </a:lnTo>
                  <a:lnTo>
                    <a:pt x="2316556" y="19392"/>
                  </a:lnTo>
                  <a:lnTo>
                    <a:pt x="1633435" y="702513"/>
                  </a:lnTo>
                  <a:lnTo>
                    <a:pt x="1648523" y="717600"/>
                  </a:lnTo>
                  <a:lnTo>
                    <a:pt x="2331631" y="34493"/>
                  </a:lnTo>
                  <a:lnTo>
                    <a:pt x="2331631" y="0"/>
                  </a:lnTo>
                  <a:lnTo>
                    <a:pt x="696036" y="0"/>
                  </a:lnTo>
                  <a:lnTo>
                    <a:pt x="696036" y="6477"/>
                  </a:lnTo>
                  <a:lnTo>
                    <a:pt x="0" y="702513"/>
                  </a:lnTo>
                  <a:lnTo>
                    <a:pt x="12928" y="717600"/>
                  </a:lnTo>
                  <a:lnTo>
                    <a:pt x="696036" y="34493"/>
                  </a:lnTo>
                  <a:lnTo>
                    <a:pt x="696036" y="1514932"/>
                  </a:lnTo>
                  <a:lnTo>
                    <a:pt x="0" y="2210968"/>
                  </a:lnTo>
                  <a:lnTo>
                    <a:pt x="12928" y="2226056"/>
                  </a:lnTo>
                  <a:lnTo>
                    <a:pt x="711136" y="1527848"/>
                  </a:lnTo>
                  <a:lnTo>
                    <a:pt x="2316556" y="1527848"/>
                  </a:lnTo>
                  <a:lnTo>
                    <a:pt x="1633435" y="2210968"/>
                  </a:lnTo>
                  <a:lnTo>
                    <a:pt x="1648523" y="2226056"/>
                  </a:lnTo>
                  <a:lnTo>
                    <a:pt x="2346731" y="1527848"/>
                  </a:lnTo>
                  <a:lnTo>
                    <a:pt x="2351024" y="1527848"/>
                  </a:lnTo>
                  <a:lnTo>
                    <a:pt x="2351024" y="1517078"/>
                  </a:lnTo>
                  <a:lnTo>
                    <a:pt x="2351024" y="1508455"/>
                  </a:lnTo>
                  <a:lnTo>
                    <a:pt x="2351024" y="19392"/>
                  </a:lnTo>
                  <a:lnTo>
                    <a:pt x="2351024" y="8623"/>
                  </a:lnTo>
                  <a:lnTo>
                    <a:pt x="235102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51" name="object 5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98151" y="1424536"/>
              <a:ext cx="142225" cy="135760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3331593" y="2932991"/>
              <a:ext cx="144380" cy="135760"/>
            </a:xfrm>
            <a:prstGeom prst="rect">
              <a:avLst/>
            </a:prstGeom>
          </p:spPr>
        </p:pic>
      </p:grpSp>
      <p:sp>
        <p:nvSpPr>
          <p:cNvPr id="53" name="object 53"/>
          <p:cNvSpPr txBox="1"/>
          <p:nvPr/>
        </p:nvSpPr>
        <p:spPr>
          <a:xfrm>
            <a:off x="1974308" y="2729897"/>
            <a:ext cx="649705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010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057348" y="4378816"/>
            <a:ext cx="649705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101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221895" y="3201017"/>
            <a:ext cx="621940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110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010773" y="1709137"/>
            <a:ext cx="3752927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  <a:tabLst>
                <a:tab pos="3177284" algn="l"/>
              </a:tabLst>
            </a:pP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011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42" kern="0" spc="-109" dirty="0">
                <a:solidFill>
                  <a:sysClr val="windowText" lastClr="000000"/>
                </a:solidFill>
                <a:latin typeface="Helvetica"/>
                <a:cs typeface="Helvetica"/>
              </a:rPr>
              <a:t>111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2589567" y="1564296"/>
            <a:ext cx="3612250" cy="3929699"/>
            <a:chOff x="997797" y="1073281"/>
            <a:chExt cx="2478405" cy="2696210"/>
          </a:xfrm>
        </p:grpSpPr>
        <p:pic>
          <p:nvPicPr>
            <p:cNvPr id="58" name="object 58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2191693"/>
              <a:ext cx="1633441" cy="64691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2256384"/>
              <a:ext cx="1633441" cy="68957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2325342"/>
              <a:ext cx="1633441" cy="68957"/>
            </a:xfrm>
            <a:prstGeom prst="rect">
              <a:avLst/>
            </a:prstGeom>
          </p:spPr>
        </p:pic>
        <p:pic>
          <p:nvPicPr>
            <p:cNvPr id="61" name="object 61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2394300"/>
              <a:ext cx="1633441" cy="68957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2463258"/>
              <a:ext cx="1633441" cy="68957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2532216"/>
              <a:ext cx="1633441" cy="68957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2601174"/>
              <a:ext cx="1633441" cy="68957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2670132"/>
              <a:ext cx="1633441" cy="68957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2739090"/>
              <a:ext cx="1633441" cy="68957"/>
            </a:xfrm>
            <a:prstGeom prst="rect">
              <a:avLst/>
            </a:prstGeom>
          </p:spPr>
        </p:pic>
        <p:pic>
          <p:nvPicPr>
            <p:cNvPr id="67" name="object 67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2808048"/>
              <a:ext cx="1633441" cy="68957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2877006"/>
              <a:ext cx="1633441" cy="68957"/>
            </a:xfrm>
            <a:prstGeom prst="rect">
              <a:avLst/>
            </a:prstGeom>
          </p:spPr>
        </p:pic>
        <p:pic>
          <p:nvPicPr>
            <p:cNvPr id="69" name="object 69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2945964"/>
              <a:ext cx="1633441" cy="68957"/>
            </a:xfrm>
            <a:prstGeom prst="rect">
              <a:avLst/>
            </a:prstGeom>
          </p:spPr>
        </p:pic>
        <p:pic>
          <p:nvPicPr>
            <p:cNvPr id="70" name="object 70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3014922"/>
              <a:ext cx="1633441" cy="68957"/>
            </a:xfrm>
            <a:prstGeom prst="rect">
              <a:avLst/>
            </a:prstGeom>
          </p:spPr>
        </p:pic>
        <p:pic>
          <p:nvPicPr>
            <p:cNvPr id="71" name="object 71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3083880"/>
              <a:ext cx="1633441" cy="68957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3152838"/>
              <a:ext cx="1633441" cy="68957"/>
            </a:xfrm>
            <a:prstGeom prst="rect">
              <a:avLst/>
            </a:prstGeom>
          </p:spPr>
        </p:pic>
        <p:pic>
          <p:nvPicPr>
            <p:cNvPr id="73" name="object 73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3221796"/>
              <a:ext cx="1633441" cy="68957"/>
            </a:xfrm>
            <a:prstGeom prst="rect">
              <a:avLst/>
            </a:prstGeom>
          </p:spPr>
        </p:pic>
        <p:pic>
          <p:nvPicPr>
            <p:cNvPr id="74" name="object 74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3290753"/>
              <a:ext cx="1633441" cy="68957"/>
            </a:xfrm>
            <a:prstGeom prst="rect">
              <a:avLst/>
            </a:prstGeom>
          </p:spPr>
        </p:pic>
        <p:pic>
          <p:nvPicPr>
            <p:cNvPr id="75" name="object 75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3359711"/>
              <a:ext cx="1633441" cy="68957"/>
            </a:xfrm>
            <a:prstGeom prst="rect">
              <a:avLst/>
            </a:prstGeom>
          </p:spPr>
        </p:pic>
        <p:pic>
          <p:nvPicPr>
            <p:cNvPr id="76" name="object 76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3428669"/>
              <a:ext cx="1633441" cy="68957"/>
            </a:xfrm>
            <a:prstGeom prst="rect">
              <a:avLst/>
            </a:prstGeom>
          </p:spPr>
        </p:pic>
        <p:pic>
          <p:nvPicPr>
            <p:cNvPr id="77" name="object 77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3497627"/>
              <a:ext cx="1633441" cy="68957"/>
            </a:xfrm>
            <a:prstGeom prst="rect">
              <a:avLst/>
            </a:prstGeom>
          </p:spPr>
        </p:pic>
        <p:pic>
          <p:nvPicPr>
            <p:cNvPr id="78" name="object 78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68910" y="3566585"/>
              <a:ext cx="1633441" cy="68957"/>
            </a:xfrm>
            <a:prstGeom prst="rect">
              <a:avLst/>
            </a:prstGeom>
          </p:spPr>
        </p:pic>
        <p:pic>
          <p:nvPicPr>
            <p:cNvPr id="79" name="object 79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1068910" y="3635543"/>
              <a:ext cx="1633441" cy="64605"/>
            </a:xfrm>
            <a:prstGeom prst="rect">
              <a:avLst/>
            </a:prstGeom>
          </p:spPr>
        </p:pic>
        <p:pic>
          <p:nvPicPr>
            <p:cNvPr id="80" name="object 80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997797" y="1073281"/>
              <a:ext cx="2478176" cy="2695824"/>
            </a:xfrm>
            <a:prstGeom prst="rect">
              <a:avLst/>
            </a:prstGeom>
          </p:spPr>
        </p:pic>
      </p:grpSp>
      <p:sp>
        <p:nvSpPr>
          <p:cNvPr id="81" name="object 81"/>
          <p:cNvSpPr txBox="1"/>
          <p:nvPr/>
        </p:nvSpPr>
        <p:spPr>
          <a:xfrm>
            <a:off x="3761423" y="4378816"/>
            <a:ext cx="649705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001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2143911" y="5399576"/>
            <a:ext cx="7357773" cy="1140538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  <a:tabLst>
                <a:tab pos="2486852" algn="l"/>
              </a:tabLst>
            </a:pP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000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100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60905" defTabSz="1332738">
              <a:spcBef>
                <a:spcPts val="30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15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6965039" y="2337296"/>
            <a:ext cx="3379023" cy="1757115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18510" marR="7404" defTabSz="1332738">
              <a:lnSpc>
                <a:spcPct val="101499"/>
              </a:lnSpc>
              <a:spcBef>
                <a:spcPts val="146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codewords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on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distance</a:t>
            </a:r>
            <a:r>
              <a:rPr sz="2842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Symbol"/>
                <a:cs typeface="Symbol"/>
              </a:rPr>
              <a:t></a:t>
            </a:r>
            <a:r>
              <a:rPr sz="2842" kern="0" spc="109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3,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can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correct</a:t>
            </a:r>
            <a:r>
              <a:rPr sz="2842" kern="0" spc="10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single-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bit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84" name="object 84"/>
          <p:cNvGrpSpPr/>
          <p:nvPr/>
        </p:nvGrpSpPr>
        <p:grpSpPr>
          <a:xfrm>
            <a:off x="1653609" y="3332566"/>
            <a:ext cx="860721" cy="1850087"/>
            <a:chOff x="355626" y="2286510"/>
            <a:chExt cx="590550" cy="1269365"/>
          </a:xfrm>
        </p:grpSpPr>
        <p:sp>
          <p:nvSpPr>
            <p:cNvPr id="85" name="object 85"/>
            <p:cNvSpPr/>
            <p:nvPr/>
          </p:nvSpPr>
          <p:spPr>
            <a:xfrm>
              <a:off x="368556" y="2719652"/>
              <a:ext cx="562610" cy="795655"/>
            </a:xfrm>
            <a:custGeom>
              <a:avLst/>
              <a:gdLst/>
              <a:ahLst/>
              <a:cxnLst/>
              <a:rect l="l" t="t" r="r" b="b"/>
              <a:pathLst>
                <a:path w="562610" h="795654">
                  <a:moveTo>
                    <a:pt x="0" y="0"/>
                  </a:moveTo>
                  <a:lnTo>
                    <a:pt x="0" y="267212"/>
                  </a:lnTo>
                  <a:lnTo>
                    <a:pt x="3097" y="310980"/>
                  </a:lnTo>
                  <a:lnTo>
                    <a:pt x="12211" y="353738"/>
                  </a:lnTo>
                  <a:lnTo>
                    <a:pt x="27071" y="395195"/>
                  </a:lnTo>
                  <a:lnTo>
                    <a:pt x="47408" y="435057"/>
                  </a:lnTo>
                  <a:lnTo>
                    <a:pt x="72953" y="473034"/>
                  </a:lnTo>
                  <a:lnTo>
                    <a:pt x="103436" y="508834"/>
                  </a:lnTo>
                  <a:lnTo>
                    <a:pt x="138589" y="542164"/>
                  </a:lnTo>
                  <a:lnTo>
                    <a:pt x="178141" y="572734"/>
                  </a:lnTo>
                  <a:lnTo>
                    <a:pt x="221823" y="600250"/>
                  </a:lnTo>
                  <a:lnTo>
                    <a:pt x="269366" y="624422"/>
                  </a:lnTo>
                  <a:lnTo>
                    <a:pt x="320501" y="644958"/>
                  </a:lnTo>
                  <a:lnTo>
                    <a:pt x="374958" y="661565"/>
                  </a:lnTo>
                  <a:lnTo>
                    <a:pt x="374958" y="795171"/>
                  </a:lnTo>
                  <a:lnTo>
                    <a:pt x="562438" y="551663"/>
                  </a:lnTo>
                  <a:lnTo>
                    <a:pt x="374958" y="258592"/>
                  </a:lnTo>
                  <a:lnTo>
                    <a:pt x="374958" y="392198"/>
                  </a:lnTo>
                  <a:lnTo>
                    <a:pt x="320501" y="375633"/>
                  </a:lnTo>
                  <a:lnTo>
                    <a:pt x="269366" y="355215"/>
                  </a:lnTo>
                  <a:lnTo>
                    <a:pt x="221823" y="331220"/>
                  </a:lnTo>
                  <a:lnTo>
                    <a:pt x="178141" y="303925"/>
                  </a:lnTo>
                  <a:lnTo>
                    <a:pt x="138589" y="273608"/>
                  </a:lnTo>
                  <a:lnTo>
                    <a:pt x="103436" y="240544"/>
                  </a:lnTo>
                  <a:lnTo>
                    <a:pt x="72953" y="205011"/>
                  </a:lnTo>
                  <a:lnTo>
                    <a:pt x="47408" y="167286"/>
                  </a:lnTo>
                  <a:lnTo>
                    <a:pt x="27071" y="127646"/>
                  </a:lnTo>
                  <a:lnTo>
                    <a:pt x="12211" y="86367"/>
                  </a:lnTo>
                  <a:lnTo>
                    <a:pt x="3097" y="437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6" name="object 86"/>
            <p:cNvSpPr/>
            <p:nvPr/>
          </p:nvSpPr>
          <p:spPr>
            <a:xfrm>
              <a:off x="369217" y="2299440"/>
              <a:ext cx="561975" cy="554355"/>
            </a:xfrm>
            <a:custGeom>
              <a:avLst/>
              <a:gdLst/>
              <a:ahLst/>
              <a:cxnLst/>
              <a:rect l="l" t="t" r="r" b="b"/>
              <a:pathLst>
                <a:path w="561975" h="554355">
                  <a:moveTo>
                    <a:pt x="561777" y="0"/>
                  </a:moveTo>
                  <a:lnTo>
                    <a:pt x="515311" y="1582"/>
                  </a:lnTo>
                  <a:lnTo>
                    <a:pt x="469653" y="6195"/>
                  </a:lnTo>
                  <a:lnTo>
                    <a:pt x="424804" y="13636"/>
                  </a:lnTo>
                  <a:lnTo>
                    <a:pt x="380762" y="23704"/>
                  </a:lnTo>
                  <a:lnTo>
                    <a:pt x="327432" y="39317"/>
                  </a:lnTo>
                  <a:lnTo>
                    <a:pt x="277460" y="58503"/>
                  </a:lnTo>
                  <a:lnTo>
                    <a:pt x="231024" y="80997"/>
                  </a:lnTo>
                  <a:lnTo>
                    <a:pt x="188300" y="106534"/>
                  </a:lnTo>
                  <a:lnTo>
                    <a:pt x="149465" y="134849"/>
                  </a:lnTo>
                  <a:lnTo>
                    <a:pt x="114695" y="165677"/>
                  </a:lnTo>
                  <a:lnTo>
                    <a:pt x="84168" y="198752"/>
                  </a:lnTo>
                  <a:lnTo>
                    <a:pt x="58061" y="233810"/>
                  </a:lnTo>
                  <a:lnTo>
                    <a:pt x="36549" y="270585"/>
                  </a:lnTo>
                  <a:lnTo>
                    <a:pt x="19811" y="308812"/>
                  </a:lnTo>
                  <a:lnTo>
                    <a:pt x="8022" y="348226"/>
                  </a:lnTo>
                  <a:lnTo>
                    <a:pt x="1359" y="388561"/>
                  </a:lnTo>
                  <a:lnTo>
                    <a:pt x="0" y="429554"/>
                  </a:lnTo>
                  <a:lnTo>
                    <a:pt x="4120" y="470937"/>
                  </a:lnTo>
                  <a:lnTo>
                    <a:pt x="13897" y="512447"/>
                  </a:lnTo>
                  <a:lnTo>
                    <a:pt x="29508" y="553818"/>
                  </a:lnTo>
                  <a:lnTo>
                    <a:pt x="49771" y="515553"/>
                  </a:lnTo>
                  <a:lnTo>
                    <a:pt x="74560" y="479436"/>
                  </a:lnTo>
                  <a:lnTo>
                    <a:pt x="103581" y="445626"/>
                  </a:lnTo>
                  <a:lnTo>
                    <a:pt x="136539" y="414282"/>
                  </a:lnTo>
                  <a:lnTo>
                    <a:pt x="173139" y="385562"/>
                  </a:lnTo>
                  <a:lnTo>
                    <a:pt x="213088" y="359627"/>
                  </a:lnTo>
                  <a:lnTo>
                    <a:pt x="256092" y="336633"/>
                  </a:lnTo>
                  <a:lnTo>
                    <a:pt x="301856" y="316742"/>
                  </a:lnTo>
                  <a:lnTo>
                    <a:pt x="350085" y="300110"/>
                  </a:lnTo>
                  <a:lnTo>
                    <a:pt x="400486" y="286898"/>
                  </a:lnTo>
                  <a:lnTo>
                    <a:pt x="452765" y="277264"/>
                  </a:lnTo>
                  <a:lnTo>
                    <a:pt x="506627" y="271367"/>
                  </a:lnTo>
                  <a:lnTo>
                    <a:pt x="561777" y="269366"/>
                  </a:lnTo>
                  <a:lnTo>
                    <a:pt x="561777" y="0"/>
                  </a:lnTo>
                  <a:close/>
                </a:path>
              </a:pathLst>
            </a:custGeom>
            <a:solidFill>
              <a:srgbClr val="CDCD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7" name="object 87"/>
            <p:cNvSpPr/>
            <p:nvPr/>
          </p:nvSpPr>
          <p:spPr>
            <a:xfrm>
              <a:off x="355626" y="2286510"/>
              <a:ext cx="590550" cy="1269365"/>
            </a:xfrm>
            <a:custGeom>
              <a:avLst/>
              <a:gdLst/>
              <a:ahLst/>
              <a:cxnLst/>
              <a:rect l="l" t="t" r="r" b="b"/>
              <a:pathLst>
                <a:path w="590550" h="1269364">
                  <a:moveTo>
                    <a:pt x="374958" y="1104915"/>
                  </a:moveTo>
                  <a:lnTo>
                    <a:pt x="374958" y="1269257"/>
                  </a:lnTo>
                  <a:lnTo>
                    <a:pt x="405976" y="1228313"/>
                  </a:lnTo>
                  <a:lnTo>
                    <a:pt x="400818" y="1228313"/>
                  </a:lnTo>
                  <a:lnTo>
                    <a:pt x="377113" y="1221848"/>
                  </a:lnTo>
                  <a:lnTo>
                    <a:pt x="400818" y="1190787"/>
                  </a:lnTo>
                  <a:lnTo>
                    <a:pt x="400818" y="1107637"/>
                  </a:lnTo>
                  <a:lnTo>
                    <a:pt x="383578" y="1107637"/>
                  </a:lnTo>
                  <a:lnTo>
                    <a:pt x="374958" y="1104915"/>
                  </a:lnTo>
                  <a:close/>
                </a:path>
                <a:path w="590550" h="1269364">
                  <a:moveTo>
                    <a:pt x="400818" y="1190787"/>
                  </a:moveTo>
                  <a:lnTo>
                    <a:pt x="377113" y="1221848"/>
                  </a:lnTo>
                  <a:lnTo>
                    <a:pt x="400818" y="1228313"/>
                  </a:lnTo>
                  <a:lnTo>
                    <a:pt x="400818" y="1190787"/>
                  </a:lnTo>
                  <a:close/>
                </a:path>
                <a:path w="590550" h="1269364">
                  <a:moveTo>
                    <a:pt x="559322" y="983092"/>
                  </a:moveTo>
                  <a:lnTo>
                    <a:pt x="400818" y="1190787"/>
                  </a:lnTo>
                  <a:lnTo>
                    <a:pt x="400818" y="1228313"/>
                  </a:lnTo>
                  <a:lnTo>
                    <a:pt x="405976" y="1228313"/>
                  </a:lnTo>
                  <a:lnTo>
                    <a:pt x="585554" y="991270"/>
                  </a:lnTo>
                  <a:lnTo>
                    <a:pt x="564593" y="991270"/>
                  </a:lnTo>
                  <a:lnTo>
                    <a:pt x="559322" y="983092"/>
                  </a:lnTo>
                  <a:close/>
                </a:path>
                <a:path w="590550" h="1269364">
                  <a:moveTo>
                    <a:pt x="374958" y="1094707"/>
                  </a:moveTo>
                  <a:lnTo>
                    <a:pt x="374958" y="1104915"/>
                  </a:lnTo>
                  <a:lnTo>
                    <a:pt x="383578" y="1107637"/>
                  </a:lnTo>
                  <a:lnTo>
                    <a:pt x="374958" y="1094707"/>
                  </a:lnTo>
                  <a:close/>
                </a:path>
                <a:path w="590550" h="1269364">
                  <a:moveTo>
                    <a:pt x="400818" y="1094707"/>
                  </a:moveTo>
                  <a:lnTo>
                    <a:pt x="374958" y="1094707"/>
                  </a:lnTo>
                  <a:lnTo>
                    <a:pt x="383578" y="1107637"/>
                  </a:lnTo>
                  <a:lnTo>
                    <a:pt x="400818" y="1107637"/>
                  </a:lnTo>
                  <a:lnTo>
                    <a:pt x="400818" y="1094707"/>
                  </a:lnTo>
                  <a:close/>
                </a:path>
                <a:path w="590550" h="1269364">
                  <a:moveTo>
                    <a:pt x="0" y="450381"/>
                  </a:moveTo>
                  <a:lnTo>
                    <a:pt x="0" y="717593"/>
                  </a:lnTo>
                  <a:lnTo>
                    <a:pt x="6464" y="769312"/>
                  </a:lnTo>
                  <a:lnTo>
                    <a:pt x="28014" y="833960"/>
                  </a:lnTo>
                  <a:lnTo>
                    <a:pt x="60338" y="894298"/>
                  </a:lnTo>
                  <a:lnTo>
                    <a:pt x="105591" y="952481"/>
                  </a:lnTo>
                  <a:lnTo>
                    <a:pt x="133606" y="978340"/>
                  </a:lnTo>
                  <a:lnTo>
                    <a:pt x="193944" y="1023594"/>
                  </a:lnTo>
                  <a:lnTo>
                    <a:pt x="228423" y="1045143"/>
                  </a:lnTo>
                  <a:lnTo>
                    <a:pt x="265057" y="1064538"/>
                  </a:lnTo>
                  <a:lnTo>
                    <a:pt x="301691" y="1081777"/>
                  </a:lnTo>
                  <a:lnTo>
                    <a:pt x="374958" y="1104915"/>
                  </a:lnTo>
                  <a:lnTo>
                    <a:pt x="374958" y="1094707"/>
                  </a:lnTo>
                  <a:lnTo>
                    <a:pt x="400818" y="1094707"/>
                  </a:lnTo>
                  <a:lnTo>
                    <a:pt x="400818" y="1083932"/>
                  </a:lnTo>
                  <a:lnTo>
                    <a:pt x="358335" y="1071003"/>
                  </a:lnTo>
                  <a:lnTo>
                    <a:pt x="351254" y="1071003"/>
                  </a:lnTo>
                  <a:lnTo>
                    <a:pt x="312465" y="1055918"/>
                  </a:lnTo>
                  <a:lnTo>
                    <a:pt x="280411" y="1040834"/>
                  </a:lnTo>
                  <a:lnTo>
                    <a:pt x="275831" y="1040834"/>
                  </a:lnTo>
                  <a:lnTo>
                    <a:pt x="241352" y="1021439"/>
                  </a:lnTo>
                  <a:lnTo>
                    <a:pt x="209028" y="1002045"/>
                  </a:lnTo>
                  <a:lnTo>
                    <a:pt x="178859" y="980495"/>
                  </a:lnTo>
                  <a:lnTo>
                    <a:pt x="150845" y="956791"/>
                  </a:lnTo>
                  <a:lnTo>
                    <a:pt x="124986" y="933087"/>
                  </a:lnTo>
                  <a:lnTo>
                    <a:pt x="127141" y="933087"/>
                  </a:lnTo>
                  <a:lnTo>
                    <a:pt x="103436" y="907228"/>
                  </a:lnTo>
                  <a:lnTo>
                    <a:pt x="85534" y="881368"/>
                  </a:lnTo>
                  <a:lnTo>
                    <a:pt x="84042" y="881368"/>
                  </a:lnTo>
                  <a:lnTo>
                    <a:pt x="68034" y="853354"/>
                  </a:lnTo>
                  <a:lnTo>
                    <a:pt x="66803" y="853354"/>
                  </a:lnTo>
                  <a:lnTo>
                    <a:pt x="51718" y="823185"/>
                  </a:lnTo>
                  <a:lnTo>
                    <a:pt x="53873" y="823185"/>
                  </a:lnTo>
                  <a:lnTo>
                    <a:pt x="40943" y="793016"/>
                  </a:lnTo>
                  <a:lnTo>
                    <a:pt x="32324" y="762847"/>
                  </a:lnTo>
                  <a:lnTo>
                    <a:pt x="28014" y="732678"/>
                  </a:lnTo>
                  <a:lnTo>
                    <a:pt x="28014" y="717593"/>
                  </a:lnTo>
                  <a:lnTo>
                    <a:pt x="25859" y="700354"/>
                  </a:lnTo>
                  <a:lnTo>
                    <a:pt x="25859" y="559565"/>
                  </a:lnTo>
                  <a:lnTo>
                    <a:pt x="15084" y="534424"/>
                  </a:lnTo>
                  <a:lnTo>
                    <a:pt x="6464" y="499945"/>
                  </a:lnTo>
                  <a:lnTo>
                    <a:pt x="4309" y="482705"/>
                  </a:lnTo>
                  <a:lnTo>
                    <a:pt x="2154" y="467621"/>
                  </a:lnTo>
                  <a:lnTo>
                    <a:pt x="0" y="450381"/>
                  </a:lnTo>
                  <a:close/>
                </a:path>
                <a:path w="590550" h="1269364">
                  <a:moveTo>
                    <a:pt x="351254" y="1068848"/>
                  </a:moveTo>
                  <a:lnTo>
                    <a:pt x="351254" y="1071003"/>
                  </a:lnTo>
                  <a:lnTo>
                    <a:pt x="358335" y="1071003"/>
                  </a:lnTo>
                  <a:lnTo>
                    <a:pt x="351254" y="1068848"/>
                  </a:lnTo>
                  <a:close/>
                </a:path>
                <a:path w="590550" h="1269364">
                  <a:moveTo>
                    <a:pt x="275831" y="1038679"/>
                  </a:moveTo>
                  <a:lnTo>
                    <a:pt x="275831" y="1040834"/>
                  </a:lnTo>
                  <a:lnTo>
                    <a:pt x="280411" y="1040834"/>
                  </a:lnTo>
                  <a:lnTo>
                    <a:pt x="275831" y="1038679"/>
                  </a:lnTo>
                  <a:close/>
                </a:path>
                <a:path w="590550" h="1269364">
                  <a:moveTo>
                    <a:pt x="564593" y="976185"/>
                  </a:moveTo>
                  <a:lnTo>
                    <a:pt x="559322" y="983092"/>
                  </a:lnTo>
                  <a:lnTo>
                    <a:pt x="564593" y="991270"/>
                  </a:lnTo>
                  <a:lnTo>
                    <a:pt x="564593" y="976185"/>
                  </a:lnTo>
                  <a:close/>
                </a:path>
                <a:path w="590550" h="1269364">
                  <a:moveTo>
                    <a:pt x="584962" y="976185"/>
                  </a:moveTo>
                  <a:lnTo>
                    <a:pt x="564593" y="976185"/>
                  </a:lnTo>
                  <a:lnTo>
                    <a:pt x="564593" y="991270"/>
                  </a:lnTo>
                  <a:lnTo>
                    <a:pt x="585554" y="991270"/>
                  </a:lnTo>
                  <a:lnTo>
                    <a:pt x="590452" y="984805"/>
                  </a:lnTo>
                  <a:lnTo>
                    <a:pt x="584962" y="976185"/>
                  </a:lnTo>
                  <a:close/>
                </a:path>
                <a:path w="590550" h="1269364">
                  <a:moveTo>
                    <a:pt x="403782" y="691734"/>
                  </a:moveTo>
                  <a:lnTo>
                    <a:pt x="400818" y="691734"/>
                  </a:lnTo>
                  <a:lnTo>
                    <a:pt x="400818" y="737136"/>
                  </a:lnTo>
                  <a:lnTo>
                    <a:pt x="559322" y="983092"/>
                  </a:lnTo>
                  <a:lnTo>
                    <a:pt x="564593" y="976185"/>
                  </a:lnTo>
                  <a:lnTo>
                    <a:pt x="584962" y="976185"/>
                  </a:lnTo>
                  <a:lnTo>
                    <a:pt x="403782" y="691734"/>
                  </a:lnTo>
                  <a:close/>
                </a:path>
                <a:path w="590550" h="1269364">
                  <a:moveTo>
                    <a:pt x="84042" y="879213"/>
                  </a:moveTo>
                  <a:lnTo>
                    <a:pt x="84042" y="881368"/>
                  </a:lnTo>
                  <a:lnTo>
                    <a:pt x="85534" y="881368"/>
                  </a:lnTo>
                  <a:lnTo>
                    <a:pt x="84042" y="879213"/>
                  </a:lnTo>
                  <a:close/>
                </a:path>
                <a:path w="590550" h="1269364">
                  <a:moveTo>
                    <a:pt x="66803" y="851199"/>
                  </a:moveTo>
                  <a:lnTo>
                    <a:pt x="66803" y="853354"/>
                  </a:lnTo>
                  <a:lnTo>
                    <a:pt x="68034" y="853354"/>
                  </a:lnTo>
                  <a:lnTo>
                    <a:pt x="66803" y="851199"/>
                  </a:lnTo>
                  <a:close/>
                </a:path>
                <a:path w="590550" h="1269364">
                  <a:moveTo>
                    <a:pt x="25978" y="431944"/>
                  </a:moveTo>
                  <a:lnTo>
                    <a:pt x="25859" y="559565"/>
                  </a:lnTo>
                  <a:lnTo>
                    <a:pt x="43098" y="596917"/>
                  </a:lnTo>
                  <a:lnTo>
                    <a:pt x="81887" y="655100"/>
                  </a:lnTo>
                  <a:lnTo>
                    <a:pt x="133606" y="708973"/>
                  </a:lnTo>
                  <a:lnTo>
                    <a:pt x="193944" y="756382"/>
                  </a:lnTo>
                  <a:lnTo>
                    <a:pt x="228423" y="775776"/>
                  </a:lnTo>
                  <a:lnTo>
                    <a:pt x="265057" y="795171"/>
                  </a:lnTo>
                  <a:lnTo>
                    <a:pt x="301691" y="812410"/>
                  </a:lnTo>
                  <a:lnTo>
                    <a:pt x="342634" y="827495"/>
                  </a:lnTo>
                  <a:lnTo>
                    <a:pt x="400818" y="844734"/>
                  </a:lnTo>
                  <a:lnTo>
                    <a:pt x="400818" y="827495"/>
                  </a:lnTo>
                  <a:lnTo>
                    <a:pt x="374958" y="827495"/>
                  </a:lnTo>
                  <a:lnTo>
                    <a:pt x="374958" y="809121"/>
                  </a:lnTo>
                  <a:lnTo>
                    <a:pt x="351254" y="801636"/>
                  </a:lnTo>
                  <a:lnTo>
                    <a:pt x="312465" y="786551"/>
                  </a:lnTo>
                  <a:lnTo>
                    <a:pt x="275831" y="771467"/>
                  </a:lnTo>
                  <a:lnTo>
                    <a:pt x="245183" y="754227"/>
                  </a:lnTo>
                  <a:lnTo>
                    <a:pt x="241352" y="754227"/>
                  </a:lnTo>
                  <a:lnTo>
                    <a:pt x="209028" y="732678"/>
                  </a:lnTo>
                  <a:lnTo>
                    <a:pt x="178859" y="711128"/>
                  </a:lnTo>
                  <a:lnTo>
                    <a:pt x="153392" y="689579"/>
                  </a:lnTo>
                  <a:lnTo>
                    <a:pt x="150845" y="689579"/>
                  </a:lnTo>
                  <a:lnTo>
                    <a:pt x="124986" y="663720"/>
                  </a:lnTo>
                  <a:lnTo>
                    <a:pt x="127141" y="663720"/>
                  </a:lnTo>
                  <a:lnTo>
                    <a:pt x="105412" y="640015"/>
                  </a:lnTo>
                  <a:lnTo>
                    <a:pt x="103436" y="640015"/>
                  </a:lnTo>
                  <a:lnTo>
                    <a:pt x="84042" y="612001"/>
                  </a:lnTo>
                  <a:lnTo>
                    <a:pt x="66803" y="583987"/>
                  </a:lnTo>
                  <a:lnTo>
                    <a:pt x="61415" y="573212"/>
                  </a:lnTo>
                  <a:lnTo>
                    <a:pt x="56028" y="573212"/>
                  </a:lnTo>
                  <a:lnTo>
                    <a:pt x="30169" y="560283"/>
                  </a:lnTo>
                  <a:lnTo>
                    <a:pt x="44699" y="533038"/>
                  </a:lnTo>
                  <a:lnTo>
                    <a:pt x="41805" y="525804"/>
                  </a:lnTo>
                  <a:lnTo>
                    <a:pt x="40943" y="525804"/>
                  </a:lnTo>
                  <a:lnTo>
                    <a:pt x="37172" y="510719"/>
                  </a:lnTo>
                  <a:lnTo>
                    <a:pt x="36633" y="510719"/>
                  </a:lnTo>
                  <a:lnTo>
                    <a:pt x="32862" y="495635"/>
                  </a:lnTo>
                  <a:lnTo>
                    <a:pt x="32324" y="495635"/>
                  </a:lnTo>
                  <a:lnTo>
                    <a:pt x="30438" y="480550"/>
                  </a:lnTo>
                  <a:lnTo>
                    <a:pt x="30169" y="480550"/>
                  </a:lnTo>
                  <a:lnTo>
                    <a:pt x="28014" y="463311"/>
                  </a:lnTo>
                  <a:lnTo>
                    <a:pt x="28014" y="448226"/>
                  </a:lnTo>
                  <a:lnTo>
                    <a:pt x="25978" y="431944"/>
                  </a:lnTo>
                  <a:close/>
                </a:path>
                <a:path w="590550" h="1269364">
                  <a:moveTo>
                    <a:pt x="374958" y="809121"/>
                  </a:moveTo>
                  <a:lnTo>
                    <a:pt x="374958" y="827495"/>
                  </a:lnTo>
                  <a:lnTo>
                    <a:pt x="392198" y="814565"/>
                  </a:lnTo>
                  <a:lnTo>
                    <a:pt x="374958" y="809121"/>
                  </a:lnTo>
                  <a:close/>
                </a:path>
                <a:path w="590550" h="1269364">
                  <a:moveTo>
                    <a:pt x="374958" y="646480"/>
                  </a:moveTo>
                  <a:lnTo>
                    <a:pt x="374958" y="809121"/>
                  </a:lnTo>
                  <a:lnTo>
                    <a:pt x="392198" y="814565"/>
                  </a:lnTo>
                  <a:lnTo>
                    <a:pt x="374958" y="827495"/>
                  </a:lnTo>
                  <a:lnTo>
                    <a:pt x="400818" y="827495"/>
                  </a:lnTo>
                  <a:lnTo>
                    <a:pt x="400818" y="737136"/>
                  </a:lnTo>
                  <a:lnTo>
                    <a:pt x="377113" y="700354"/>
                  </a:lnTo>
                  <a:lnTo>
                    <a:pt x="400818" y="691734"/>
                  </a:lnTo>
                  <a:lnTo>
                    <a:pt x="403782" y="691734"/>
                  </a:lnTo>
                  <a:lnTo>
                    <a:pt x="374958" y="646480"/>
                  </a:lnTo>
                  <a:close/>
                </a:path>
                <a:path w="590550" h="1269364">
                  <a:moveTo>
                    <a:pt x="241352" y="752072"/>
                  </a:moveTo>
                  <a:lnTo>
                    <a:pt x="241352" y="754227"/>
                  </a:lnTo>
                  <a:lnTo>
                    <a:pt x="245183" y="754227"/>
                  </a:lnTo>
                  <a:lnTo>
                    <a:pt x="241352" y="752072"/>
                  </a:lnTo>
                  <a:close/>
                </a:path>
                <a:path w="590550" h="1269364">
                  <a:moveTo>
                    <a:pt x="400818" y="691734"/>
                  </a:moveTo>
                  <a:lnTo>
                    <a:pt x="377113" y="700354"/>
                  </a:lnTo>
                  <a:lnTo>
                    <a:pt x="400818" y="737136"/>
                  </a:lnTo>
                  <a:lnTo>
                    <a:pt x="400818" y="691734"/>
                  </a:lnTo>
                  <a:close/>
                </a:path>
                <a:path w="590550" h="1269364">
                  <a:moveTo>
                    <a:pt x="150845" y="687424"/>
                  </a:moveTo>
                  <a:lnTo>
                    <a:pt x="150845" y="689579"/>
                  </a:lnTo>
                  <a:lnTo>
                    <a:pt x="153392" y="689579"/>
                  </a:lnTo>
                  <a:lnTo>
                    <a:pt x="150845" y="687424"/>
                  </a:lnTo>
                  <a:close/>
                </a:path>
                <a:path w="590550" h="1269364">
                  <a:moveTo>
                    <a:pt x="103436" y="637861"/>
                  </a:moveTo>
                  <a:lnTo>
                    <a:pt x="103436" y="640015"/>
                  </a:lnTo>
                  <a:lnTo>
                    <a:pt x="105412" y="640015"/>
                  </a:lnTo>
                  <a:lnTo>
                    <a:pt x="103436" y="637861"/>
                  </a:lnTo>
                  <a:close/>
                </a:path>
                <a:path w="590550" h="1269364">
                  <a:moveTo>
                    <a:pt x="44699" y="533038"/>
                  </a:moveTo>
                  <a:lnTo>
                    <a:pt x="30169" y="560283"/>
                  </a:lnTo>
                  <a:lnTo>
                    <a:pt x="56028" y="573212"/>
                  </a:lnTo>
                  <a:lnTo>
                    <a:pt x="58629" y="567639"/>
                  </a:lnTo>
                  <a:lnTo>
                    <a:pt x="51718" y="553818"/>
                  </a:lnTo>
                  <a:lnTo>
                    <a:pt x="53011" y="553818"/>
                  </a:lnTo>
                  <a:lnTo>
                    <a:pt x="44699" y="533038"/>
                  </a:lnTo>
                  <a:close/>
                </a:path>
                <a:path w="590550" h="1269364">
                  <a:moveTo>
                    <a:pt x="58629" y="567639"/>
                  </a:moveTo>
                  <a:lnTo>
                    <a:pt x="56028" y="573212"/>
                  </a:lnTo>
                  <a:lnTo>
                    <a:pt x="61415" y="573212"/>
                  </a:lnTo>
                  <a:lnTo>
                    <a:pt x="58629" y="567639"/>
                  </a:lnTo>
                  <a:close/>
                </a:path>
                <a:path w="590550" h="1269364">
                  <a:moveTo>
                    <a:pt x="51718" y="553818"/>
                  </a:moveTo>
                  <a:lnTo>
                    <a:pt x="58629" y="567639"/>
                  </a:lnTo>
                  <a:lnTo>
                    <a:pt x="64073" y="555973"/>
                  </a:lnTo>
                  <a:lnTo>
                    <a:pt x="53873" y="555973"/>
                  </a:lnTo>
                  <a:lnTo>
                    <a:pt x="51718" y="553818"/>
                  </a:lnTo>
                  <a:close/>
                </a:path>
                <a:path w="590550" h="1269364">
                  <a:moveTo>
                    <a:pt x="25859" y="430987"/>
                  </a:moveTo>
                  <a:lnTo>
                    <a:pt x="0" y="433142"/>
                  </a:lnTo>
                  <a:lnTo>
                    <a:pt x="0" y="450381"/>
                  </a:lnTo>
                  <a:lnTo>
                    <a:pt x="2154" y="467621"/>
                  </a:lnTo>
                  <a:lnTo>
                    <a:pt x="4309" y="482705"/>
                  </a:lnTo>
                  <a:lnTo>
                    <a:pt x="6464" y="499945"/>
                  </a:lnTo>
                  <a:lnTo>
                    <a:pt x="15084" y="534424"/>
                  </a:lnTo>
                  <a:lnTo>
                    <a:pt x="25859" y="559565"/>
                  </a:lnTo>
                  <a:lnTo>
                    <a:pt x="25859" y="430987"/>
                  </a:lnTo>
                  <a:close/>
                </a:path>
                <a:path w="590550" h="1269364">
                  <a:moveTo>
                    <a:pt x="53011" y="553818"/>
                  </a:moveTo>
                  <a:lnTo>
                    <a:pt x="51718" y="553818"/>
                  </a:lnTo>
                  <a:lnTo>
                    <a:pt x="53873" y="555973"/>
                  </a:lnTo>
                  <a:lnTo>
                    <a:pt x="53011" y="553818"/>
                  </a:lnTo>
                  <a:close/>
                </a:path>
                <a:path w="590550" h="1269364">
                  <a:moveTo>
                    <a:pt x="562438" y="269366"/>
                  </a:moveTo>
                  <a:lnTo>
                    <a:pt x="530114" y="269366"/>
                  </a:lnTo>
                  <a:lnTo>
                    <a:pt x="484860" y="273676"/>
                  </a:lnTo>
                  <a:lnTo>
                    <a:pt x="441761" y="280141"/>
                  </a:lnTo>
                  <a:lnTo>
                    <a:pt x="355564" y="301691"/>
                  </a:lnTo>
                  <a:lnTo>
                    <a:pt x="316775" y="314620"/>
                  </a:lnTo>
                  <a:lnTo>
                    <a:pt x="277986" y="331860"/>
                  </a:lnTo>
                  <a:lnTo>
                    <a:pt x="241352" y="349099"/>
                  </a:lnTo>
                  <a:lnTo>
                    <a:pt x="206873" y="368494"/>
                  </a:lnTo>
                  <a:lnTo>
                    <a:pt x="174549" y="390043"/>
                  </a:lnTo>
                  <a:lnTo>
                    <a:pt x="144380" y="415902"/>
                  </a:lnTo>
                  <a:lnTo>
                    <a:pt x="116366" y="441761"/>
                  </a:lnTo>
                  <a:lnTo>
                    <a:pt x="66803" y="497790"/>
                  </a:lnTo>
                  <a:lnTo>
                    <a:pt x="44699" y="533038"/>
                  </a:lnTo>
                  <a:lnTo>
                    <a:pt x="53873" y="555973"/>
                  </a:lnTo>
                  <a:lnTo>
                    <a:pt x="64073" y="555973"/>
                  </a:lnTo>
                  <a:lnTo>
                    <a:pt x="71112" y="540888"/>
                  </a:lnTo>
                  <a:lnTo>
                    <a:pt x="72498" y="540888"/>
                  </a:lnTo>
                  <a:lnTo>
                    <a:pt x="90507" y="512874"/>
                  </a:lnTo>
                  <a:lnTo>
                    <a:pt x="88352" y="512874"/>
                  </a:lnTo>
                  <a:lnTo>
                    <a:pt x="109901" y="484860"/>
                  </a:lnTo>
                  <a:lnTo>
                    <a:pt x="111890" y="484860"/>
                  </a:lnTo>
                  <a:lnTo>
                    <a:pt x="133771" y="461156"/>
                  </a:lnTo>
                  <a:lnTo>
                    <a:pt x="133606" y="461156"/>
                  </a:lnTo>
                  <a:lnTo>
                    <a:pt x="135760" y="459001"/>
                  </a:lnTo>
                  <a:lnTo>
                    <a:pt x="135940" y="459001"/>
                  </a:lnTo>
                  <a:lnTo>
                    <a:pt x="161620" y="435297"/>
                  </a:lnTo>
                  <a:lnTo>
                    <a:pt x="159465" y="435297"/>
                  </a:lnTo>
                  <a:lnTo>
                    <a:pt x="189634" y="411592"/>
                  </a:lnTo>
                  <a:lnTo>
                    <a:pt x="192866" y="411592"/>
                  </a:lnTo>
                  <a:lnTo>
                    <a:pt x="221958" y="392198"/>
                  </a:lnTo>
                  <a:lnTo>
                    <a:pt x="219803" y="392198"/>
                  </a:lnTo>
                  <a:lnTo>
                    <a:pt x="254282" y="372803"/>
                  </a:lnTo>
                  <a:lnTo>
                    <a:pt x="288761" y="355564"/>
                  </a:lnTo>
                  <a:lnTo>
                    <a:pt x="325395" y="340479"/>
                  </a:lnTo>
                  <a:lnTo>
                    <a:pt x="364184" y="327550"/>
                  </a:lnTo>
                  <a:lnTo>
                    <a:pt x="405127" y="316775"/>
                  </a:lnTo>
                  <a:lnTo>
                    <a:pt x="402973" y="316775"/>
                  </a:lnTo>
                  <a:lnTo>
                    <a:pt x="446071" y="308155"/>
                  </a:lnTo>
                  <a:lnTo>
                    <a:pt x="489170" y="301691"/>
                  </a:lnTo>
                  <a:lnTo>
                    <a:pt x="487015" y="301691"/>
                  </a:lnTo>
                  <a:lnTo>
                    <a:pt x="532269" y="297381"/>
                  </a:lnTo>
                  <a:lnTo>
                    <a:pt x="530114" y="297381"/>
                  </a:lnTo>
                  <a:lnTo>
                    <a:pt x="588297" y="295226"/>
                  </a:lnTo>
                  <a:lnTo>
                    <a:pt x="588297" y="282296"/>
                  </a:lnTo>
                  <a:lnTo>
                    <a:pt x="562438" y="282296"/>
                  </a:lnTo>
                  <a:lnTo>
                    <a:pt x="562438" y="269366"/>
                  </a:lnTo>
                  <a:close/>
                </a:path>
                <a:path w="590550" h="1269364">
                  <a:moveTo>
                    <a:pt x="72498" y="540888"/>
                  </a:moveTo>
                  <a:lnTo>
                    <a:pt x="71112" y="540888"/>
                  </a:lnTo>
                  <a:lnTo>
                    <a:pt x="71112" y="543043"/>
                  </a:lnTo>
                  <a:lnTo>
                    <a:pt x="72498" y="540888"/>
                  </a:lnTo>
                  <a:close/>
                </a:path>
                <a:path w="590550" h="1269364">
                  <a:moveTo>
                    <a:pt x="40943" y="523649"/>
                  </a:moveTo>
                  <a:lnTo>
                    <a:pt x="40943" y="525804"/>
                  </a:lnTo>
                  <a:lnTo>
                    <a:pt x="41805" y="525804"/>
                  </a:lnTo>
                  <a:lnTo>
                    <a:pt x="40943" y="523649"/>
                  </a:lnTo>
                  <a:close/>
                </a:path>
                <a:path w="590550" h="1269364">
                  <a:moveTo>
                    <a:pt x="36633" y="508564"/>
                  </a:moveTo>
                  <a:lnTo>
                    <a:pt x="36633" y="510719"/>
                  </a:lnTo>
                  <a:lnTo>
                    <a:pt x="37172" y="510719"/>
                  </a:lnTo>
                  <a:lnTo>
                    <a:pt x="36633" y="508564"/>
                  </a:lnTo>
                  <a:close/>
                </a:path>
                <a:path w="590550" h="1269364">
                  <a:moveTo>
                    <a:pt x="32324" y="493480"/>
                  </a:moveTo>
                  <a:lnTo>
                    <a:pt x="32324" y="495635"/>
                  </a:lnTo>
                  <a:lnTo>
                    <a:pt x="32862" y="495635"/>
                  </a:lnTo>
                  <a:lnTo>
                    <a:pt x="32324" y="493480"/>
                  </a:lnTo>
                  <a:close/>
                </a:path>
                <a:path w="590550" h="1269364">
                  <a:moveTo>
                    <a:pt x="111890" y="484860"/>
                  </a:moveTo>
                  <a:lnTo>
                    <a:pt x="109901" y="484860"/>
                  </a:lnTo>
                  <a:lnTo>
                    <a:pt x="109901" y="487015"/>
                  </a:lnTo>
                  <a:lnTo>
                    <a:pt x="111890" y="484860"/>
                  </a:lnTo>
                  <a:close/>
                </a:path>
                <a:path w="590550" h="1269364">
                  <a:moveTo>
                    <a:pt x="30169" y="478395"/>
                  </a:moveTo>
                  <a:lnTo>
                    <a:pt x="30169" y="480550"/>
                  </a:lnTo>
                  <a:lnTo>
                    <a:pt x="30438" y="480550"/>
                  </a:lnTo>
                  <a:lnTo>
                    <a:pt x="30169" y="478395"/>
                  </a:lnTo>
                  <a:close/>
                </a:path>
                <a:path w="590550" h="1269364">
                  <a:moveTo>
                    <a:pt x="135760" y="459001"/>
                  </a:moveTo>
                  <a:lnTo>
                    <a:pt x="133606" y="461156"/>
                  </a:lnTo>
                  <a:lnTo>
                    <a:pt x="134726" y="460121"/>
                  </a:lnTo>
                  <a:lnTo>
                    <a:pt x="135760" y="459001"/>
                  </a:lnTo>
                  <a:close/>
                </a:path>
                <a:path w="590550" h="1269364">
                  <a:moveTo>
                    <a:pt x="134726" y="460121"/>
                  </a:moveTo>
                  <a:lnTo>
                    <a:pt x="133606" y="461156"/>
                  </a:lnTo>
                  <a:lnTo>
                    <a:pt x="133771" y="461156"/>
                  </a:lnTo>
                  <a:lnTo>
                    <a:pt x="134726" y="460121"/>
                  </a:lnTo>
                  <a:close/>
                </a:path>
                <a:path w="590550" h="1269364">
                  <a:moveTo>
                    <a:pt x="135940" y="459001"/>
                  </a:moveTo>
                  <a:lnTo>
                    <a:pt x="135760" y="459001"/>
                  </a:lnTo>
                  <a:lnTo>
                    <a:pt x="134726" y="460121"/>
                  </a:lnTo>
                  <a:lnTo>
                    <a:pt x="135940" y="459001"/>
                  </a:lnTo>
                  <a:close/>
                </a:path>
                <a:path w="590550" h="1269364">
                  <a:moveTo>
                    <a:pt x="588297" y="0"/>
                  </a:moveTo>
                  <a:lnTo>
                    <a:pt x="545198" y="0"/>
                  </a:lnTo>
                  <a:lnTo>
                    <a:pt x="517184" y="2154"/>
                  </a:lnTo>
                  <a:lnTo>
                    <a:pt x="487015" y="6464"/>
                  </a:lnTo>
                  <a:lnTo>
                    <a:pt x="459001" y="8619"/>
                  </a:lnTo>
                  <a:lnTo>
                    <a:pt x="430987" y="12929"/>
                  </a:lnTo>
                  <a:lnTo>
                    <a:pt x="379268" y="25859"/>
                  </a:lnTo>
                  <a:lnTo>
                    <a:pt x="351254" y="34478"/>
                  </a:lnTo>
                  <a:lnTo>
                    <a:pt x="327550" y="43098"/>
                  </a:lnTo>
                  <a:lnTo>
                    <a:pt x="301691" y="51718"/>
                  </a:lnTo>
                  <a:lnTo>
                    <a:pt x="254282" y="73267"/>
                  </a:lnTo>
                  <a:lnTo>
                    <a:pt x="232733" y="86197"/>
                  </a:lnTo>
                  <a:lnTo>
                    <a:pt x="211183" y="96972"/>
                  </a:lnTo>
                  <a:lnTo>
                    <a:pt x="189634" y="112056"/>
                  </a:lnTo>
                  <a:lnTo>
                    <a:pt x="170239" y="124986"/>
                  </a:lnTo>
                  <a:lnTo>
                    <a:pt x="131451" y="155155"/>
                  </a:lnTo>
                  <a:lnTo>
                    <a:pt x="116366" y="172394"/>
                  </a:lnTo>
                  <a:lnTo>
                    <a:pt x="99127" y="189634"/>
                  </a:lnTo>
                  <a:lnTo>
                    <a:pt x="84042" y="206873"/>
                  </a:lnTo>
                  <a:lnTo>
                    <a:pt x="45253" y="262902"/>
                  </a:lnTo>
                  <a:lnTo>
                    <a:pt x="25859" y="301691"/>
                  </a:lnTo>
                  <a:lnTo>
                    <a:pt x="10774" y="344789"/>
                  </a:lnTo>
                  <a:lnTo>
                    <a:pt x="2154" y="387888"/>
                  </a:lnTo>
                  <a:lnTo>
                    <a:pt x="0" y="409437"/>
                  </a:lnTo>
                  <a:lnTo>
                    <a:pt x="0" y="433142"/>
                  </a:lnTo>
                  <a:lnTo>
                    <a:pt x="25859" y="430987"/>
                  </a:lnTo>
                  <a:lnTo>
                    <a:pt x="26074" y="430987"/>
                  </a:lnTo>
                  <a:lnTo>
                    <a:pt x="30169" y="390043"/>
                  </a:lnTo>
                  <a:lnTo>
                    <a:pt x="30384" y="390043"/>
                  </a:lnTo>
                  <a:lnTo>
                    <a:pt x="32324" y="370648"/>
                  </a:lnTo>
                  <a:lnTo>
                    <a:pt x="38788" y="351254"/>
                  </a:lnTo>
                  <a:lnTo>
                    <a:pt x="36633" y="351254"/>
                  </a:lnTo>
                  <a:lnTo>
                    <a:pt x="43098" y="331860"/>
                  </a:lnTo>
                  <a:lnTo>
                    <a:pt x="59380" y="295226"/>
                  </a:lnTo>
                  <a:lnTo>
                    <a:pt x="58183" y="295226"/>
                  </a:lnTo>
                  <a:lnTo>
                    <a:pt x="68957" y="275831"/>
                  </a:lnTo>
                  <a:lnTo>
                    <a:pt x="118521" y="206873"/>
                  </a:lnTo>
                  <a:lnTo>
                    <a:pt x="185324" y="146535"/>
                  </a:lnTo>
                  <a:lnTo>
                    <a:pt x="224113" y="120676"/>
                  </a:lnTo>
                  <a:lnTo>
                    <a:pt x="245662" y="107746"/>
                  </a:lnTo>
                  <a:lnTo>
                    <a:pt x="249254" y="107746"/>
                  </a:lnTo>
                  <a:lnTo>
                    <a:pt x="267212" y="96972"/>
                  </a:lnTo>
                  <a:lnTo>
                    <a:pt x="288761" y="86197"/>
                  </a:lnTo>
                  <a:lnTo>
                    <a:pt x="312465" y="77577"/>
                  </a:lnTo>
                  <a:lnTo>
                    <a:pt x="336170" y="66803"/>
                  </a:lnTo>
                  <a:lnTo>
                    <a:pt x="342096" y="66803"/>
                  </a:lnTo>
                  <a:lnTo>
                    <a:pt x="359874" y="60338"/>
                  </a:lnTo>
                  <a:lnTo>
                    <a:pt x="385733" y="51718"/>
                  </a:lnTo>
                  <a:lnTo>
                    <a:pt x="411592" y="45253"/>
                  </a:lnTo>
                  <a:lnTo>
                    <a:pt x="463311" y="36633"/>
                  </a:lnTo>
                  <a:lnTo>
                    <a:pt x="491325" y="32324"/>
                  </a:lnTo>
                  <a:lnTo>
                    <a:pt x="547353" y="28014"/>
                  </a:lnTo>
                  <a:lnTo>
                    <a:pt x="562438" y="28014"/>
                  </a:lnTo>
                  <a:lnTo>
                    <a:pt x="562438" y="12929"/>
                  </a:lnTo>
                  <a:lnTo>
                    <a:pt x="588297" y="12929"/>
                  </a:lnTo>
                  <a:lnTo>
                    <a:pt x="588297" y="0"/>
                  </a:lnTo>
                  <a:close/>
                </a:path>
                <a:path w="590550" h="1269364">
                  <a:moveTo>
                    <a:pt x="26074" y="430987"/>
                  </a:moveTo>
                  <a:lnTo>
                    <a:pt x="25859" y="430987"/>
                  </a:lnTo>
                  <a:lnTo>
                    <a:pt x="25978" y="431944"/>
                  </a:lnTo>
                  <a:lnTo>
                    <a:pt x="26074" y="430987"/>
                  </a:lnTo>
                  <a:close/>
                </a:path>
                <a:path w="590550" h="1269364">
                  <a:moveTo>
                    <a:pt x="192866" y="411592"/>
                  </a:moveTo>
                  <a:lnTo>
                    <a:pt x="189634" y="411592"/>
                  </a:lnTo>
                  <a:lnTo>
                    <a:pt x="189634" y="413747"/>
                  </a:lnTo>
                  <a:lnTo>
                    <a:pt x="192866" y="411592"/>
                  </a:lnTo>
                  <a:close/>
                </a:path>
                <a:path w="590550" h="1269364">
                  <a:moveTo>
                    <a:pt x="30384" y="390043"/>
                  </a:moveTo>
                  <a:lnTo>
                    <a:pt x="30169" y="390043"/>
                  </a:lnTo>
                  <a:lnTo>
                    <a:pt x="30169" y="392198"/>
                  </a:lnTo>
                  <a:lnTo>
                    <a:pt x="30384" y="390043"/>
                  </a:lnTo>
                  <a:close/>
                </a:path>
                <a:path w="590550" h="1269364">
                  <a:moveTo>
                    <a:pt x="60338" y="293071"/>
                  </a:moveTo>
                  <a:lnTo>
                    <a:pt x="58183" y="295226"/>
                  </a:lnTo>
                  <a:lnTo>
                    <a:pt x="59380" y="295226"/>
                  </a:lnTo>
                  <a:lnTo>
                    <a:pt x="60338" y="293071"/>
                  </a:lnTo>
                  <a:close/>
                </a:path>
                <a:path w="590550" h="1269364">
                  <a:moveTo>
                    <a:pt x="562438" y="12929"/>
                  </a:moveTo>
                  <a:lnTo>
                    <a:pt x="562438" y="282296"/>
                  </a:lnTo>
                  <a:lnTo>
                    <a:pt x="575367" y="269366"/>
                  </a:lnTo>
                  <a:lnTo>
                    <a:pt x="588297" y="269366"/>
                  </a:lnTo>
                  <a:lnTo>
                    <a:pt x="588297" y="28014"/>
                  </a:lnTo>
                  <a:lnTo>
                    <a:pt x="575367" y="28014"/>
                  </a:lnTo>
                  <a:lnTo>
                    <a:pt x="562438" y="12929"/>
                  </a:lnTo>
                  <a:close/>
                </a:path>
                <a:path w="590550" h="1269364">
                  <a:moveTo>
                    <a:pt x="588297" y="269366"/>
                  </a:moveTo>
                  <a:lnTo>
                    <a:pt x="575367" y="269366"/>
                  </a:lnTo>
                  <a:lnTo>
                    <a:pt x="562438" y="282296"/>
                  </a:lnTo>
                  <a:lnTo>
                    <a:pt x="588297" y="282296"/>
                  </a:lnTo>
                  <a:lnTo>
                    <a:pt x="588297" y="269366"/>
                  </a:lnTo>
                  <a:close/>
                </a:path>
                <a:path w="590550" h="1269364">
                  <a:moveTo>
                    <a:pt x="249254" y="107746"/>
                  </a:moveTo>
                  <a:lnTo>
                    <a:pt x="245662" y="107746"/>
                  </a:lnTo>
                  <a:lnTo>
                    <a:pt x="245662" y="109901"/>
                  </a:lnTo>
                  <a:lnTo>
                    <a:pt x="249254" y="107746"/>
                  </a:lnTo>
                  <a:close/>
                </a:path>
                <a:path w="590550" h="1269364">
                  <a:moveTo>
                    <a:pt x="342096" y="66803"/>
                  </a:moveTo>
                  <a:lnTo>
                    <a:pt x="336170" y="66803"/>
                  </a:lnTo>
                  <a:lnTo>
                    <a:pt x="336170" y="68957"/>
                  </a:lnTo>
                  <a:lnTo>
                    <a:pt x="342096" y="66803"/>
                  </a:lnTo>
                  <a:close/>
                </a:path>
                <a:path w="590550" h="1269364">
                  <a:moveTo>
                    <a:pt x="588297" y="12929"/>
                  </a:moveTo>
                  <a:lnTo>
                    <a:pt x="562438" y="12929"/>
                  </a:lnTo>
                  <a:lnTo>
                    <a:pt x="575367" y="28014"/>
                  </a:lnTo>
                  <a:lnTo>
                    <a:pt x="588297" y="28014"/>
                  </a:lnTo>
                  <a:lnTo>
                    <a:pt x="588297" y="12929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206159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03010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21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06276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spc="-15" dirty="0">
                <a:solidFill>
                  <a:srgbClr val="000000"/>
                </a:solidFill>
              </a:rPr>
              <a:t>History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5016" y="1365652"/>
            <a:ext cx="8226754" cy="3533826"/>
          </a:xfrm>
          <a:prstGeom prst="rect">
            <a:avLst/>
          </a:prstGeom>
        </p:spPr>
        <p:txBody>
          <a:bodyPr vert="horz" wrap="square" lIns="0" tIns="128054" rIns="0" bIns="0" rtlCol="0">
            <a:spAutoFit/>
          </a:bodyPr>
          <a:lstStyle/>
          <a:p>
            <a:pPr marL="368991" indent="-350020" defTabSz="1365931">
              <a:spcBef>
                <a:spcPts val="1008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Advent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transistors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84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more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reliable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components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8769" marR="7589" lvl="1" indent="-291209" defTabSz="1365931">
              <a:lnSpc>
                <a:spcPct val="101400"/>
              </a:lnSpc>
              <a:spcBef>
                <a:spcPts val="723"/>
              </a:spcBef>
              <a:buFontTx/>
              <a:buChar char="–"/>
              <a:tabLst>
                <a:tab pos="780667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led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temporary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decrease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in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emphasis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on</a:t>
            </a:r>
            <a:r>
              <a:rPr sz="2838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fault-tolerant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computing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8769" marR="310180" lvl="1" indent="-291209" defTabSz="1365931">
              <a:lnSpc>
                <a:spcPct val="101400"/>
              </a:lnSpc>
              <a:spcBef>
                <a:spcPts val="717"/>
              </a:spcBef>
              <a:buFontTx/>
              <a:buChar char="–"/>
              <a:tabLst>
                <a:tab pos="780667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designers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thought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it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enough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depend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on</a:t>
            </a:r>
            <a:r>
              <a:rPr sz="2838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improved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reliability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transistor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2838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guarantee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correct</a:t>
            </a:r>
            <a:r>
              <a:rPr sz="2838" kern="0" spc="8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computations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4071420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16903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16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Code</a:t>
            </a:r>
            <a:r>
              <a:rPr spc="-80" dirty="0"/>
              <a:t> </a:t>
            </a:r>
            <a:r>
              <a:rPr spc="-15" dirty="0"/>
              <a:t>distance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80753" y="2730615"/>
            <a:ext cx="1144851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55531" defTabSz="1332738">
              <a:spcBef>
                <a:spcPts val="197"/>
              </a:spcBef>
            </a:pP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842" b="1" kern="0" baseline="-21367" dirty="0">
                <a:solidFill>
                  <a:sysClr val="windowText" lastClr="000000"/>
                </a:solidFill>
                <a:latin typeface="Helvetica"/>
                <a:cs typeface="Helvetica"/>
              </a:rPr>
              <a:t>d</a:t>
            </a:r>
            <a:r>
              <a:rPr sz="2842" b="1" kern="0" spc="394" baseline="-2136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42" b="1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87653" y="1615261"/>
            <a:ext cx="9018131" cy="890390"/>
          </a:xfrm>
          <a:prstGeom prst="rect">
            <a:avLst/>
          </a:prstGeom>
          <a:solidFill>
            <a:srgbClr val="CCFFCC"/>
          </a:solidFill>
        </p:spPr>
        <p:txBody>
          <a:bodyPr vert="horz" wrap="square" lIns="0" tIns="34244" rIns="0" bIns="0" rtlCol="0">
            <a:spAutoFit/>
          </a:bodyPr>
          <a:lstStyle/>
          <a:p>
            <a:pPr marL="1312377" marR="201762" indent="-1105987" defTabSz="1332738">
              <a:lnSpc>
                <a:spcPct val="101499"/>
              </a:lnSpc>
              <a:spcBef>
                <a:spcPts val="270"/>
              </a:spcBef>
            </a:pP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2842" b="1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distance</a:t>
            </a:r>
            <a:r>
              <a:rPr sz="2842" b="1" kern="0" spc="11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b="1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b="1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minimum</a:t>
            </a:r>
            <a:r>
              <a:rPr sz="2842" b="1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Hamming</a:t>
            </a:r>
            <a:r>
              <a:rPr sz="2842" b="1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distance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between</a:t>
            </a:r>
            <a:r>
              <a:rPr sz="2842" b="1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any</a:t>
            </a:r>
            <a:r>
              <a:rPr sz="2842" b="1" kern="0" spc="15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two</a:t>
            </a:r>
            <a:r>
              <a:rPr sz="2842" b="1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distinct</a:t>
            </a:r>
            <a:r>
              <a:rPr sz="2842" b="1" kern="0" spc="14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32145" y="2700464"/>
            <a:ext cx="5218002" cy="1380657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18510" marR="7404" defTabSz="1332738">
              <a:lnSpc>
                <a:spcPct val="108800"/>
              </a:lnSpc>
              <a:spcBef>
                <a:spcPts val="131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detects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single-bit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errors </a:t>
            </a: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code:</a:t>
            </a:r>
            <a:r>
              <a:rPr sz="2842" kern="0" spc="7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00,</a:t>
            </a:r>
            <a:r>
              <a:rPr sz="2842" kern="0" spc="58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rgbClr val="608FFD"/>
                </a:solidFill>
                <a:latin typeface="Helvetica"/>
                <a:cs typeface="Helvetica"/>
              </a:rPr>
              <a:t>11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510" defTabSz="1332738">
              <a:lnSpc>
                <a:spcPts val="3214"/>
              </a:lnSpc>
            </a:pP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invalid</a:t>
            </a:r>
            <a:r>
              <a:rPr sz="2842" kern="0" spc="51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code</a:t>
            </a:r>
            <a:r>
              <a:rPr sz="2842" kern="0" spc="29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words:</a:t>
            </a:r>
            <a:r>
              <a:rPr sz="2842" kern="0" spc="66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01</a:t>
            </a:r>
            <a:r>
              <a:rPr sz="2842" kern="0" spc="29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or</a:t>
            </a:r>
            <a:r>
              <a:rPr sz="2842" kern="0" spc="51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rgbClr val="608FFD"/>
                </a:solidFill>
                <a:latin typeface="Helvetica"/>
                <a:cs typeface="Helvetica"/>
              </a:rPr>
              <a:t>10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80753" y="4379535"/>
            <a:ext cx="1144851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55531" defTabSz="1332738">
              <a:spcBef>
                <a:spcPts val="197"/>
              </a:spcBef>
            </a:pP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842" b="1" kern="0" baseline="-21367" dirty="0">
                <a:solidFill>
                  <a:sysClr val="windowText" lastClr="000000"/>
                </a:solidFill>
                <a:latin typeface="Helvetica"/>
                <a:cs typeface="Helvetica"/>
              </a:rPr>
              <a:t>d</a:t>
            </a:r>
            <a:r>
              <a:rPr sz="2842" b="1" kern="0" spc="394" baseline="-2136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42" b="1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32144" y="4349384"/>
            <a:ext cx="5604865" cy="1830844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18510" marR="271175" defTabSz="1332738">
              <a:lnSpc>
                <a:spcPct val="108800"/>
              </a:lnSpc>
              <a:spcBef>
                <a:spcPts val="131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corrects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single-bit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errors </a:t>
            </a: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code:</a:t>
            </a:r>
            <a:r>
              <a:rPr sz="2842" kern="0" spc="7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000,</a:t>
            </a:r>
            <a:r>
              <a:rPr sz="2842" kern="0" spc="66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rgbClr val="608FFD"/>
                </a:solidFill>
                <a:latin typeface="Helvetica"/>
                <a:cs typeface="Helvetica"/>
              </a:rPr>
              <a:t>111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510" defTabSz="1332738">
              <a:lnSpc>
                <a:spcPts val="3214"/>
              </a:lnSpc>
            </a:pP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invalid</a:t>
            </a:r>
            <a:r>
              <a:rPr sz="2842" kern="0" spc="58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code</a:t>
            </a:r>
            <a:r>
              <a:rPr sz="2842" kern="0" spc="36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words:</a:t>
            </a:r>
            <a:r>
              <a:rPr sz="2842" kern="0" spc="73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001,</a:t>
            </a:r>
            <a:r>
              <a:rPr sz="2842" kern="0" spc="22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010,</a:t>
            </a:r>
            <a:r>
              <a:rPr sz="2842" kern="0" spc="44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rgbClr val="608FFD"/>
                </a:solidFill>
                <a:latin typeface="Helvetica"/>
                <a:cs typeface="Helvetica"/>
              </a:rPr>
              <a:t>100,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262432" defTabSz="1332738">
              <a:spcBef>
                <a:spcPts val="51"/>
              </a:spcBef>
            </a:pP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101,</a:t>
            </a:r>
            <a:r>
              <a:rPr sz="2842" kern="0" spc="-87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608FFD"/>
                </a:solidFill>
                <a:latin typeface="Helvetica"/>
                <a:cs typeface="Helvetica"/>
              </a:rPr>
              <a:t>011,</a:t>
            </a:r>
            <a:r>
              <a:rPr sz="2842" kern="0" spc="-58" dirty="0">
                <a:solidFill>
                  <a:srgbClr val="608FFD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rgbClr val="608FFD"/>
                </a:solidFill>
                <a:latin typeface="Helvetica"/>
                <a:cs typeface="Helvetica"/>
              </a:rPr>
              <a:t>110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535421807"/>
      </p:ext>
    </p:extLst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25607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17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28764" y="200488"/>
            <a:ext cx="8934472" cy="1230010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11106" rIns="0" bIns="0" rtlCol="0">
            <a:spAutoFit/>
          </a:bodyPr>
          <a:lstStyle/>
          <a:p>
            <a:pPr marL="1733485" marR="824632" indent="-905151">
              <a:spcBef>
                <a:spcPts val="87"/>
              </a:spcBef>
            </a:pPr>
            <a:r>
              <a:rPr dirty="0"/>
              <a:t>Relation</a:t>
            </a:r>
            <a:r>
              <a:rPr spc="-109" dirty="0"/>
              <a:t> </a:t>
            </a:r>
            <a:r>
              <a:rPr dirty="0"/>
              <a:t>b/w</a:t>
            </a:r>
            <a:r>
              <a:rPr spc="-87" dirty="0"/>
              <a:t> </a:t>
            </a:r>
            <a:r>
              <a:rPr dirty="0"/>
              <a:t>code</a:t>
            </a:r>
            <a:r>
              <a:rPr spc="-80" dirty="0"/>
              <a:t> </a:t>
            </a:r>
            <a:r>
              <a:rPr dirty="0"/>
              <a:t>distance</a:t>
            </a:r>
            <a:r>
              <a:rPr spc="-73" dirty="0"/>
              <a:t> </a:t>
            </a:r>
            <a:r>
              <a:rPr spc="-36" dirty="0"/>
              <a:t>and </a:t>
            </a:r>
            <a:r>
              <a:rPr dirty="0"/>
              <a:t>capabilities</a:t>
            </a:r>
            <a:r>
              <a:rPr spc="-117" dirty="0"/>
              <a:t> </a:t>
            </a:r>
            <a:r>
              <a:rPr dirty="0"/>
              <a:t>of</a:t>
            </a:r>
            <a:r>
              <a:rPr spc="-51" dirty="0"/>
              <a:t> </a:t>
            </a:r>
            <a:r>
              <a:rPr dirty="0"/>
              <a:t>the</a:t>
            </a:r>
            <a:r>
              <a:rPr spc="-87" dirty="0"/>
              <a:t> </a:t>
            </a:r>
            <a:r>
              <a:rPr spc="-29" dirty="0"/>
              <a:t>code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53899" y="3665491"/>
            <a:ext cx="6178679" cy="576611"/>
          </a:xfrm>
          <a:prstGeom prst="rect">
            <a:avLst/>
          </a:prstGeom>
          <a:solidFill>
            <a:srgbClr val="CCFFCC"/>
          </a:solidFill>
        </p:spPr>
        <p:txBody>
          <a:bodyPr vert="horz" wrap="square" lIns="0" tIns="137900" rIns="0" bIns="0" rtlCol="0">
            <a:spAutoFit/>
          </a:bodyPr>
          <a:lstStyle/>
          <a:p>
            <a:pPr algn="ctr" defTabSz="1332738">
              <a:spcBef>
                <a:spcPts val="1086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2c +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Symbol"/>
                <a:cs typeface="Symbol"/>
              </a:rPr>
              <a:t></a:t>
            </a:r>
            <a:r>
              <a:rPr sz="2842" kern="0" spc="9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04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d</a:t>
            </a:r>
            <a:endParaRPr sz="2041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89905" y="2151988"/>
            <a:ext cx="6550732" cy="991008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18510" marR="7404" indent="473862" defTabSz="1332738">
              <a:lnSpc>
                <a:spcPct val="134700"/>
              </a:lnSpc>
              <a:spcBef>
                <a:spcPts val="146"/>
              </a:spcBef>
            </a:pP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78" kern="0" spc="-1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correct</a:t>
            </a:r>
            <a:r>
              <a:rPr sz="2478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up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and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</a:t>
            </a:r>
            <a:r>
              <a:rPr sz="2478" kern="0" spc="-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up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additional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only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if: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959822202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marL="919959">
              <a:spcBef>
                <a:spcPts val="2317"/>
              </a:spcBef>
            </a:pPr>
            <a:r>
              <a:rPr spc="-15" dirty="0"/>
              <a:t>Separable/non-</a:t>
            </a:r>
            <a:r>
              <a:rPr dirty="0"/>
              <a:t>separable</a:t>
            </a:r>
            <a:r>
              <a:rPr spc="-138" dirty="0"/>
              <a:t> </a:t>
            </a:r>
            <a:r>
              <a:rPr spc="-29" dirty="0"/>
              <a:t>code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32972" y="1379610"/>
            <a:ext cx="7668743" cy="5164620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separable</a:t>
            </a:r>
            <a:r>
              <a:rPr sz="3279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  <a:tab pos="371130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+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check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e.g.</a:t>
            </a:r>
            <a:r>
              <a:rPr sz="2842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parity: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1101</a:t>
            </a:r>
            <a:r>
              <a:rPr sz="2842" kern="0" dirty="0">
                <a:solidFill>
                  <a:srgbClr val="FC0127"/>
                </a:solidFill>
                <a:latin typeface="Helvetica"/>
                <a:cs typeface="Helvetica"/>
              </a:rPr>
              <a:t>1</a:t>
            </a:r>
            <a:r>
              <a:rPr sz="2842" kern="0" spc="36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1101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73" dirty="0">
                <a:solidFill>
                  <a:srgbClr val="FC0127"/>
                </a:solidFill>
                <a:latin typeface="Helvetica"/>
                <a:cs typeface="Helvetica"/>
              </a:rPr>
              <a:t>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31"/>
              </a:spcBef>
              <a:buFontTx/>
              <a:buChar char="•"/>
              <a:tabLst>
                <a:tab pos="372980" algn="l"/>
              </a:tabLst>
            </a:pP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non-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separable</a:t>
            </a:r>
            <a:r>
              <a:rPr sz="3279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mixed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check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e.g.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cyclic: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1010001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-&gt;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1101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454427" indent="-355397" defTabSz="1332738">
              <a:lnSpc>
                <a:spcPct val="100600"/>
              </a:lnSpc>
              <a:spcBef>
                <a:spcPts val="802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decoding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process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much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easier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for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separable</a:t>
            </a:r>
            <a:r>
              <a:rPr sz="3279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(remove check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bits)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71877" defTabSz="1332738">
              <a:spcBef>
                <a:spcPts val="3338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18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46796047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25607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19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Information</a:t>
            </a:r>
            <a:r>
              <a:rPr spc="-182" dirty="0"/>
              <a:t> </a:t>
            </a:r>
            <a:r>
              <a:rPr spc="-29" dirty="0"/>
              <a:t>rate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388312"/>
            <a:ext cx="7892716" cy="3883628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ratio k/n,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where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k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number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 is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number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check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510" defTabSz="1332738">
              <a:spcBef>
                <a:spcPts val="831"/>
              </a:spcBef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called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rgbClr val="FC0127"/>
                </a:solidFill>
                <a:latin typeface="Helvetica"/>
                <a:cs typeface="Helvetica"/>
              </a:rPr>
              <a:t>information</a:t>
            </a:r>
            <a:r>
              <a:rPr sz="3279" kern="0" spc="-22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rgbClr val="FC0127"/>
                </a:solidFill>
                <a:latin typeface="Helvetica"/>
                <a:cs typeface="Helvetica"/>
              </a:rPr>
              <a:t>rate</a:t>
            </a:r>
            <a:r>
              <a:rPr sz="3279" kern="0" spc="36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7404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rgbClr val="608FFD"/>
                </a:solidFill>
                <a:latin typeface="Helvetica"/>
                <a:cs typeface="Helvetica"/>
              </a:rPr>
              <a:t>Example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: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 code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obtained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repeating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three times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has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information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rate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1/3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239603724"/>
      </p:ext>
    </p:extLst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2972" y="1402058"/>
            <a:ext cx="7668743" cy="5189657"/>
          </a:xfrm>
          <a:prstGeom prst="rect">
            <a:avLst/>
          </a:prstGeom>
        </p:spPr>
        <p:txBody>
          <a:bodyPr vert="horz" wrap="square" lIns="0" tIns="55530" rIns="0" bIns="0" rtlCol="0">
            <a:spAutoFit/>
          </a:bodyPr>
          <a:lstStyle/>
          <a:p>
            <a:pPr marL="372980" indent="-354470" defTabSz="1332738">
              <a:spcBef>
                <a:spcPts val="437"/>
              </a:spcBef>
              <a:buFontTx/>
              <a:buChar char="•"/>
              <a:tabLst>
                <a:tab pos="372980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parity</a:t>
            </a:r>
            <a:r>
              <a:rPr sz="2478" kern="0" spc="-10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292"/>
              </a:spcBef>
              <a:buFontTx/>
              <a:buChar char="•"/>
              <a:tabLst>
                <a:tab pos="372980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linear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058" lvl="1" indent="-292462" defTabSz="1332738">
              <a:spcBef>
                <a:spcPts val="284"/>
              </a:spcBef>
              <a:buFontTx/>
              <a:buChar char="–"/>
              <a:tabLst>
                <a:tab pos="782058" algn="l"/>
              </a:tabLst>
            </a:pPr>
            <a:r>
              <a:rPr sz="225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Hamming</a:t>
            </a:r>
            <a:r>
              <a:rPr sz="2259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5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endParaRPr sz="225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284"/>
              </a:spcBef>
              <a:buFontTx/>
              <a:buChar char="•"/>
              <a:tabLst>
                <a:tab pos="372980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cyclic</a:t>
            </a:r>
            <a:r>
              <a:rPr sz="2478" kern="0" spc="-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058" lvl="1" indent="-292462" defTabSz="1332738">
              <a:spcBef>
                <a:spcPts val="292"/>
              </a:spcBef>
              <a:buFontTx/>
              <a:buChar char="–"/>
              <a:tabLst>
                <a:tab pos="782058" algn="l"/>
              </a:tabLst>
            </a:pPr>
            <a:r>
              <a:rPr sz="225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CRC</a:t>
            </a:r>
            <a:r>
              <a:rPr sz="225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5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endParaRPr sz="225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058" lvl="1" indent="-292462" defTabSz="1332738">
              <a:spcBef>
                <a:spcPts val="277"/>
              </a:spcBef>
              <a:buFontTx/>
              <a:buChar char="–"/>
              <a:tabLst>
                <a:tab pos="782058" algn="l"/>
              </a:tabLst>
            </a:pPr>
            <a:r>
              <a:rPr sz="225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Reed-</a:t>
            </a:r>
            <a:r>
              <a:rPr sz="225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Solomon</a:t>
            </a:r>
            <a:r>
              <a:rPr sz="225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5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endParaRPr sz="225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292"/>
              </a:spcBef>
              <a:buFontTx/>
              <a:buChar char="•"/>
              <a:tabLst>
                <a:tab pos="372980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unordered</a:t>
            </a:r>
            <a:r>
              <a:rPr sz="2478" kern="0" spc="-15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058" lvl="1" indent="-292462" defTabSz="1332738">
              <a:spcBef>
                <a:spcPts val="284"/>
              </a:spcBef>
              <a:buFontTx/>
              <a:buChar char="–"/>
              <a:tabLst>
                <a:tab pos="782058" algn="l"/>
              </a:tabLst>
            </a:pPr>
            <a:r>
              <a:rPr sz="225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m-of-n</a:t>
            </a:r>
            <a:r>
              <a:rPr sz="225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5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endParaRPr sz="225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058" lvl="1" indent="-292462" defTabSz="1332738">
              <a:spcBef>
                <a:spcPts val="284"/>
              </a:spcBef>
              <a:buFontTx/>
              <a:buChar char="–"/>
              <a:tabLst>
                <a:tab pos="782058" algn="l"/>
              </a:tabLst>
            </a:pPr>
            <a:r>
              <a:rPr sz="225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Berger</a:t>
            </a:r>
            <a:r>
              <a:rPr sz="225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5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endParaRPr sz="225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284"/>
              </a:spcBef>
              <a:buFontTx/>
              <a:buChar char="•"/>
              <a:tabLst>
                <a:tab pos="372980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arithmetic</a:t>
            </a:r>
            <a:r>
              <a:rPr sz="2478" kern="0" spc="-13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058" lvl="1" indent="-292462" defTabSz="1332738">
              <a:spcBef>
                <a:spcPts val="284"/>
              </a:spcBef>
              <a:buFontTx/>
              <a:buChar char="–"/>
              <a:tabLst>
                <a:tab pos="782058" algn="l"/>
              </a:tabLst>
            </a:pPr>
            <a:r>
              <a:rPr sz="225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AN-codes</a:t>
            </a:r>
            <a:endParaRPr sz="225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058" lvl="1" indent="-292462" defTabSz="1332738">
              <a:spcBef>
                <a:spcPts val="284"/>
              </a:spcBef>
              <a:buFontTx/>
              <a:buChar char="–"/>
              <a:tabLst>
                <a:tab pos="782058" algn="l"/>
              </a:tabLst>
            </a:pPr>
            <a:r>
              <a:rPr sz="225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residue</a:t>
            </a:r>
            <a:r>
              <a:rPr sz="225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5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endParaRPr sz="225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71877" defTabSz="1332738">
              <a:spcBef>
                <a:spcPts val="669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20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Next:</a:t>
            </a:r>
            <a:r>
              <a:rPr spc="-58" dirty="0"/>
              <a:t> </a:t>
            </a:r>
            <a:r>
              <a:rPr dirty="0"/>
              <a:t>Types</a:t>
            </a:r>
            <a:r>
              <a:rPr spc="-44" dirty="0"/>
              <a:t> </a:t>
            </a:r>
            <a:r>
              <a:rPr dirty="0"/>
              <a:t>of</a:t>
            </a:r>
            <a:r>
              <a:rPr spc="-80" dirty="0"/>
              <a:t> </a:t>
            </a:r>
            <a:r>
              <a:rPr spc="-15" dirty="0"/>
              <a:t>codes</a:t>
            </a:r>
          </a:p>
        </p:txBody>
      </p:sp>
    </p:spTree>
    <p:extLst>
      <p:ext uri="{BB962C8B-B14F-4D97-AF65-F5344CB8AC3E}">
        <p14:creationId xmlns:p14="http://schemas.microsoft.com/office/powerpoint/2010/main" val="3896198827"/>
      </p:ext>
    </p:extLst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5700E-92F7-9C51-5445-47FD9621F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7CAFC-1815-2D43-5878-5CF14897F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16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185-192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9A0DBA-825D-2E8C-622D-83754DC07D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208592"/>
      </p:ext>
    </p:extLst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77442" y="1486138"/>
            <a:ext cx="8398968" cy="5074104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426661" marR="62935" indent="-353546" algn="just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428512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Add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extra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binary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word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that 	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resulting</a:t>
            </a:r>
            <a:r>
              <a:rPr sz="3279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 word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has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either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even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or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odd 	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number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1s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38514" lvl="1" indent="-293387" algn="just" defTabSz="1332738">
              <a:spcBef>
                <a:spcPts val="729"/>
              </a:spcBef>
              <a:buFontTx/>
              <a:buChar char="–"/>
              <a:tabLst>
                <a:tab pos="83851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even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parity: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even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#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‘1’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38514" lvl="1" indent="-293387" algn="just" defTabSz="1332738">
              <a:spcBef>
                <a:spcPts val="742"/>
              </a:spcBef>
              <a:buFontTx/>
              <a:buChar char="–"/>
              <a:tabLst>
                <a:tab pos="83851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odd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parity: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odd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#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‘1’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28512" indent="-354470" defTabSz="1332738">
              <a:spcBef>
                <a:spcPts val="831"/>
              </a:spcBef>
              <a:buFontTx/>
              <a:buChar char="•"/>
              <a:tabLst>
                <a:tab pos="428512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single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detection: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3279" kern="0" baseline="-20370" dirty="0">
                <a:solidFill>
                  <a:sysClr val="windowText" lastClr="000000"/>
                </a:solidFill>
                <a:latin typeface="Helvetica"/>
                <a:cs typeface="Helvetica"/>
              </a:rPr>
              <a:t>d</a:t>
            </a:r>
            <a:r>
              <a:rPr sz="3279" kern="0" spc="32" baseline="-203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28512" indent="-354470" defTabSz="1332738">
              <a:spcBef>
                <a:spcPts val="809"/>
              </a:spcBef>
              <a:buFontTx/>
              <a:buChar char="•"/>
              <a:tabLst>
                <a:tab pos="428512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separable</a:t>
            </a:r>
            <a:r>
              <a:rPr sz="3279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28512" indent="-354470" defTabSz="1332738">
              <a:spcBef>
                <a:spcPts val="816"/>
              </a:spcBef>
              <a:buFontTx/>
              <a:buChar char="•"/>
              <a:tabLst>
                <a:tab pos="428512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use: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bus,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memory,</a:t>
            </a:r>
            <a:r>
              <a:rPr sz="3279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transmission,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…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27408" defTabSz="1332738">
              <a:spcBef>
                <a:spcPts val="293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21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Single-</a:t>
            </a:r>
            <a:r>
              <a:rPr dirty="0"/>
              <a:t>bit</a:t>
            </a:r>
            <a:r>
              <a:rPr spc="-117" dirty="0"/>
              <a:t> </a:t>
            </a:r>
            <a:r>
              <a:rPr dirty="0"/>
              <a:t>parity</a:t>
            </a:r>
            <a:r>
              <a:rPr spc="-51" dirty="0"/>
              <a:t> </a:t>
            </a:r>
            <a:r>
              <a:rPr spc="-29" dirty="0"/>
              <a:t>code</a:t>
            </a:r>
          </a:p>
        </p:txBody>
      </p:sp>
    </p:spTree>
    <p:extLst>
      <p:ext uri="{BB962C8B-B14F-4D97-AF65-F5344CB8AC3E}">
        <p14:creationId xmlns:p14="http://schemas.microsoft.com/office/powerpoint/2010/main" val="1839626137"/>
      </p:ext>
    </p:extLst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92647" y="5472534"/>
            <a:ext cx="8418403" cy="1051373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extra</a:t>
            </a:r>
            <a:r>
              <a:rPr sz="2478" kern="0" spc="-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HW</a:t>
            </a:r>
            <a:r>
              <a:rPr sz="2478" kern="0" spc="-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required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(parity</a:t>
            </a:r>
            <a:r>
              <a:rPr sz="2478" kern="0" spc="-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generator,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checker,</a:t>
            </a:r>
            <a:r>
              <a:rPr sz="2478" kern="0" spc="-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extra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memory)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11719" defTabSz="1332738">
              <a:spcBef>
                <a:spcPts val="2930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22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32381" y="201891"/>
            <a:ext cx="9133657" cy="1230010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11106" rIns="0" bIns="0" rtlCol="0">
            <a:spAutoFit/>
          </a:bodyPr>
          <a:lstStyle/>
          <a:p>
            <a:pPr marL="2725634" marR="196209" indent="-2525722">
              <a:spcBef>
                <a:spcPts val="87"/>
              </a:spcBef>
              <a:tabLst>
                <a:tab pos="6949673" algn="l"/>
              </a:tabLst>
            </a:pPr>
            <a:r>
              <a:rPr dirty="0"/>
              <a:t>Organization</a:t>
            </a:r>
            <a:r>
              <a:rPr spc="-153" dirty="0"/>
              <a:t> </a:t>
            </a:r>
            <a:r>
              <a:rPr dirty="0"/>
              <a:t>of</a:t>
            </a:r>
            <a:r>
              <a:rPr spc="-80" dirty="0"/>
              <a:t> </a:t>
            </a:r>
            <a:r>
              <a:rPr dirty="0"/>
              <a:t>memory</a:t>
            </a:r>
            <a:r>
              <a:rPr spc="-87" dirty="0"/>
              <a:t> </a:t>
            </a:r>
            <a:r>
              <a:rPr spc="-29" dirty="0"/>
              <a:t>with</a:t>
            </a:r>
            <a:r>
              <a:rPr lang="en-US" spc="-29" dirty="0"/>
              <a:t> </a:t>
            </a:r>
            <a:r>
              <a:rPr spc="-15" dirty="0"/>
              <a:t>single- </a:t>
            </a:r>
            <a:r>
              <a:rPr dirty="0"/>
              <a:t>bit</a:t>
            </a:r>
            <a:r>
              <a:rPr spc="-95" dirty="0"/>
              <a:t> </a:t>
            </a:r>
            <a:r>
              <a:rPr dirty="0"/>
              <a:t>parity</a:t>
            </a:r>
            <a:r>
              <a:rPr spc="-51" dirty="0"/>
              <a:t> </a:t>
            </a:r>
            <a:r>
              <a:rPr spc="-29" dirty="0"/>
              <a:t>code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5055093" y="3166815"/>
            <a:ext cx="1825098" cy="2004646"/>
            <a:chOff x="2689422" y="2172787"/>
            <a:chExt cx="1252220" cy="1375410"/>
          </a:xfrm>
        </p:grpSpPr>
        <p:sp>
          <p:nvSpPr>
            <p:cNvPr id="5" name="object 5"/>
            <p:cNvSpPr/>
            <p:nvPr/>
          </p:nvSpPr>
          <p:spPr>
            <a:xfrm>
              <a:off x="2702351" y="2185734"/>
              <a:ext cx="1226185" cy="1346835"/>
            </a:xfrm>
            <a:custGeom>
              <a:avLst/>
              <a:gdLst/>
              <a:ahLst/>
              <a:cxnLst/>
              <a:rect l="l" t="t" r="r" b="b"/>
              <a:pathLst>
                <a:path w="1226185" h="1346835">
                  <a:moveTo>
                    <a:pt x="1226158" y="0"/>
                  </a:moveTo>
                  <a:lnTo>
                    <a:pt x="0" y="0"/>
                  </a:lnTo>
                  <a:lnTo>
                    <a:pt x="0" y="1346834"/>
                  </a:lnTo>
                  <a:lnTo>
                    <a:pt x="1226158" y="1346834"/>
                  </a:lnTo>
                  <a:lnTo>
                    <a:pt x="1226158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2689422" y="2172787"/>
              <a:ext cx="1252220" cy="1375410"/>
            </a:xfrm>
            <a:custGeom>
              <a:avLst/>
              <a:gdLst/>
              <a:ahLst/>
              <a:cxnLst/>
              <a:rect l="l" t="t" r="r" b="b"/>
              <a:pathLst>
                <a:path w="1252220" h="1375410">
                  <a:moveTo>
                    <a:pt x="1252017" y="0"/>
                  </a:moveTo>
                  <a:lnTo>
                    <a:pt x="0" y="0"/>
                  </a:lnTo>
                  <a:lnTo>
                    <a:pt x="0" y="1374849"/>
                  </a:lnTo>
                  <a:lnTo>
                    <a:pt x="1252017" y="1374849"/>
                  </a:lnTo>
                  <a:lnTo>
                    <a:pt x="1252017" y="1359781"/>
                  </a:lnTo>
                  <a:lnTo>
                    <a:pt x="28014" y="1359781"/>
                  </a:lnTo>
                  <a:lnTo>
                    <a:pt x="12929" y="1346852"/>
                  </a:lnTo>
                  <a:lnTo>
                    <a:pt x="28014" y="1346852"/>
                  </a:lnTo>
                  <a:lnTo>
                    <a:pt x="28014" y="28014"/>
                  </a:lnTo>
                  <a:lnTo>
                    <a:pt x="12929" y="28014"/>
                  </a:lnTo>
                  <a:lnTo>
                    <a:pt x="28014" y="12929"/>
                  </a:lnTo>
                  <a:lnTo>
                    <a:pt x="1252017" y="12929"/>
                  </a:lnTo>
                  <a:lnTo>
                    <a:pt x="1252017" y="0"/>
                  </a:lnTo>
                  <a:close/>
                </a:path>
                <a:path w="1252220" h="1375410">
                  <a:moveTo>
                    <a:pt x="28014" y="1346852"/>
                  </a:moveTo>
                  <a:lnTo>
                    <a:pt x="12929" y="1346852"/>
                  </a:lnTo>
                  <a:lnTo>
                    <a:pt x="28014" y="1359781"/>
                  </a:lnTo>
                  <a:lnTo>
                    <a:pt x="28014" y="1346852"/>
                  </a:lnTo>
                  <a:close/>
                </a:path>
                <a:path w="1252220" h="1375410">
                  <a:moveTo>
                    <a:pt x="1226158" y="1346852"/>
                  </a:moveTo>
                  <a:lnTo>
                    <a:pt x="28014" y="1346852"/>
                  </a:lnTo>
                  <a:lnTo>
                    <a:pt x="28014" y="1359781"/>
                  </a:lnTo>
                  <a:lnTo>
                    <a:pt x="1226158" y="1359781"/>
                  </a:lnTo>
                  <a:lnTo>
                    <a:pt x="1226158" y="1346852"/>
                  </a:lnTo>
                  <a:close/>
                </a:path>
                <a:path w="1252220" h="1375410">
                  <a:moveTo>
                    <a:pt x="1226158" y="12929"/>
                  </a:moveTo>
                  <a:lnTo>
                    <a:pt x="1226158" y="1359781"/>
                  </a:lnTo>
                  <a:lnTo>
                    <a:pt x="1239088" y="1346852"/>
                  </a:lnTo>
                  <a:lnTo>
                    <a:pt x="1252017" y="1346852"/>
                  </a:lnTo>
                  <a:lnTo>
                    <a:pt x="1252017" y="28014"/>
                  </a:lnTo>
                  <a:lnTo>
                    <a:pt x="1239088" y="28014"/>
                  </a:lnTo>
                  <a:lnTo>
                    <a:pt x="1226158" y="12929"/>
                  </a:lnTo>
                  <a:close/>
                </a:path>
                <a:path w="1252220" h="1375410">
                  <a:moveTo>
                    <a:pt x="1252017" y="1346852"/>
                  </a:moveTo>
                  <a:lnTo>
                    <a:pt x="1239088" y="1346852"/>
                  </a:lnTo>
                  <a:lnTo>
                    <a:pt x="1226158" y="1359781"/>
                  </a:lnTo>
                  <a:lnTo>
                    <a:pt x="1252017" y="1359781"/>
                  </a:lnTo>
                  <a:lnTo>
                    <a:pt x="1252017" y="1346852"/>
                  </a:lnTo>
                  <a:close/>
                </a:path>
                <a:path w="1252220" h="1375410">
                  <a:moveTo>
                    <a:pt x="28014" y="12929"/>
                  </a:moveTo>
                  <a:lnTo>
                    <a:pt x="12929" y="28014"/>
                  </a:lnTo>
                  <a:lnTo>
                    <a:pt x="28014" y="28014"/>
                  </a:lnTo>
                  <a:lnTo>
                    <a:pt x="28014" y="12929"/>
                  </a:lnTo>
                  <a:close/>
                </a:path>
                <a:path w="1252220" h="1375410">
                  <a:moveTo>
                    <a:pt x="1226158" y="12929"/>
                  </a:moveTo>
                  <a:lnTo>
                    <a:pt x="28014" y="12929"/>
                  </a:lnTo>
                  <a:lnTo>
                    <a:pt x="28014" y="28014"/>
                  </a:lnTo>
                  <a:lnTo>
                    <a:pt x="1226158" y="28014"/>
                  </a:lnTo>
                  <a:lnTo>
                    <a:pt x="1226158" y="12929"/>
                  </a:lnTo>
                  <a:close/>
                </a:path>
                <a:path w="1252220" h="1375410">
                  <a:moveTo>
                    <a:pt x="1252017" y="12929"/>
                  </a:moveTo>
                  <a:lnTo>
                    <a:pt x="1226158" y="12929"/>
                  </a:lnTo>
                  <a:lnTo>
                    <a:pt x="1239088" y="28014"/>
                  </a:lnTo>
                  <a:lnTo>
                    <a:pt x="1252017" y="28014"/>
                  </a:lnTo>
                  <a:lnTo>
                    <a:pt x="1252017" y="129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5748708" y="3534659"/>
            <a:ext cx="333425" cy="1177244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8510" defTabSz="1332738">
              <a:lnSpc>
                <a:spcPts val="2551"/>
              </a:lnSpc>
            </a:pP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memory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184403" y="1831976"/>
            <a:ext cx="6972763" cy="3141168"/>
            <a:chOff x="719810" y="1256939"/>
            <a:chExt cx="4784090" cy="2155190"/>
          </a:xfrm>
        </p:grpSpPr>
        <p:sp>
          <p:nvSpPr>
            <p:cNvPr id="9" name="object 9"/>
            <p:cNvSpPr/>
            <p:nvPr/>
          </p:nvSpPr>
          <p:spPr>
            <a:xfrm>
              <a:off x="719810" y="2847302"/>
              <a:ext cx="4784090" cy="565150"/>
            </a:xfrm>
            <a:custGeom>
              <a:avLst/>
              <a:gdLst/>
              <a:ahLst/>
              <a:cxnLst/>
              <a:rect l="l" t="t" r="r" b="b"/>
              <a:pathLst>
                <a:path w="4784090" h="565150">
                  <a:moveTo>
                    <a:pt x="1982533" y="523659"/>
                  </a:moveTo>
                  <a:lnTo>
                    <a:pt x="1937994" y="510717"/>
                  </a:lnTo>
                  <a:lnTo>
                    <a:pt x="1848929" y="484860"/>
                  </a:lnTo>
                  <a:lnTo>
                    <a:pt x="1884832" y="510717"/>
                  </a:lnTo>
                  <a:lnTo>
                    <a:pt x="0" y="510717"/>
                  </a:lnTo>
                  <a:lnTo>
                    <a:pt x="0" y="538734"/>
                  </a:lnTo>
                  <a:lnTo>
                    <a:pt x="1882952" y="538734"/>
                  </a:lnTo>
                  <a:lnTo>
                    <a:pt x="1848929" y="564591"/>
                  </a:lnTo>
                  <a:lnTo>
                    <a:pt x="1933308" y="538734"/>
                  </a:lnTo>
                  <a:lnTo>
                    <a:pt x="1982533" y="523659"/>
                  </a:lnTo>
                  <a:close/>
                </a:path>
                <a:path w="4784090" h="565150">
                  <a:moveTo>
                    <a:pt x="1982533" y="362038"/>
                  </a:moveTo>
                  <a:lnTo>
                    <a:pt x="1937994" y="349097"/>
                  </a:lnTo>
                  <a:lnTo>
                    <a:pt x="1848929" y="323240"/>
                  </a:lnTo>
                  <a:lnTo>
                    <a:pt x="1884832" y="349097"/>
                  </a:lnTo>
                  <a:lnTo>
                    <a:pt x="0" y="349097"/>
                  </a:lnTo>
                  <a:lnTo>
                    <a:pt x="0" y="377113"/>
                  </a:lnTo>
                  <a:lnTo>
                    <a:pt x="1882952" y="377113"/>
                  </a:lnTo>
                  <a:lnTo>
                    <a:pt x="1848929" y="402971"/>
                  </a:lnTo>
                  <a:lnTo>
                    <a:pt x="1933308" y="377113"/>
                  </a:lnTo>
                  <a:lnTo>
                    <a:pt x="1982533" y="362038"/>
                  </a:lnTo>
                  <a:close/>
                </a:path>
                <a:path w="4784090" h="565150">
                  <a:moveTo>
                    <a:pt x="1982533" y="200418"/>
                  </a:moveTo>
                  <a:lnTo>
                    <a:pt x="1937994" y="187477"/>
                  </a:lnTo>
                  <a:lnTo>
                    <a:pt x="1848929" y="161620"/>
                  </a:lnTo>
                  <a:lnTo>
                    <a:pt x="1884832" y="187477"/>
                  </a:lnTo>
                  <a:lnTo>
                    <a:pt x="0" y="187477"/>
                  </a:lnTo>
                  <a:lnTo>
                    <a:pt x="0" y="215493"/>
                  </a:lnTo>
                  <a:lnTo>
                    <a:pt x="1882952" y="215493"/>
                  </a:lnTo>
                  <a:lnTo>
                    <a:pt x="1848929" y="241350"/>
                  </a:lnTo>
                  <a:lnTo>
                    <a:pt x="1933308" y="215493"/>
                  </a:lnTo>
                  <a:lnTo>
                    <a:pt x="1982533" y="200418"/>
                  </a:lnTo>
                  <a:close/>
                </a:path>
                <a:path w="4784090" h="565150">
                  <a:moveTo>
                    <a:pt x="1982533" y="38798"/>
                  </a:moveTo>
                  <a:lnTo>
                    <a:pt x="1937994" y="25857"/>
                  </a:lnTo>
                  <a:lnTo>
                    <a:pt x="1848929" y="0"/>
                  </a:lnTo>
                  <a:lnTo>
                    <a:pt x="1884832" y="25857"/>
                  </a:lnTo>
                  <a:lnTo>
                    <a:pt x="0" y="25857"/>
                  </a:lnTo>
                  <a:lnTo>
                    <a:pt x="0" y="53873"/>
                  </a:lnTo>
                  <a:lnTo>
                    <a:pt x="1882952" y="53873"/>
                  </a:lnTo>
                  <a:lnTo>
                    <a:pt x="1848929" y="79730"/>
                  </a:lnTo>
                  <a:lnTo>
                    <a:pt x="1933308" y="53873"/>
                  </a:lnTo>
                  <a:lnTo>
                    <a:pt x="1982533" y="38798"/>
                  </a:lnTo>
                  <a:close/>
                </a:path>
                <a:path w="4784090" h="565150">
                  <a:moveTo>
                    <a:pt x="4783950" y="523659"/>
                  </a:moveTo>
                  <a:lnTo>
                    <a:pt x="4739411" y="510717"/>
                  </a:lnTo>
                  <a:lnTo>
                    <a:pt x="4650346" y="484860"/>
                  </a:lnTo>
                  <a:lnTo>
                    <a:pt x="4686249" y="510717"/>
                  </a:lnTo>
                  <a:lnTo>
                    <a:pt x="3208693" y="510717"/>
                  </a:lnTo>
                  <a:lnTo>
                    <a:pt x="3208693" y="538734"/>
                  </a:lnTo>
                  <a:lnTo>
                    <a:pt x="4684369" y="538734"/>
                  </a:lnTo>
                  <a:lnTo>
                    <a:pt x="4650346" y="564591"/>
                  </a:lnTo>
                  <a:lnTo>
                    <a:pt x="4734725" y="538734"/>
                  </a:lnTo>
                  <a:lnTo>
                    <a:pt x="4783950" y="523659"/>
                  </a:lnTo>
                  <a:close/>
                </a:path>
                <a:path w="4784090" h="565150">
                  <a:moveTo>
                    <a:pt x="4783950" y="362038"/>
                  </a:moveTo>
                  <a:lnTo>
                    <a:pt x="4739411" y="349097"/>
                  </a:lnTo>
                  <a:lnTo>
                    <a:pt x="4650346" y="323240"/>
                  </a:lnTo>
                  <a:lnTo>
                    <a:pt x="4686249" y="349097"/>
                  </a:lnTo>
                  <a:lnTo>
                    <a:pt x="3208693" y="349097"/>
                  </a:lnTo>
                  <a:lnTo>
                    <a:pt x="3208693" y="377113"/>
                  </a:lnTo>
                  <a:lnTo>
                    <a:pt x="4684369" y="377113"/>
                  </a:lnTo>
                  <a:lnTo>
                    <a:pt x="4650346" y="402971"/>
                  </a:lnTo>
                  <a:lnTo>
                    <a:pt x="4734725" y="377113"/>
                  </a:lnTo>
                  <a:lnTo>
                    <a:pt x="4783950" y="362038"/>
                  </a:lnTo>
                  <a:close/>
                </a:path>
                <a:path w="4784090" h="565150">
                  <a:moveTo>
                    <a:pt x="4783950" y="200418"/>
                  </a:moveTo>
                  <a:lnTo>
                    <a:pt x="4739411" y="187477"/>
                  </a:lnTo>
                  <a:lnTo>
                    <a:pt x="4650346" y="161620"/>
                  </a:lnTo>
                  <a:lnTo>
                    <a:pt x="4686249" y="187477"/>
                  </a:lnTo>
                  <a:lnTo>
                    <a:pt x="3208693" y="187477"/>
                  </a:lnTo>
                  <a:lnTo>
                    <a:pt x="3208693" y="215493"/>
                  </a:lnTo>
                  <a:lnTo>
                    <a:pt x="4684369" y="215493"/>
                  </a:lnTo>
                  <a:lnTo>
                    <a:pt x="4650346" y="241350"/>
                  </a:lnTo>
                  <a:lnTo>
                    <a:pt x="4734725" y="215493"/>
                  </a:lnTo>
                  <a:lnTo>
                    <a:pt x="4783950" y="200418"/>
                  </a:lnTo>
                  <a:close/>
                </a:path>
                <a:path w="4784090" h="565150">
                  <a:moveTo>
                    <a:pt x="4783950" y="38798"/>
                  </a:moveTo>
                  <a:lnTo>
                    <a:pt x="4739411" y="25857"/>
                  </a:lnTo>
                  <a:lnTo>
                    <a:pt x="4650346" y="0"/>
                  </a:lnTo>
                  <a:lnTo>
                    <a:pt x="4686249" y="25857"/>
                  </a:lnTo>
                  <a:lnTo>
                    <a:pt x="3208693" y="25857"/>
                  </a:lnTo>
                  <a:lnTo>
                    <a:pt x="3208693" y="53873"/>
                  </a:lnTo>
                  <a:lnTo>
                    <a:pt x="4684369" y="53873"/>
                  </a:lnTo>
                  <a:lnTo>
                    <a:pt x="4650346" y="79730"/>
                  </a:lnTo>
                  <a:lnTo>
                    <a:pt x="4734725" y="53873"/>
                  </a:lnTo>
                  <a:lnTo>
                    <a:pt x="4783950" y="3879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1603334" y="1269886"/>
              <a:ext cx="702945" cy="1346835"/>
            </a:xfrm>
            <a:custGeom>
              <a:avLst/>
              <a:gdLst/>
              <a:ahLst/>
              <a:cxnLst/>
              <a:rect l="l" t="t" r="r" b="b"/>
              <a:pathLst>
                <a:path w="702944" h="1346835">
                  <a:moveTo>
                    <a:pt x="702509" y="0"/>
                  </a:moveTo>
                  <a:lnTo>
                    <a:pt x="0" y="0"/>
                  </a:lnTo>
                  <a:lnTo>
                    <a:pt x="0" y="1346834"/>
                  </a:lnTo>
                  <a:lnTo>
                    <a:pt x="702509" y="1346834"/>
                  </a:lnTo>
                  <a:lnTo>
                    <a:pt x="702509" y="0"/>
                  </a:lnTo>
                  <a:close/>
                </a:path>
              </a:pathLst>
            </a:custGeom>
            <a:solidFill>
              <a:srgbClr val="FFCC98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1590404" y="1256939"/>
              <a:ext cx="728980" cy="1375410"/>
            </a:xfrm>
            <a:custGeom>
              <a:avLst/>
              <a:gdLst/>
              <a:ahLst/>
              <a:cxnLst/>
              <a:rect l="l" t="t" r="r" b="b"/>
              <a:pathLst>
                <a:path w="728980" h="1375410">
                  <a:moveTo>
                    <a:pt x="728368" y="0"/>
                  </a:moveTo>
                  <a:lnTo>
                    <a:pt x="0" y="0"/>
                  </a:lnTo>
                  <a:lnTo>
                    <a:pt x="0" y="1374849"/>
                  </a:lnTo>
                  <a:lnTo>
                    <a:pt x="728368" y="1374849"/>
                  </a:lnTo>
                  <a:lnTo>
                    <a:pt x="728368" y="1359781"/>
                  </a:lnTo>
                  <a:lnTo>
                    <a:pt x="28014" y="1359781"/>
                  </a:lnTo>
                  <a:lnTo>
                    <a:pt x="12929" y="1346852"/>
                  </a:lnTo>
                  <a:lnTo>
                    <a:pt x="28014" y="1346852"/>
                  </a:lnTo>
                  <a:lnTo>
                    <a:pt x="28014" y="28014"/>
                  </a:lnTo>
                  <a:lnTo>
                    <a:pt x="12929" y="28014"/>
                  </a:lnTo>
                  <a:lnTo>
                    <a:pt x="28014" y="12929"/>
                  </a:lnTo>
                  <a:lnTo>
                    <a:pt x="728368" y="12929"/>
                  </a:lnTo>
                  <a:lnTo>
                    <a:pt x="728368" y="0"/>
                  </a:lnTo>
                  <a:close/>
                </a:path>
                <a:path w="728980" h="1375410">
                  <a:moveTo>
                    <a:pt x="28014" y="1346852"/>
                  </a:moveTo>
                  <a:lnTo>
                    <a:pt x="12929" y="1346852"/>
                  </a:lnTo>
                  <a:lnTo>
                    <a:pt x="28014" y="1359781"/>
                  </a:lnTo>
                  <a:lnTo>
                    <a:pt x="28014" y="1346852"/>
                  </a:lnTo>
                  <a:close/>
                </a:path>
                <a:path w="728980" h="1375410">
                  <a:moveTo>
                    <a:pt x="700354" y="1346852"/>
                  </a:moveTo>
                  <a:lnTo>
                    <a:pt x="28014" y="1346852"/>
                  </a:lnTo>
                  <a:lnTo>
                    <a:pt x="28014" y="1359781"/>
                  </a:lnTo>
                  <a:lnTo>
                    <a:pt x="700354" y="1359781"/>
                  </a:lnTo>
                  <a:lnTo>
                    <a:pt x="700354" y="1346852"/>
                  </a:lnTo>
                  <a:close/>
                </a:path>
                <a:path w="728980" h="1375410">
                  <a:moveTo>
                    <a:pt x="700354" y="12929"/>
                  </a:moveTo>
                  <a:lnTo>
                    <a:pt x="700354" y="1359781"/>
                  </a:lnTo>
                  <a:lnTo>
                    <a:pt x="715438" y="1346852"/>
                  </a:lnTo>
                  <a:lnTo>
                    <a:pt x="728368" y="1346852"/>
                  </a:lnTo>
                  <a:lnTo>
                    <a:pt x="728368" y="28014"/>
                  </a:lnTo>
                  <a:lnTo>
                    <a:pt x="715438" y="28014"/>
                  </a:lnTo>
                  <a:lnTo>
                    <a:pt x="700354" y="12929"/>
                  </a:lnTo>
                  <a:close/>
                </a:path>
                <a:path w="728980" h="1375410">
                  <a:moveTo>
                    <a:pt x="728368" y="1346852"/>
                  </a:moveTo>
                  <a:lnTo>
                    <a:pt x="715438" y="1346852"/>
                  </a:lnTo>
                  <a:lnTo>
                    <a:pt x="700354" y="1359781"/>
                  </a:lnTo>
                  <a:lnTo>
                    <a:pt x="728368" y="1359781"/>
                  </a:lnTo>
                  <a:lnTo>
                    <a:pt x="728368" y="1346852"/>
                  </a:lnTo>
                  <a:close/>
                </a:path>
                <a:path w="728980" h="1375410">
                  <a:moveTo>
                    <a:pt x="28014" y="12929"/>
                  </a:moveTo>
                  <a:lnTo>
                    <a:pt x="12929" y="28014"/>
                  </a:lnTo>
                  <a:lnTo>
                    <a:pt x="28014" y="28014"/>
                  </a:lnTo>
                  <a:lnTo>
                    <a:pt x="28014" y="12929"/>
                  </a:lnTo>
                  <a:close/>
                </a:path>
                <a:path w="728980" h="1375410">
                  <a:moveTo>
                    <a:pt x="700354" y="12929"/>
                  </a:moveTo>
                  <a:lnTo>
                    <a:pt x="28014" y="12929"/>
                  </a:lnTo>
                  <a:lnTo>
                    <a:pt x="28014" y="28014"/>
                  </a:lnTo>
                  <a:lnTo>
                    <a:pt x="700354" y="28014"/>
                  </a:lnTo>
                  <a:lnTo>
                    <a:pt x="700354" y="12929"/>
                  </a:lnTo>
                  <a:close/>
                </a:path>
                <a:path w="728980" h="1375410">
                  <a:moveTo>
                    <a:pt x="728368" y="12929"/>
                  </a:moveTo>
                  <a:lnTo>
                    <a:pt x="700354" y="12929"/>
                  </a:lnTo>
                  <a:lnTo>
                    <a:pt x="715438" y="28014"/>
                  </a:lnTo>
                  <a:lnTo>
                    <a:pt x="728368" y="28014"/>
                  </a:lnTo>
                  <a:lnTo>
                    <a:pt x="728368" y="129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3547008" y="2173749"/>
            <a:ext cx="693460" cy="1385481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4628" algn="ctr" defTabSz="1332738">
              <a:lnSpc>
                <a:spcPts val="2551"/>
              </a:lnSpc>
            </a:pP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parity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algn="ctr" defTabSz="1332738">
              <a:lnSpc>
                <a:spcPts val="2972"/>
              </a:lnSpc>
            </a:pP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generator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8302678" y="1910495"/>
            <a:ext cx="1062481" cy="1847310"/>
            <a:chOff x="4917626" y="1310812"/>
            <a:chExt cx="728980" cy="1267460"/>
          </a:xfrm>
        </p:grpSpPr>
        <p:sp>
          <p:nvSpPr>
            <p:cNvPr id="14" name="object 14"/>
            <p:cNvSpPr/>
            <p:nvPr/>
          </p:nvSpPr>
          <p:spPr>
            <a:xfrm>
              <a:off x="4932710" y="1323759"/>
              <a:ext cx="700405" cy="1239520"/>
            </a:xfrm>
            <a:custGeom>
              <a:avLst/>
              <a:gdLst/>
              <a:ahLst/>
              <a:cxnLst/>
              <a:rect l="l" t="t" r="r" b="b"/>
              <a:pathLst>
                <a:path w="700404" h="1239520">
                  <a:moveTo>
                    <a:pt x="700354" y="0"/>
                  </a:moveTo>
                  <a:lnTo>
                    <a:pt x="0" y="0"/>
                  </a:lnTo>
                  <a:lnTo>
                    <a:pt x="0" y="1239088"/>
                  </a:lnTo>
                  <a:lnTo>
                    <a:pt x="700354" y="1239088"/>
                  </a:lnTo>
                  <a:lnTo>
                    <a:pt x="700354" y="0"/>
                  </a:lnTo>
                  <a:close/>
                </a:path>
              </a:pathLst>
            </a:custGeom>
            <a:solidFill>
              <a:srgbClr val="FFCC98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4917626" y="1310812"/>
              <a:ext cx="728980" cy="1267460"/>
            </a:xfrm>
            <a:custGeom>
              <a:avLst/>
              <a:gdLst/>
              <a:ahLst/>
              <a:cxnLst/>
              <a:rect l="l" t="t" r="r" b="b"/>
              <a:pathLst>
                <a:path w="728979" h="1267460">
                  <a:moveTo>
                    <a:pt x="728368" y="0"/>
                  </a:moveTo>
                  <a:lnTo>
                    <a:pt x="0" y="0"/>
                  </a:lnTo>
                  <a:lnTo>
                    <a:pt x="0" y="1267102"/>
                  </a:lnTo>
                  <a:lnTo>
                    <a:pt x="728368" y="1267102"/>
                  </a:lnTo>
                  <a:lnTo>
                    <a:pt x="728368" y="1252035"/>
                  </a:lnTo>
                  <a:lnTo>
                    <a:pt x="28014" y="1252035"/>
                  </a:lnTo>
                  <a:lnTo>
                    <a:pt x="15084" y="1239105"/>
                  </a:lnTo>
                  <a:lnTo>
                    <a:pt x="28014" y="1239105"/>
                  </a:lnTo>
                  <a:lnTo>
                    <a:pt x="28014" y="28014"/>
                  </a:lnTo>
                  <a:lnTo>
                    <a:pt x="15084" y="28014"/>
                  </a:lnTo>
                  <a:lnTo>
                    <a:pt x="28014" y="12929"/>
                  </a:lnTo>
                  <a:lnTo>
                    <a:pt x="728368" y="12929"/>
                  </a:lnTo>
                  <a:lnTo>
                    <a:pt x="728368" y="0"/>
                  </a:lnTo>
                  <a:close/>
                </a:path>
                <a:path w="728979" h="1267460">
                  <a:moveTo>
                    <a:pt x="28014" y="1239105"/>
                  </a:moveTo>
                  <a:lnTo>
                    <a:pt x="15084" y="1239105"/>
                  </a:lnTo>
                  <a:lnTo>
                    <a:pt x="28014" y="1252035"/>
                  </a:lnTo>
                  <a:lnTo>
                    <a:pt x="28014" y="1239105"/>
                  </a:lnTo>
                  <a:close/>
                </a:path>
                <a:path w="728979" h="1267460">
                  <a:moveTo>
                    <a:pt x="702509" y="1239105"/>
                  </a:moveTo>
                  <a:lnTo>
                    <a:pt x="28014" y="1239105"/>
                  </a:lnTo>
                  <a:lnTo>
                    <a:pt x="28014" y="1252035"/>
                  </a:lnTo>
                  <a:lnTo>
                    <a:pt x="702509" y="1252035"/>
                  </a:lnTo>
                  <a:lnTo>
                    <a:pt x="702509" y="1239105"/>
                  </a:lnTo>
                  <a:close/>
                </a:path>
                <a:path w="728979" h="1267460">
                  <a:moveTo>
                    <a:pt x="702509" y="12929"/>
                  </a:moveTo>
                  <a:lnTo>
                    <a:pt x="702509" y="1252035"/>
                  </a:lnTo>
                  <a:lnTo>
                    <a:pt x="715438" y="1239105"/>
                  </a:lnTo>
                  <a:lnTo>
                    <a:pt x="728368" y="1239105"/>
                  </a:lnTo>
                  <a:lnTo>
                    <a:pt x="728368" y="28014"/>
                  </a:lnTo>
                  <a:lnTo>
                    <a:pt x="715438" y="28014"/>
                  </a:lnTo>
                  <a:lnTo>
                    <a:pt x="702509" y="12929"/>
                  </a:lnTo>
                  <a:close/>
                </a:path>
                <a:path w="728979" h="1267460">
                  <a:moveTo>
                    <a:pt x="728368" y="1239105"/>
                  </a:moveTo>
                  <a:lnTo>
                    <a:pt x="715438" y="1239105"/>
                  </a:lnTo>
                  <a:lnTo>
                    <a:pt x="702509" y="1252035"/>
                  </a:lnTo>
                  <a:lnTo>
                    <a:pt x="728368" y="1252035"/>
                  </a:lnTo>
                  <a:lnTo>
                    <a:pt x="728368" y="1239105"/>
                  </a:lnTo>
                  <a:close/>
                </a:path>
                <a:path w="728979" h="1267460">
                  <a:moveTo>
                    <a:pt x="28014" y="12929"/>
                  </a:moveTo>
                  <a:lnTo>
                    <a:pt x="15084" y="28014"/>
                  </a:lnTo>
                  <a:lnTo>
                    <a:pt x="28014" y="28014"/>
                  </a:lnTo>
                  <a:lnTo>
                    <a:pt x="28014" y="12929"/>
                  </a:lnTo>
                  <a:close/>
                </a:path>
                <a:path w="728979" h="1267460">
                  <a:moveTo>
                    <a:pt x="702509" y="12929"/>
                  </a:moveTo>
                  <a:lnTo>
                    <a:pt x="28014" y="12929"/>
                  </a:lnTo>
                  <a:lnTo>
                    <a:pt x="28014" y="28014"/>
                  </a:lnTo>
                  <a:lnTo>
                    <a:pt x="702509" y="28014"/>
                  </a:lnTo>
                  <a:lnTo>
                    <a:pt x="702509" y="12929"/>
                  </a:lnTo>
                  <a:close/>
                </a:path>
                <a:path w="728979" h="1267460">
                  <a:moveTo>
                    <a:pt x="728368" y="12929"/>
                  </a:moveTo>
                  <a:lnTo>
                    <a:pt x="702509" y="12929"/>
                  </a:lnTo>
                  <a:lnTo>
                    <a:pt x="715438" y="28014"/>
                  </a:lnTo>
                  <a:lnTo>
                    <a:pt x="728368" y="28014"/>
                  </a:lnTo>
                  <a:lnTo>
                    <a:pt x="728368" y="129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8396402" y="2289959"/>
            <a:ext cx="693460" cy="114114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algn="ctr" defTabSz="1332738">
              <a:lnSpc>
                <a:spcPts val="2551"/>
              </a:lnSpc>
            </a:pP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parity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algn="ctr" defTabSz="1332738">
              <a:lnSpc>
                <a:spcPts val="2972"/>
              </a:lnSpc>
            </a:pP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checker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438809" y="1872806"/>
            <a:ext cx="7997298" cy="3118955"/>
            <a:chOff x="894360" y="1284953"/>
            <a:chExt cx="5487035" cy="2139950"/>
          </a:xfrm>
        </p:grpSpPr>
        <p:sp>
          <p:nvSpPr>
            <p:cNvPr id="18" name="object 18"/>
            <p:cNvSpPr/>
            <p:nvPr/>
          </p:nvSpPr>
          <p:spPr>
            <a:xfrm>
              <a:off x="939609" y="1284960"/>
              <a:ext cx="655320" cy="2086610"/>
            </a:xfrm>
            <a:custGeom>
              <a:avLst/>
              <a:gdLst/>
              <a:ahLst/>
              <a:cxnLst/>
              <a:rect l="l" t="t" r="r" b="b"/>
              <a:pathLst>
                <a:path w="655319" h="2086610">
                  <a:moveTo>
                    <a:pt x="655104" y="523646"/>
                  </a:moveTo>
                  <a:lnTo>
                    <a:pt x="609841" y="510717"/>
                  </a:lnTo>
                  <a:lnTo>
                    <a:pt x="519341" y="484860"/>
                  </a:lnTo>
                  <a:lnTo>
                    <a:pt x="555256" y="510717"/>
                  </a:lnTo>
                  <a:lnTo>
                    <a:pt x="355561" y="510717"/>
                  </a:lnTo>
                  <a:lnTo>
                    <a:pt x="349097" y="517182"/>
                  </a:lnTo>
                  <a:lnTo>
                    <a:pt x="349097" y="2086000"/>
                  </a:lnTo>
                  <a:lnTo>
                    <a:pt x="377113" y="2086000"/>
                  </a:lnTo>
                  <a:lnTo>
                    <a:pt x="377113" y="538734"/>
                  </a:lnTo>
                  <a:lnTo>
                    <a:pt x="553351" y="538734"/>
                  </a:lnTo>
                  <a:lnTo>
                    <a:pt x="519341" y="564591"/>
                  </a:lnTo>
                  <a:lnTo>
                    <a:pt x="605078" y="538734"/>
                  </a:lnTo>
                  <a:lnTo>
                    <a:pt x="655104" y="523646"/>
                  </a:lnTo>
                  <a:close/>
                </a:path>
                <a:path w="655319" h="2086610">
                  <a:moveTo>
                    <a:pt x="655104" y="362026"/>
                  </a:moveTo>
                  <a:lnTo>
                    <a:pt x="609841" y="349097"/>
                  </a:lnTo>
                  <a:lnTo>
                    <a:pt x="519341" y="323240"/>
                  </a:lnTo>
                  <a:lnTo>
                    <a:pt x="555256" y="349097"/>
                  </a:lnTo>
                  <a:lnTo>
                    <a:pt x="239191" y="349097"/>
                  </a:lnTo>
                  <a:lnTo>
                    <a:pt x="232727" y="355561"/>
                  </a:lnTo>
                  <a:lnTo>
                    <a:pt x="232727" y="1924380"/>
                  </a:lnTo>
                  <a:lnTo>
                    <a:pt x="260743" y="1924380"/>
                  </a:lnTo>
                  <a:lnTo>
                    <a:pt x="260743" y="377113"/>
                  </a:lnTo>
                  <a:lnTo>
                    <a:pt x="553351" y="377113"/>
                  </a:lnTo>
                  <a:lnTo>
                    <a:pt x="519341" y="402971"/>
                  </a:lnTo>
                  <a:lnTo>
                    <a:pt x="605078" y="377113"/>
                  </a:lnTo>
                  <a:lnTo>
                    <a:pt x="655104" y="362026"/>
                  </a:lnTo>
                  <a:close/>
                </a:path>
                <a:path w="655319" h="2086610">
                  <a:moveTo>
                    <a:pt x="655104" y="200406"/>
                  </a:moveTo>
                  <a:lnTo>
                    <a:pt x="609841" y="187477"/>
                  </a:lnTo>
                  <a:lnTo>
                    <a:pt x="519341" y="161620"/>
                  </a:lnTo>
                  <a:lnTo>
                    <a:pt x="555256" y="187477"/>
                  </a:lnTo>
                  <a:lnTo>
                    <a:pt x="122834" y="187477"/>
                  </a:lnTo>
                  <a:lnTo>
                    <a:pt x="116370" y="193941"/>
                  </a:lnTo>
                  <a:lnTo>
                    <a:pt x="116370" y="1762760"/>
                  </a:lnTo>
                  <a:lnTo>
                    <a:pt x="142227" y="1762760"/>
                  </a:lnTo>
                  <a:lnTo>
                    <a:pt x="142227" y="215493"/>
                  </a:lnTo>
                  <a:lnTo>
                    <a:pt x="553351" y="215493"/>
                  </a:lnTo>
                  <a:lnTo>
                    <a:pt x="519341" y="241350"/>
                  </a:lnTo>
                  <a:lnTo>
                    <a:pt x="605078" y="215493"/>
                  </a:lnTo>
                  <a:lnTo>
                    <a:pt x="655104" y="200406"/>
                  </a:lnTo>
                  <a:close/>
                </a:path>
                <a:path w="655319" h="2086610">
                  <a:moveTo>
                    <a:pt x="655104" y="38785"/>
                  </a:moveTo>
                  <a:lnTo>
                    <a:pt x="609841" y="25857"/>
                  </a:lnTo>
                  <a:lnTo>
                    <a:pt x="519341" y="0"/>
                  </a:lnTo>
                  <a:lnTo>
                    <a:pt x="555256" y="25857"/>
                  </a:lnTo>
                  <a:lnTo>
                    <a:pt x="6464" y="25857"/>
                  </a:lnTo>
                  <a:lnTo>
                    <a:pt x="0" y="32321"/>
                  </a:lnTo>
                  <a:lnTo>
                    <a:pt x="0" y="1601139"/>
                  </a:lnTo>
                  <a:lnTo>
                    <a:pt x="25857" y="1601139"/>
                  </a:lnTo>
                  <a:lnTo>
                    <a:pt x="25857" y="53873"/>
                  </a:lnTo>
                  <a:lnTo>
                    <a:pt x="553351" y="53873"/>
                  </a:lnTo>
                  <a:lnTo>
                    <a:pt x="519341" y="79730"/>
                  </a:lnTo>
                  <a:lnTo>
                    <a:pt x="605078" y="53873"/>
                  </a:lnTo>
                  <a:lnTo>
                    <a:pt x="655104" y="3878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4360" y="2832214"/>
              <a:ext cx="116366" cy="107746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10727" y="2993835"/>
              <a:ext cx="116366" cy="107746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27093" y="3155455"/>
              <a:ext cx="116366" cy="107746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43460" y="3317075"/>
              <a:ext cx="118521" cy="107746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4264673" y="1823694"/>
              <a:ext cx="657860" cy="1547495"/>
            </a:xfrm>
            <a:custGeom>
              <a:avLst/>
              <a:gdLst/>
              <a:ahLst/>
              <a:cxnLst/>
              <a:rect l="l" t="t" r="r" b="b"/>
              <a:pathLst>
                <a:path w="657860" h="1547495">
                  <a:moveTo>
                    <a:pt x="657250" y="523646"/>
                  </a:moveTo>
                  <a:lnTo>
                    <a:pt x="612000" y="510717"/>
                  </a:lnTo>
                  <a:lnTo>
                    <a:pt x="521500" y="484860"/>
                  </a:lnTo>
                  <a:lnTo>
                    <a:pt x="557415" y="510717"/>
                  </a:lnTo>
                  <a:lnTo>
                    <a:pt x="357720" y="510717"/>
                  </a:lnTo>
                  <a:lnTo>
                    <a:pt x="351256" y="517182"/>
                  </a:lnTo>
                  <a:lnTo>
                    <a:pt x="351256" y="1547266"/>
                  </a:lnTo>
                  <a:lnTo>
                    <a:pt x="377113" y="1547266"/>
                  </a:lnTo>
                  <a:lnTo>
                    <a:pt x="377113" y="538734"/>
                  </a:lnTo>
                  <a:lnTo>
                    <a:pt x="555510" y="538734"/>
                  </a:lnTo>
                  <a:lnTo>
                    <a:pt x="521500" y="564591"/>
                  </a:lnTo>
                  <a:lnTo>
                    <a:pt x="607237" y="538734"/>
                  </a:lnTo>
                  <a:lnTo>
                    <a:pt x="657250" y="523646"/>
                  </a:lnTo>
                  <a:close/>
                </a:path>
                <a:path w="657860" h="1547495">
                  <a:moveTo>
                    <a:pt x="657250" y="362026"/>
                  </a:moveTo>
                  <a:lnTo>
                    <a:pt x="612000" y="349097"/>
                  </a:lnTo>
                  <a:lnTo>
                    <a:pt x="521500" y="323240"/>
                  </a:lnTo>
                  <a:lnTo>
                    <a:pt x="557415" y="349097"/>
                  </a:lnTo>
                  <a:lnTo>
                    <a:pt x="241350" y="349097"/>
                  </a:lnTo>
                  <a:lnTo>
                    <a:pt x="234886" y="355561"/>
                  </a:lnTo>
                  <a:lnTo>
                    <a:pt x="234886" y="1385646"/>
                  </a:lnTo>
                  <a:lnTo>
                    <a:pt x="260743" y="1385646"/>
                  </a:lnTo>
                  <a:lnTo>
                    <a:pt x="260743" y="377113"/>
                  </a:lnTo>
                  <a:lnTo>
                    <a:pt x="555510" y="377113"/>
                  </a:lnTo>
                  <a:lnTo>
                    <a:pt x="521500" y="402971"/>
                  </a:lnTo>
                  <a:lnTo>
                    <a:pt x="607237" y="377113"/>
                  </a:lnTo>
                  <a:lnTo>
                    <a:pt x="657250" y="362026"/>
                  </a:lnTo>
                  <a:close/>
                </a:path>
                <a:path w="657860" h="1547495">
                  <a:moveTo>
                    <a:pt x="657250" y="200406"/>
                  </a:moveTo>
                  <a:lnTo>
                    <a:pt x="612000" y="187477"/>
                  </a:lnTo>
                  <a:lnTo>
                    <a:pt x="521500" y="161620"/>
                  </a:lnTo>
                  <a:lnTo>
                    <a:pt x="557415" y="187477"/>
                  </a:lnTo>
                  <a:lnTo>
                    <a:pt x="122834" y="187477"/>
                  </a:lnTo>
                  <a:lnTo>
                    <a:pt x="118516" y="193941"/>
                  </a:lnTo>
                  <a:lnTo>
                    <a:pt x="118516" y="1224026"/>
                  </a:lnTo>
                  <a:lnTo>
                    <a:pt x="144386" y="1224026"/>
                  </a:lnTo>
                  <a:lnTo>
                    <a:pt x="144386" y="215493"/>
                  </a:lnTo>
                  <a:lnTo>
                    <a:pt x="555510" y="215493"/>
                  </a:lnTo>
                  <a:lnTo>
                    <a:pt x="521500" y="241350"/>
                  </a:lnTo>
                  <a:lnTo>
                    <a:pt x="607237" y="215493"/>
                  </a:lnTo>
                  <a:lnTo>
                    <a:pt x="657250" y="200406"/>
                  </a:lnTo>
                  <a:close/>
                </a:path>
                <a:path w="657860" h="1547495">
                  <a:moveTo>
                    <a:pt x="657250" y="38785"/>
                  </a:moveTo>
                  <a:lnTo>
                    <a:pt x="612000" y="25857"/>
                  </a:lnTo>
                  <a:lnTo>
                    <a:pt x="521500" y="0"/>
                  </a:lnTo>
                  <a:lnTo>
                    <a:pt x="557415" y="25857"/>
                  </a:lnTo>
                  <a:lnTo>
                    <a:pt x="6464" y="25857"/>
                  </a:lnTo>
                  <a:lnTo>
                    <a:pt x="0" y="32321"/>
                  </a:lnTo>
                  <a:lnTo>
                    <a:pt x="0" y="1062405"/>
                  </a:lnTo>
                  <a:lnTo>
                    <a:pt x="28016" y="1062405"/>
                  </a:lnTo>
                  <a:lnTo>
                    <a:pt x="28016" y="53873"/>
                  </a:lnTo>
                  <a:lnTo>
                    <a:pt x="555510" y="53873"/>
                  </a:lnTo>
                  <a:lnTo>
                    <a:pt x="521500" y="79730"/>
                  </a:lnTo>
                  <a:lnTo>
                    <a:pt x="607237" y="53873"/>
                  </a:lnTo>
                  <a:lnTo>
                    <a:pt x="657250" y="3878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24" name="object 2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21581" y="2832214"/>
              <a:ext cx="116366" cy="107746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37948" y="2993835"/>
              <a:ext cx="116366" cy="107746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54315" y="3155455"/>
              <a:ext cx="116366" cy="107746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0681" y="3317075"/>
              <a:ext cx="116366" cy="107746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2295067" y="1500454"/>
              <a:ext cx="4086225" cy="834390"/>
            </a:xfrm>
            <a:custGeom>
              <a:avLst/>
              <a:gdLst/>
              <a:ahLst/>
              <a:cxnLst/>
              <a:rect l="l" t="t" r="r" b="b"/>
              <a:pathLst>
                <a:path w="4086225" h="834389">
                  <a:moveTo>
                    <a:pt x="407276" y="793013"/>
                  </a:moveTo>
                  <a:lnTo>
                    <a:pt x="362737" y="780084"/>
                  </a:lnTo>
                  <a:lnTo>
                    <a:pt x="273672" y="754227"/>
                  </a:lnTo>
                  <a:lnTo>
                    <a:pt x="309587" y="780084"/>
                  </a:lnTo>
                  <a:lnTo>
                    <a:pt x="187477" y="780084"/>
                  </a:lnTo>
                  <a:lnTo>
                    <a:pt x="187477" y="53873"/>
                  </a:lnTo>
                  <a:lnTo>
                    <a:pt x="187477" y="38785"/>
                  </a:lnTo>
                  <a:lnTo>
                    <a:pt x="187477" y="32321"/>
                  </a:lnTo>
                  <a:lnTo>
                    <a:pt x="183159" y="25857"/>
                  </a:lnTo>
                  <a:lnTo>
                    <a:pt x="0" y="25857"/>
                  </a:lnTo>
                  <a:lnTo>
                    <a:pt x="0" y="53873"/>
                  </a:lnTo>
                  <a:lnTo>
                    <a:pt x="161620" y="53873"/>
                  </a:lnTo>
                  <a:lnTo>
                    <a:pt x="161620" y="801636"/>
                  </a:lnTo>
                  <a:lnTo>
                    <a:pt x="168084" y="808101"/>
                  </a:lnTo>
                  <a:lnTo>
                    <a:pt x="307682" y="808101"/>
                  </a:lnTo>
                  <a:lnTo>
                    <a:pt x="273672" y="833958"/>
                  </a:lnTo>
                  <a:lnTo>
                    <a:pt x="358051" y="808101"/>
                  </a:lnTo>
                  <a:lnTo>
                    <a:pt x="407276" y="793013"/>
                  </a:lnTo>
                  <a:close/>
                </a:path>
                <a:path w="4086225" h="834389">
                  <a:moveTo>
                    <a:pt x="2626855" y="38785"/>
                  </a:moveTo>
                  <a:lnTo>
                    <a:pt x="2581605" y="25857"/>
                  </a:lnTo>
                  <a:lnTo>
                    <a:pt x="2491105" y="0"/>
                  </a:lnTo>
                  <a:lnTo>
                    <a:pt x="2527020" y="25857"/>
                  </a:lnTo>
                  <a:lnTo>
                    <a:pt x="1801520" y="25857"/>
                  </a:lnTo>
                  <a:lnTo>
                    <a:pt x="1795056" y="32321"/>
                  </a:lnTo>
                  <a:lnTo>
                    <a:pt x="1795056" y="780084"/>
                  </a:lnTo>
                  <a:lnTo>
                    <a:pt x="1633435" y="780084"/>
                  </a:lnTo>
                  <a:lnTo>
                    <a:pt x="1633435" y="808101"/>
                  </a:lnTo>
                  <a:lnTo>
                    <a:pt x="1816608" y="808101"/>
                  </a:lnTo>
                  <a:lnTo>
                    <a:pt x="1823072" y="801636"/>
                  </a:lnTo>
                  <a:lnTo>
                    <a:pt x="1823072" y="793013"/>
                  </a:lnTo>
                  <a:lnTo>
                    <a:pt x="1823072" y="780084"/>
                  </a:lnTo>
                  <a:lnTo>
                    <a:pt x="1823072" y="53873"/>
                  </a:lnTo>
                  <a:lnTo>
                    <a:pt x="2525115" y="53873"/>
                  </a:lnTo>
                  <a:lnTo>
                    <a:pt x="2491105" y="79730"/>
                  </a:lnTo>
                  <a:lnTo>
                    <a:pt x="2576842" y="53873"/>
                  </a:lnTo>
                  <a:lnTo>
                    <a:pt x="2626855" y="38785"/>
                  </a:lnTo>
                  <a:close/>
                </a:path>
                <a:path w="4086225" h="834389">
                  <a:moveTo>
                    <a:pt x="4085755" y="415899"/>
                  </a:moveTo>
                  <a:lnTo>
                    <a:pt x="4040505" y="402971"/>
                  </a:lnTo>
                  <a:lnTo>
                    <a:pt x="3949992" y="377113"/>
                  </a:lnTo>
                  <a:lnTo>
                    <a:pt x="3985907" y="402971"/>
                  </a:lnTo>
                  <a:lnTo>
                    <a:pt x="3327209" y="402971"/>
                  </a:lnTo>
                  <a:lnTo>
                    <a:pt x="3327209" y="430987"/>
                  </a:lnTo>
                  <a:lnTo>
                    <a:pt x="3984002" y="430987"/>
                  </a:lnTo>
                  <a:lnTo>
                    <a:pt x="3949992" y="456844"/>
                  </a:lnTo>
                  <a:lnTo>
                    <a:pt x="4035729" y="430987"/>
                  </a:lnTo>
                  <a:lnTo>
                    <a:pt x="4085755" y="41589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1665669" y="4072992"/>
            <a:ext cx="333425" cy="1029163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8510" defTabSz="1332738">
              <a:lnSpc>
                <a:spcPts val="2551"/>
              </a:lnSpc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9319798" y="3971859"/>
            <a:ext cx="333425" cy="122444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8510" defTabSz="1332738">
              <a:lnSpc>
                <a:spcPts val="2551"/>
              </a:lnSpc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out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665974" y="1599926"/>
            <a:ext cx="5640034" cy="1144042"/>
          </a:xfrm>
          <a:prstGeom prst="rect">
            <a:avLst/>
          </a:prstGeom>
        </p:spPr>
        <p:txBody>
          <a:bodyPr vert="horz" wrap="square" lIns="0" tIns="199909" rIns="0" bIns="0" rtlCol="0">
            <a:spAutoFit/>
          </a:bodyPr>
          <a:lstStyle/>
          <a:p>
            <a:pPr marL="18510" defTabSz="1332738">
              <a:spcBef>
                <a:spcPts val="1574"/>
              </a:spcBef>
              <a:tabLst>
                <a:tab pos="2486852" algn="l"/>
              </a:tabLst>
            </a:pP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Parity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Parity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886706" defTabSz="1332738">
              <a:spcBef>
                <a:spcPts val="1428"/>
              </a:spcBef>
            </a:pPr>
            <a:r>
              <a:rPr sz="2478" b="1" kern="0" spc="-15" dirty="0">
                <a:solidFill>
                  <a:srgbClr val="FC0127"/>
                </a:solidFill>
                <a:latin typeface="Helvetica"/>
                <a:cs typeface="Helvetica"/>
              </a:rPr>
              <a:t>error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29988432"/>
      </p:ext>
    </p:extLst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25607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23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4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marL="841291">
              <a:spcBef>
                <a:spcPts val="2317"/>
              </a:spcBef>
            </a:pPr>
            <a:r>
              <a:rPr dirty="0"/>
              <a:t>Parity</a:t>
            </a:r>
            <a:r>
              <a:rPr spc="-124" dirty="0"/>
              <a:t> </a:t>
            </a:r>
            <a:r>
              <a:rPr dirty="0"/>
              <a:t>generation</a:t>
            </a:r>
            <a:r>
              <a:rPr spc="-73" dirty="0"/>
              <a:t> </a:t>
            </a:r>
            <a:r>
              <a:rPr dirty="0"/>
              <a:t>and</a:t>
            </a:r>
            <a:r>
              <a:rPr spc="-109" dirty="0"/>
              <a:t> </a:t>
            </a:r>
            <a:r>
              <a:rPr spc="-15" dirty="0"/>
              <a:t>checking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3883576" y="1771589"/>
            <a:ext cx="3235569" cy="1121713"/>
            <a:chOff x="1885631" y="1215507"/>
            <a:chExt cx="2219960" cy="769620"/>
          </a:xfrm>
        </p:grpSpPr>
        <p:sp>
          <p:nvSpPr>
            <p:cNvPr id="5" name="object 5"/>
            <p:cNvSpPr/>
            <p:nvPr/>
          </p:nvSpPr>
          <p:spPr>
            <a:xfrm>
              <a:off x="2404970" y="1217662"/>
              <a:ext cx="125095" cy="280670"/>
            </a:xfrm>
            <a:custGeom>
              <a:avLst/>
              <a:gdLst/>
              <a:ahLst/>
              <a:cxnLst/>
              <a:rect l="l" t="t" r="r" b="b"/>
              <a:pathLst>
                <a:path w="125094" h="280669">
                  <a:moveTo>
                    <a:pt x="77824" y="199949"/>
                  </a:moveTo>
                  <a:lnTo>
                    <a:pt x="40943" y="232733"/>
                  </a:lnTo>
                  <a:lnTo>
                    <a:pt x="0" y="267212"/>
                  </a:lnTo>
                  <a:lnTo>
                    <a:pt x="12929" y="280141"/>
                  </a:lnTo>
                  <a:lnTo>
                    <a:pt x="51718" y="247817"/>
                  </a:lnTo>
                  <a:lnTo>
                    <a:pt x="92662" y="211183"/>
                  </a:lnTo>
                  <a:lnTo>
                    <a:pt x="92662" y="209028"/>
                  </a:lnTo>
                  <a:lnTo>
                    <a:pt x="97635" y="200409"/>
                  </a:lnTo>
                  <a:lnTo>
                    <a:pt x="77577" y="200409"/>
                  </a:lnTo>
                  <a:lnTo>
                    <a:pt x="77824" y="199949"/>
                  </a:lnTo>
                  <a:close/>
                </a:path>
                <a:path w="125094" h="280669">
                  <a:moveTo>
                    <a:pt x="79732" y="198254"/>
                  </a:moveTo>
                  <a:lnTo>
                    <a:pt x="77824" y="199949"/>
                  </a:lnTo>
                  <a:lnTo>
                    <a:pt x="77577" y="200409"/>
                  </a:lnTo>
                  <a:lnTo>
                    <a:pt x="79732" y="198254"/>
                  </a:lnTo>
                  <a:close/>
                </a:path>
                <a:path w="125094" h="280669">
                  <a:moveTo>
                    <a:pt x="98878" y="198254"/>
                  </a:moveTo>
                  <a:lnTo>
                    <a:pt x="79732" y="198254"/>
                  </a:lnTo>
                  <a:lnTo>
                    <a:pt x="77577" y="200409"/>
                  </a:lnTo>
                  <a:lnTo>
                    <a:pt x="97635" y="200409"/>
                  </a:lnTo>
                  <a:lnTo>
                    <a:pt x="98878" y="198254"/>
                  </a:lnTo>
                  <a:close/>
                </a:path>
                <a:path w="125094" h="280669">
                  <a:moveTo>
                    <a:pt x="106247" y="147165"/>
                  </a:moveTo>
                  <a:lnTo>
                    <a:pt x="77824" y="199949"/>
                  </a:lnTo>
                  <a:lnTo>
                    <a:pt x="79732" y="198254"/>
                  </a:lnTo>
                  <a:lnTo>
                    <a:pt x="98878" y="198254"/>
                  </a:lnTo>
                  <a:lnTo>
                    <a:pt x="124986" y="153000"/>
                  </a:lnTo>
                  <a:lnTo>
                    <a:pt x="124986" y="150845"/>
                  </a:lnTo>
                  <a:lnTo>
                    <a:pt x="107746" y="150845"/>
                  </a:lnTo>
                  <a:lnTo>
                    <a:pt x="106247" y="147165"/>
                  </a:lnTo>
                  <a:close/>
                </a:path>
                <a:path w="125094" h="280669">
                  <a:moveTo>
                    <a:pt x="107746" y="144380"/>
                  </a:moveTo>
                  <a:lnTo>
                    <a:pt x="106247" y="147165"/>
                  </a:lnTo>
                  <a:lnTo>
                    <a:pt x="107746" y="150845"/>
                  </a:lnTo>
                  <a:lnTo>
                    <a:pt x="107746" y="144380"/>
                  </a:lnTo>
                  <a:close/>
                </a:path>
                <a:path w="125094" h="280669">
                  <a:moveTo>
                    <a:pt x="124986" y="144380"/>
                  </a:moveTo>
                  <a:lnTo>
                    <a:pt x="107746" y="144380"/>
                  </a:lnTo>
                  <a:lnTo>
                    <a:pt x="107746" y="150845"/>
                  </a:lnTo>
                  <a:lnTo>
                    <a:pt x="124986" y="150845"/>
                  </a:lnTo>
                  <a:lnTo>
                    <a:pt x="124986" y="144380"/>
                  </a:lnTo>
                  <a:close/>
                </a:path>
                <a:path w="125094" h="280669">
                  <a:moveTo>
                    <a:pt x="84042" y="92662"/>
                  </a:moveTo>
                  <a:lnTo>
                    <a:pt x="106247" y="147165"/>
                  </a:lnTo>
                  <a:lnTo>
                    <a:pt x="107746" y="144380"/>
                  </a:lnTo>
                  <a:lnTo>
                    <a:pt x="124986" y="144380"/>
                  </a:lnTo>
                  <a:lnTo>
                    <a:pt x="104793" y="94817"/>
                  </a:lnTo>
                  <a:lnTo>
                    <a:pt x="86197" y="94817"/>
                  </a:lnTo>
                  <a:lnTo>
                    <a:pt x="84042" y="92662"/>
                  </a:lnTo>
                  <a:close/>
                </a:path>
                <a:path w="125094" h="280669">
                  <a:moveTo>
                    <a:pt x="12929" y="0"/>
                  </a:moveTo>
                  <a:lnTo>
                    <a:pt x="0" y="12929"/>
                  </a:lnTo>
                  <a:lnTo>
                    <a:pt x="51718" y="53873"/>
                  </a:lnTo>
                  <a:lnTo>
                    <a:pt x="49563" y="53873"/>
                  </a:lnTo>
                  <a:lnTo>
                    <a:pt x="86197" y="94817"/>
                  </a:lnTo>
                  <a:lnTo>
                    <a:pt x="104793" y="94817"/>
                  </a:lnTo>
                  <a:lnTo>
                    <a:pt x="101281" y="86197"/>
                  </a:lnTo>
                  <a:lnTo>
                    <a:pt x="101281" y="84042"/>
                  </a:lnTo>
                  <a:lnTo>
                    <a:pt x="99127" y="81887"/>
                  </a:lnTo>
                  <a:lnTo>
                    <a:pt x="62493" y="40943"/>
                  </a:lnTo>
                  <a:lnTo>
                    <a:pt x="1292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2469618" y="1224127"/>
              <a:ext cx="351790" cy="267335"/>
            </a:xfrm>
            <a:custGeom>
              <a:avLst/>
              <a:gdLst/>
              <a:ahLst/>
              <a:cxnLst/>
              <a:rect l="l" t="t" r="r" b="b"/>
              <a:pathLst>
                <a:path w="351789" h="267334">
                  <a:moveTo>
                    <a:pt x="0" y="0"/>
                  </a:moveTo>
                  <a:lnTo>
                    <a:pt x="49563" y="40943"/>
                  </a:lnTo>
                  <a:lnTo>
                    <a:pt x="86197" y="81887"/>
                  </a:lnTo>
                  <a:lnTo>
                    <a:pt x="109901" y="142225"/>
                  </a:lnTo>
                  <a:lnTo>
                    <a:pt x="79732" y="198254"/>
                  </a:lnTo>
                  <a:lnTo>
                    <a:pt x="40943" y="232733"/>
                  </a:lnTo>
                  <a:lnTo>
                    <a:pt x="0" y="267212"/>
                  </a:lnTo>
                  <a:lnTo>
                    <a:pt x="112056" y="262902"/>
                  </a:lnTo>
                  <a:lnTo>
                    <a:pt x="181014" y="241352"/>
                  </a:lnTo>
                  <a:lnTo>
                    <a:pt x="247817" y="211183"/>
                  </a:lnTo>
                  <a:lnTo>
                    <a:pt x="310310" y="172394"/>
                  </a:lnTo>
                  <a:lnTo>
                    <a:pt x="351254" y="137915"/>
                  </a:lnTo>
                  <a:lnTo>
                    <a:pt x="310310" y="101281"/>
                  </a:lnTo>
                  <a:lnTo>
                    <a:pt x="262902" y="62493"/>
                  </a:lnTo>
                  <a:lnTo>
                    <a:pt x="183169" y="21549"/>
                  </a:lnTo>
                  <a:lnTo>
                    <a:pt x="112056" y="107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8CC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" name="object 7"/>
            <p:cNvSpPr/>
            <p:nvPr/>
          </p:nvSpPr>
          <p:spPr>
            <a:xfrm>
              <a:off x="2404961" y="1215516"/>
              <a:ext cx="424815" cy="767715"/>
            </a:xfrm>
            <a:custGeom>
              <a:avLst/>
              <a:gdLst/>
              <a:ahLst/>
              <a:cxnLst/>
              <a:rect l="l" t="t" r="r" b="b"/>
              <a:pathLst>
                <a:path w="424814" h="767714">
                  <a:moveTo>
                    <a:pt x="124993" y="631393"/>
                  </a:moveTo>
                  <a:lnTo>
                    <a:pt x="104800" y="581825"/>
                  </a:lnTo>
                  <a:lnTo>
                    <a:pt x="101282" y="573214"/>
                  </a:lnTo>
                  <a:lnTo>
                    <a:pt x="101282" y="571055"/>
                  </a:lnTo>
                  <a:lnTo>
                    <a:pt x="99136" y="568896"/>
                  </a:lnTo>
                  <a:lnTo>
                    <a:pt x="62496" y="527951"/>
                  </a:lnTo>
                  <a:lnTo>
                    <a:pt x="12928" y="487006"/>
                  </a:lnTo>
                  <a:lnTo>
                    <a:pt x="0" y="499948"/>
                  </a:lnTo>
                  <a:lnTo>
                    <a:pt x="51727" y="540880"/>
                  </a:lnTo>
                  <a:lnTo>
                    <a:pt x="49568" y="540880"/>
                  </a:lnTo>
                  <a:lnTo>
                    <a:pt x="86194" y="581825"/>
                  </a:lnTo>
                  <a:lnTo>
                    <a:pt x="84048" y="579678"/>
                  </a:lnTo>
                  <a:lnTo>
                    <a:pt x="106248" y="634174"/>
                  </a:lnTo>
                  <a:lnTo>
                    <a:pt x="77825" y="686968"/>
                  </a:lnTo>
                  <a:lnTo>
                    <a:pt x="40944" y="719747"/>
                  </a:lnTo>
                  <a:lnTo>
                    <a:pt x="0" y="754227"/>
                  </a:lnTo>
                  <a:lnTo>
                    <a:pt x="12928" y="767156"/>
                  </a:lnTo>
                  <a:lnTo>
                    <a:pt x="51727" y="734834"/>
                  </a:lnTo>
                  <a:lnTo>
                    <a:pt x="92671" y="698195"/>
                  </a:lnTo>
                  <a:lnTo>
                    <a:pt x="92671" y="696036"/>
                  </a:lnTo>
                  <a:lnTo>
                    <a:pt x="97637" y="687425"/>
                  </a:lnTo>
                  <a:lnTo>
                    <a:pt x="98882" y="685266"/>
                  </a:lnTo>
                  <a:lnTo>
                    <a:pt x="124993" y="640016"/>
                  </a:lnTo>
                  <a:lnTo>
                    <a:pt x="124993" y="637857"/>
                  </a:lnTo>
                  <a:lnTo>
                    <a:pt x="124993" y="631393"/>
                  </a:lnTo>
                  <a:close/>
                </a:path>
                <a:path w="424814" h="767714">
                  <a:moveTo>
                    <a:pt x="424522" y="142227"/>
                  </a:moveTo>
                  <a:lnTo>
                    <a:pt x="420217" y="137909"/>
                  </a:lnTo>
                  <a:lnTo>
                    <a:pt x="400481" y="121297"/>
                  </a:lnTo>
                  <a:lnTo>
                    <a:pt x="400481" y="145453"/>
                  </a:lnTo>
                  <a:lnTo>
                    <a:pt x="368503" y="172389"/>
                  </a:lnTo>
                  <a:lnTo>
                    <a:pt x="308165" y="213334"/>
                  </a:lnTo>
                  <a:lnTo>
                    <a:pt x="310311" y="213334"/>
                  </a:lnTo>
                  <a:lnTo>
                    <a:pt x="243509" y="243509"/>
                  </a:lnTo>
                  <a:lnTo>
                    <a:pt x="243509" y="241350"/>
                  </a:lnTo>
                  <a:lnTo>
                    <a:pt x="174548" y="262902"/>
                  </a:lnTo>
                  <a:lnTo>
                    <a:pt x="176707" y="262902"/>
                  </a:lnTo>
                  <a:lnTo>
                    <a:pt x="91528" y="266179"/>
                  </a:lnTo>
                  <a:lnTo>
                    <a:pt x="150850" y="213334"/>
                  </a:lnTo>
                  <a:lnTo>
                    <a:pt x="158800" y="200406"/>
                  </a:lnTo>
                  <a:lnTo>
                    <a:pt x="183172" y="155155"/>
                  </a:lnTo>
                  <a:lnTo>
                    <a:pt x="183172" y="152996"/>
                  </a:lnTo>
                  <a:lnTo>
                    <a:pt x="183172" y="146532"/>
                  </a:lnTo>
                  <a:lnTo>
                    <a:pt x="162979" y="96964"/>
                  </a:lnTo>
                  <a:lnTo>
                    <a:pt x="159473" y="88353"/>
                  </a:lnTo>
                  <a:lnTo>
                    <a:pt x="159473" y="86194"/>
                  </a:lnTo>
                  <a:lnTo>
                    <a:pt x="157314" y="84035"/>
                  </a:lnTo>
                  <a:lnTo>
                    <a:pt x="120675" y="43091"/>
                  </a:lnTo>
                  <a:lnTo>
                    <a:pt x="92633" y="19926"/>
                  </a:lnTo>
                  <a:lnTo>
                    <a:pt x="176707" y="28016"/>
                  </a:lnTo>
                  <a:lnTo>
                    <a:pt x="245668" y="40944"/>
                  </a:lnTo>
                  <a:lnTo>
                    <a:pt x="243509" y="38785"/>
                  </a:lnTo>
                  <a:lnTo>
                    <a:pt x="323240" y="79730"/>
                  </a:lnTo>
                  <a:lnTo>
                    <a:pt x="321094" y="77571"/>
                  </a:lnTo>
                  <a:lnTo>
                    <a:pt x="368503" y="118516"/>
                  </a:lnTo>
                  <a:lnTo>
                    <a:pt x="400481" y="145453"/>
                  </a:lnTo>
                  <a:lnTo>
                    <a:pt x="400481" y="121297"/>
                  </a:lnTo>
                  <a:lnTo>
                    <a:pt x="379272" y="103428"/>
                  </a:lnTo>
                  <a:lnTo>
                    <a:pt x="347662" y="77571"/>
                  </a:lnTo>
                  <a:lnTo>
                    <a:pt x="331863" y="64643"/>
                  </a:lnTo>
                  <a:lnTo>
                    <a:pt x="329704" y="62496"/>
                  </a:lnTo>
                  <a:lnTo>
                    <a:pt x="282295" y="38785"/>
                  </a:lnTo>
                  <a:lnTo>
                    <a:pt x="252133" y="23698"/>
                  </a:lnTo>
                  <a:lnTo>
                    <a:pt x="249974" y="23698"/>
                  </a:lnTo>
                  <a:lnTo>
                    <a:pt x="249974" y="21551"/>
                  </a:lnTo>
                  <a:lnTo>
                    <a:pt x="178866" y="10769"/>
                  </a:lnTo>
                  <a:lnTo>
                    <a:pt x="89217" y="2146"/>
                  </a:lnTo>
                  <a:lnTo>
                    <a:pt x="66802" y="0"/>
                  </a:lnTo>
                  <a:lnTo>
                    <a:pt x="62496" y="0"/>
                  </a:lnTo>
                  <a:lnTo>
                    <a:pt x="58191" y="2146"/>
                  </a:lnTo>
                  <a:lnTo>
                    <a:pt x="56032" y="4305"/>
                  </a:lnTo>
                  <a:lnTo>
                    <a:pt x="56032" y="12928"/>
                  </a:lnTo>
                  <a:lnTo>
                    <a:pt x="60337" y="15087"/>
                  </a:lnTo>
                  <a:lnTo>
                    <a:pt x="109905" y="56019"/>
                  </a:lnTo>
                  <a:lnTo>
                    <a:pt x="107746" y="56019"/>
                  </a:lnTo>
                  <a:lnTo>
                    <a:pt x="144386" y="96964"/>
                  </a:lnTo>
                  <a:lnTo>
                    <a:pt x="142227" y="94818"/>
                  </a:lnTo>
                  <a:lnTo>
                    <a:pt x="164439" y="149313"/>
                  </a:lnTo>
                  <a:lnTo>
                    <a:pt x="136017" y="202107"/>
                  </a:lnTo>
                  <a:lnTo>
                    <a:pt x="60337" y="269367"/>
                  </a:lnTo>
                  <a:lnTo>
                    <a:pt x="56032" y="271513"/>
                  </a:lnTo>
                  <a:lnTo>
                    <a:pt x="56032" y="277990"/>
                  </a:lnTo>
                  <a:lnTo>
                    <a:pt x="58191" y="282295"/>
                  </a:lnTo>
                  <a:lnTo>
                    <a:pt x="62496" y="284454"/>
                  </a:lnTo>
                  <a:lnTo>
                    <a:pt x="64655" y="284454"/>
                  </a:lnTo>
                  <a:lnTo>
                    <a:pt x="120675" y="282295"/>
                  </a:lnTo>
                  <a:lnTo>
                    <a:pt x="176707" y="280136"/>
                  </a:lnTo>
                  <a:lnTo>
                    <a:pt x="178866" y="280136"/>
                  </a:lnTo>
                  <a:lnTo>
                    <a:pt x="247815" y="258584"/>
                  </a:lnTo>
                  <a:lnTo>
                    <a:pt x="249974" y="258584"/>
                  </a:lnTo>
                  <a:lnTo>
                    <a:pt x="283375" y="243509"/>
                  </a:lnTo>
                  <a:lnTo>
                    <a:pt x="316776" y="228422"/>
                  </a:lnTo>
                  <a:lnTo>
                    <a:pt x="318935" y="228422"/>
                  </a:lnTo>
                  <a:lnTo>
                    <a:pt x="379272" y="187477"/>
                  </a:lnTo>
                  <a:lnTo>
                    <a:pt x="420217" y="152996"/>
                  </a:lnTo>
                  <a:lnTo>
                    <a:pt x="424522" y="148691"/>
                  </a:lnTo>
                  <a:lnTo>
                    <a:pt x="424522" y="14222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2469618" y="1708987"/>
              <a:ext cx="351790" cy="267335"/>
            </a:xfrm>
            <a:custGeom>
              <a:avLst/>
              <a:gdLst/>
              <a:ahLst/>
              <a:cxnLst/>
              <a:rect l="l" t="t" r="r" b="b"/>
              <a:pathLst>
                <a:path w="351789" h="267335">
                  <a:moveTo>
                    <a:pt x="0" y="0"/>
                  </a:moveTo>
                  <a:lnTo>
                    <a:pt x="49563" y="40943"/>
                  </a:lnTo>
                  <a:lnTo>
                    <a:pt x="86197" y="81887"/>
                  </a:lnTo>
                  <a:lnTo>
                    <a:pt x="109901" y="142225"/>
                  </a:lnTo>
                  <a:lnTo>
                    <a:pt x="79732" y="198254"/>
                  </a:lnTo>
                  <a:lnTo>
                    <a:pt x="40943" y="232733"/>
                  </a:lnTo>
                  <a:lnTo>
                    <a:pt x="0" y="267212"/>
                  </a:lnTo>
                  <a:lnTo>
                    <a:pt x="112056" y="262902"/>
                  </a:lnTo>
                  <a:lnTo>
                    <a:pt x="181014" y="241352"/>
                  </a:lnTo>
                  <a:lnTo>
                    <a:pt x="247817" y="211183"/>
                  </a:lnTo>
                  <a:lnTo>
                    <a:pt x="310310" y="172394"/>
                  </a:lnTo>
                  <a:lnTo>
                    <a:pt x="351254" y="137915"/>
                  </a:lnTo>
                  <a:lnTo>
                    <a:pt x="310310" y="101281"/>
                  </a:lnTo>
                  <a:lnTo>
                    <a:pt x="262902" y="62493"/>
                  </a:lnTo>
                  <a:lnTo>
                    <a:pt x="183169" y="21549"/>
                  </a:lnTo>
                  <a:lnTo>
                    <a:pt x="112056" y="107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8CC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2460993" y="1433156"/>
              <a:ext cx="769620" cy="551815"/>
            </a:xfrm>
            <a:custGeom>
              <a:avLst/>
              <a:gdLst/>
              <a:ahLst/>
              <a:cxnLst/>
              <a:rect l="l" t="t" r="r" b="b"/>
              <a:pathLst>
                <a:path w="769619" h="551814">
                  <a:moveTo>
                    <a:pt x="368490" y="409448"/>
                  </a:moveTo>
                  <a:lnTo>
                    <a:pt x="364185" y="405130"/>
                  </a:lnTo>
                  <a:lnTo>
                    <a:pt x="344449" y="388518"/>
                  </a:lnTo>
                  <a:lnTo>
                    <a:pt x="344449" y="412673"/>
                  </a:lnTo>
                  <a:lnTo>
                    <a:pt x="312470" y="439610"/>
                  </a:lnTo>
                  <a:lnTo>
                    <a:pt x="252133" y="480555"/>
                  </a:lnTo>
                  <a:lnTo>
                    <a:pt x="254279" y="480555"/>
                  </a:lnTo>
                  <a:lnTo>
                    <a:pt x="187477" y="510730"/>
                  </a:lnTo>
                  <a:lnTo>
                    <a:pt x="187477" y="508571"/>
                  </a:lnTo>
                  <a:lnTo>
                    <a:pt x="118516" y="530123"/>
                  </a:lnTo>
                  <a:lnTo>
                    <a:pt x="120675" y="530123"/>
                  </a:lnTo>
                  <a:lnTo>
                    <a:pt x="35496" y="533400"/>
                  </a:lnTo>
                  <a:lnTo>
                    <a:pt x="94818" y="480555"/>
                  </a:lnTo>
                  <a:lnTo>
                    <a:pt x="102768" y="467626"/>
                  </a:lnTo>
                  <a:lnTo>
                    <a:pt x="127139" y="422376"/>
                  </a:lnTo>
                  <a:lnTo>
                    <a:pt x="127139" y="420217"/>
                  </a:lnTo>
                  <a:lnTo>
                    <a:pt x="127139" y="413753"/>
                  </a:lnTo>
                  <a:lnTo>
                    <a:pt x="106946" y="364185"/>
                  </a:lnTo>
                  <a:lnTo>
                    <a:pt x="103441" y="355574"/>
                  </a:lnTo>
                  <a:lnTo>
                    <a:pt x="103441" y="353415"/>
                  </a:lnTo>
                  <a:lnTo>
                    <a:pt x="101282" y="351256"/>
                  </a:lnTo>
                  <a:lnTo>
                    <a:pt x="64643" y="310311"/>
                  </a:lnTo>
                  <a:lnTo>
                    <a:pt x="36601" y="287147"/>
                  </a:lnTo>
                  <a:lnTo>
                    <a:pt x="120675" y="295236"/>
                  </a:lnTo>
                  <a:lnTo>
                    <a:pt x="189636" y="308165"/>
                  </a:lnTo>
                  <a:lnTo>
                    <a:pt x="187477" y="306006"/>
                  </a:lnTo>
                  <a:lnTo>
                    <a:pt x="267208" y="346951"/>
                  </a:lnTo>
                  <a:lnTo>
                    <a:pt x="265061" y="344792"/>
                  </a:lnTo>
                  <a:lnTo>
                    <a:pt x="312470" y="385737"/>
                  </a:lnTo>
                  <a:lnTo>
                    <a:pt x="344449" y="412673"/>
                  </a:lnTo>
                  <a:lnTo>
                    <a:pt x="344449" y="388518"/>
                  </a:lnTo>
                  <a:lnTo>
                    <a:pt x="323240" y="370649"/>
                  </a:lnTo>
                  <a:lnTo>
                    <a:pt x="291630" y="344792"/>
                  </a:lnTo>
                  <a:lnTo>
                    <a:pt x="275831" y="331863"/>
                  </a:lnTo>
                  <a:lnTo>
                    <a:pt x="273672" y="329717"/>
                  </a:lnTo>
                  <a:lnTo>
                    <a:pt x="226263" y="306006"/>
                  </a:lnTo>
                  <a:lnTo>
                    <a:pt x="196100" y="290918"/>
                  </a:lnTo>
                  <a:lnTo>
                    <a:pt x="193941" y="290918"/>
                  </a:lnTo>
                  <a:lnTo>
                    <a:pt x="193941" y="288772"/>
                  </a:lnTo>
                  <a:lnTo>
                    <a:pt x="122834" y="277990"/>
                  </a:lnTo>
                  <a:lnTo>
                    <a:pt x="33185" y="269367"/>
                  </a:lnTo>
                  <a:lnTo>
                    <a:pt x="10769" y="267220"/>
                  </a:lnTo>
                  <a:lnTo>
                    <a:pt x="6464" y="267220"/>
                  </a:lnTo>
                  <a:lnTo>
                    <a:pt x="2159" y="269367"/>
                  </a:lnTo>
                  <a:lnTo>
                    <a:pt x="0" y="271526"/>
                  </a:lnTo>
                  <a:lnTo>
                    <a:pt x="0" y="280149"/>
                  </a:lnTo>
                  <a:lnTo>
                    <a:pt x="4305" y="282308"/>
                  </a:lnTo>
                  <a:lnTo>
                    <a:pt x="53873" y="323240"/>
                  </a:lnTo>
                  <a:lnTo>
                    <a:pt x="51714" y="323240"/>
                  </a:lnTo>
                  <a:lnTo>
                    <a:pt x="88353" y="364185"/>
                  </a:lnTo>
                  <a:lnTo>
                    <a:pt x="86194" y="362038"/>
                  </a:lnTo>
                  <a:lnTo>
                    <a:pt x="108407" y="416534"/>
                  </a:lnTo>
                  <a:lnTo>
                    <a:pt x="79984" y="469328"/>
                  </a:lnTo>
                  <a:lnTo>
                    <a:pt x="4305" y="536587"/>
                  </a:lnTo>
                  <a:lnTo>
                    <a:pt x="0" y="538734"/>
                  </a:lnTo>
                  <a:lnTo>
                    <a:pt x="0" y="545211"/>
                  </a:lnTo>
                  <a:lnTo>
                    <a:pt x="2159" y="549516"/>
                  </a:lnTo>
                  <a:lnTo>
                    <a:pt x="6464" y="551675"/>
                  </a:lnTo>
                  <a:lnTo>
                    <a:pt x="8623" y="551675"/>
                  </a:lnTo>
                  <a:lnTo>
                    <a:pt x="64643" y="549516"/>
                  </a:lnTo>
                  <a:lnTo>
                    <a:pt x="120675" y="547357"/>
                  </a:lnTo>
                  <a:lnTo>
                    <a:pt x="122834" y="547357"/>
                  </a:lnTo>
                  <a:lnTo>
                    <a:pt x="191782" y="525805"/>
                  </a:lnTo>
                  <a:lnTo>
                    <a:pt x="193941" y="525805"/>
                  </a:lnTo>
                  <a:lnTo>
                    <a:pt x="227342" y="510730"/>
                  </a:lnTo>
                  <a:lnTo>
                    <a:pt x="260743" y="495642"/>
                  </a:lnTo>
                  <a:lnTo>
                    <a:pt x="262902" y="495642"/>
                  </a:lnTo>
                  <a:lnTo>
                    <a:pt x="323240" y="454698"/>
                  </a:lnTo>
                  <a:lnTo>
                    <a:pt x="364185" y="420217"/>
                  </a:lnTo>
                  <a:lnTo>
                    <a:pt x="368490" y="415912"/>
                  </a:lnTo>
                  <a:lnTo>
                    <a:pt x="368490" y="409448"/>
                  </a:lnTo>
                  <a:close/>
                </a:path>
                <a:path w="769619" h="551814">
                  <a:moveTo>
                    <a:pt x="769315" y="144386"/>
                  </a:moveTo>
                  <a:lnTo>
                    <a:pt x="749122" y="94818"/>
                  </a:lnTo>
                  <a:lnTo>
                    <a:pt x="745604" y="86207"/>
                  </a:lnTo>
                  <a:lnTo>
                    <a:pt x="745604" y="84048"/>
                  </a:lnTo>
                  <a:lnTo>
                    <a:pt x="743458" y="81889"/>
                  </a:lnTo>
                  <a:lnTo>
                    <a:pt x="706818" y="40944"/>
                  </a:lnTo>
                  <a:lnTo>
                    <a:pt x="657250" y="0"/>
                  </a:lnTo>
                  <a:lnTo>
                    <a:pt x="644321" y="12941"/>
                  </a:lnTo>
                  <a:lnTo>
                    <a:pt x="696048" y="53873"/>
                  </a:lnTo>
                  <a:lnTo>
                    <a:pt x="693889" y="53873"/>
                  </a:lnTo>
                  <a:lnTo>
                    <a:pt x="730516" y="94818"/>
                  </a:lnTo>
                  <a:lnTo>
                    <a:pt x="728370" y="92671"/>
                  </a:lnTo>
                  <a:lnTo>
                    <a:pt x="750570" y="147167"/>
                  </a:lnTo>
                  <a:lnTo>
                    <a:pt x="722147" y="199961"/>
                  </a:lnTo>
                  <a:lnTo>
                    <a:pt x="685266" y="232740"/>
                  </a:lnTo>
                  <a:lnTo>
                    <a:pt x="644321" y="267220"/>
                  </a:lnTo>
                  <a:lnTo>
                    <a:pt x="657250" y="280149"/>
                  </a:lnTo>
                  <a:lnTo>
                    <a:pt x="696048" y="247827"/>
                  </a:lnTo>
                  <a:lnTo>
                    <a:pt x="736981" y="211188"/>
                  </a:lnTo>
                  <a:lnTo>
                    <a:pt x="736981" y="209029"/>
                  </a:lnTo>
                  <a:lnTo>
                    <a:pt x="741959" y="200418"/>
                  </a:lnTo>
                  <a:lnTo>
                    <a:pt x="743204" y="198259"/>
                  </a:lnTo>
                  <a:lnTo>
                    <a:pt x="769315" y="153009"/>
                  </a:lnTo>
                  <a:lnTo>
                    <a:pt x="769315" y="150850"/>
                  </a:lnTo>
                  <a:lnTo>
                    <a:pt x="769315" y="14438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3169973" y="1439620"/>
              <a:ext cx="351790" cy="267335"/>
            </a:xfrm>
            <a:custGeom>
              <a:avLst/>
              <a:gdLst/>
              <a:ahLst/>
              <a:cxnLst/>
              <a:rect l="l" t="t" r="r" b="b"/>
              <a:pathLst>
                <a:path w="351789" h="267335">
                  <a:moveTo>
                    <a:pt x="0" y="0"/>
                  </a:moveTo>
                  <a:lnTo>
                    <a:pt x="49563" y="40943"/>
                  </a:lnTo>
                  <a:lnTo>
                    <a:pt x="86197" y="81887"/>
                  </a:lnTo>
                  <a:lnTo>
                    <a:pt x="109901" y="142225"/>
                  </a:lnTo>
                  <a:lnTo>
                    <a:pt x="79732" y="198254"/>
                  </a:lnTo>
                  <a:lnTo>
                    <a:pt x="40943" y="232733"/>
                  </a:lnTo>
                  <a:lnTo>
                    <a:pt x="0" y="267212"/>
                  </a:lnTo>
                  <a:lnTo>
                    <a:pt x="112056" y="262902"/>
                  </a:lnTo>
                  <a:lnTo>
                    <a:pt x="181014" y="241352"/>
                  </a:lnTo>
                  <a:lnTo>
                    <a:pt x="247817" y="211183"/>
                  </a:lnTo>
                  <a:lnTo>
                    <a:pt x="310310" y="172394"/>
                  </a:lnTo>
                  <a:lnTo>
                    <a:pt x="351254" y="137915"/>
                  </a:lnTo>
                  <a:lnTo>
                    <a:pt x="310310" y="101281"/>
                  </a:lnTo>
                  <a:lnTo>
                    <a:pt x="262902" y="62493"/>
                  </a:lnTo>
                  <a:lnTo>
                    <a:pt x="183169" y="21549"/>
                  </a:lnTo>
                  <a:lnTo>
                    <a:pt x="112056" y="107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8CC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1885619" y="1269390"/>
              <a:ext cx="2219960" cy="664210"/>
            </a:xfrm>
            <a:custGeom>
              <a:avLst/>
              <a:gdLst/>
              <a:ahLst/>
              <a:cxnLst/>
              <a:rect l="l" t="t" r="r" b="b"/>
              <a:pathLst>
                <a:path w="2219960" h="664210">
                  <a:moveTo>
                    <a:pt x="583996" y="646480"/>
                  </a:moveTo>
                  <a:lnTo>
                    <a:pt x="0" y="646480"/>
                  </a:lnTo>
                  <a:lnTo>
                    <a:pt x="0" y="663714"/>
                  </a:lnTo>
                  <a:lnTo>
                    <a:pt x="583996" y="663714"/>
                  </a:lnTo>
                  <a:lnTo>
                    <a:pt x="583996" y="646480"/>
                  </a:lnTo>
                  <a:close/>
                </a:path>
                <a:path w="2219960" h="664210">
                  <a:moveTo>
                    <a:pt x="583996" y="482701"/>
                  </a:moveTo>
                  <a:lnTo>
                    <a:pt x="0" y="482701"/>
                  </a:lnTo>
                  <a:lnTo>
                    <a:pt x="0" y="502094"/>
                  </a:lnTo>
                  <a:lnTo>
                    <a:pt x="583996" y="502094"/>
                  </a:lnTo>
                  <a:lnTo>
                    <a:pt x="583996" y="482701"/>
                  </a:lnTo>
                  <a:close/>
                </a:path>
                <a:path w="2219960" h="664210">
                  <a:moveTo>
                    <a:pt x="583996" y="161620"/>
                  </a:moveTo>
                  <a:lnTo>
                    <a:pt x="0" y="161620"/>
                  </a:lnTo>
                  <a:lnTo>
                    <a:pt x="0" y="178854"/>
                  </a:lnTo>
                  <a:lnTo>
                    <a:pt x="583996" y="178854"/>
                  </a:lnTo>
                  <a:lnTo>
                    <a:pt x="583996" y="161620"/>
                  </a:lnTo>
                  <a:close/>
                </a:path>
                <a:path w="2219960" h="664210">
                  <a:moveTo>
                    <a:pt x="583996" y="0"/>
                  </a:moveTo>
                  <a:lnTo>
                    <a:pt x="0" y="0"/>
                  </a:lnTo>
                  <a:lnTo>
                    <a:pt x="0" y="17233"/>
                  </a:lnTo>
                  <a:lnTo>
                    <a:pt x="583996" y="17233"/>
                  </a:lnTo>
                  <a:lnTo>
                    <a:pt x="583996" y="0"/>
                  </a:lnTo>
                  <a:close/>
                </a:path>
                <a:path w="2219960" h="664210">
                  <a:moveTo>
                    <a:pt x="1284351" y="377113"/>
                  </a:moveTo>
                  <a:lnTo>
                    <a:pt x="1163675" y="377113"/>
                  </a:lnTo>
                  <a:lnTo>
                    <a:pt x="1159357" y="381419"/>
                  </a:lnTo>
                  <a:lnTo>
                    <a:pt x="1159357" y="592607"/>
                  </a:lnTo>
                  <a:lnTo>
                    <a:pt x="935240" y="592607"/>
                  </a:lnTo>
                  <a:lnTo>
                    <a:pt x="935240" y="609841"/>
                  </a:lnTo>
                  <a:lnTo>
                    <a:pt x="1172286" y="609841"/>
                  </a:lnTo>
                  <a:lnTo>
                    <a:pt x="1176604" y="605536"/>
                  </a:lnTo>
                  <a:lnTo>
                    <a:pt x="1176604" y="601230"/>
                  </a:lnTo>
                  <a:lnTo>
                    <a:pt x="1176604" y="592607"/>
                  </a:lnTo>
                  <a:lnTo>
                    <a:pt x="1176604" y="394347"/>
                  </a:lnTo>
                  <a:lnTo>
                    <a:pt x="1284351" y="394347"/>
                  </a:lnTo>
                  <a:lnTo>
                    <a:pt x="1284351" y="385737"/>
                  </a:lnTo>
                  <a:lnTo>
                    <a:pt x="1284351" y="377113"/>
                  </a:lnTo>
                  <a:close/>
                </a:path>
                <a:path w="2219960" h="664210">
                  <a:moveTo>
                    <a:pt x="1284351" y="215493"/>
                  </a:moveTo>
                  <a:lnTo>
                    <a:pt x="1176604" y="215493"/>
                  </a:lnTo>
                  <a:lnTo>
                    <a:pt x="1176604" y="124980"/>
                  </a:lnTo>
                  <a:lnTo>
                    <a:pt x="1176604" y="116370"/>
                  </a:lnTo>
                  <a:lnTo>
                    <a:pt x="1176604" y="112052"/>
                  </a:lnTo>
                  <a:lnTo>
                    <a:pt x="1172286" y="107746"/>
                  </a:lnTo>
                  <a:lnTo>
                    <a:pt x="935240" y="107746"/>
                  </a:lnTo>
                  <a:lnTo>
                    <a:pt x="935240" y="124980"/>
                  </a:lnTo>
                  <a:lnTo>
                    <a:pt x="1159357" y="124980"/>
                  </a:lnTo>
                  <a:lnTo>
                    <a:pt x="1159357" y="228422"/>
                  </a:lnTo>
                  <a:lnTo>
                    <a:pt x="1163675" y="232727"/>
                  </a:lnTo>
                  <a:lnTo>
                    <a:pt x="1284351" y="232727"/>
                  </a:lnTo>
                  <a:lnTo>
                    <a:pt x="1284351" y="224116"/>
                  </a:lnTo>
                  <a:lnTo>
                    <a:pt x="1284351" y="215493"/>
                  </a:lnTo>
                  <a:close/>
                </a:path>
                <a:path w="2219960" h="664210">
                  <a:moveTo>
                    <a:pt x="1644218" y="303847"/>
                  </a:moveTo>
                  <a:lnTo>
                    <a:pt x="1639912" y="299529"/>
                  </a:lnTo>
                  <a:lnTo>
                    <a:pt x="1620177" y="282917"/>
                  </a:lnTo>
                  <a:lnTo>
                    <a:pt x="1620177" y="307073"/>
                  </a:lnTo>
                  <a:lnTo>
                    <a:pt x="1588198" y="334010"/>
                  </a:lnTo>
                  <a:lnTo>
                    <a:pt x="1527848" y="374954"/>
                  </a:lnTo>
                  <a:lnTo>
                    <a:pt x="1530007" y="374954"/>
                  </a:lnTo>
                  <a:lnTo>
                    <a:pt x="1463205" y="405130"/>
                  </a:lnTo>
                  <a:lnTo>
                    <a:pt x="1463205" y="402971"/>
                  </a:lnTo>
                  <a:lnTo>
                    <a:pt x="1394244" y="424522"/>
                  </a:lnTo>
                  <a:lnTo>
                    <a:pt x="1396403" y="424522"/>
                  </a:lnTo>
                  <a:lnTo>
                    <a:pt x="1311224" y="427799"/>
                  </a:lnTo>
                  <a:lnTo>
                    <a:pt x="1370545" y="374954"/>
                  </a:lnTo>
                  <a:lnTo>
                    <a:pt x="1378496" y="362026"/>
                  </a:lnTo>
                  <a:lnTo>
                    <a:pt x="1402867" y="316776"/>
                  </a:lnTo>
                  <a:lnTo>
                    <a:pt x="1402867" y="314617"/>
                  </a:lnTo>
                  <a:lnTo>
                    <a:pt x="1402867" y="308152"/>
                  </a:lnTo>
                  <a:lnTo>
                    <a:pt x="1382674" y="258584"/>
                  </a:lnTo>
                  <a:lnTo>
                    <a:pt x="1379169" y="249974"/>
                  </a:lnTo>
                  <a:lnTo>
                    <a:pt x="1379169" y="247815"/>
                  </a:lnTo>
                  <a:lnTo>
                    <a:pt x="1377010" y="245656"/>
                  </a:lnTo>
                  <a:lnTo>
                    <a:pt x="1340370" y="204711"/>
                  </a:lnTo>
                  <a:lnTo>
                    <a:pt x="1312329" y="181546"/>
                  </a:lnTo>
                  <a:lnTo>
                    <a:pt x="1396403" y="189636"/>
                  </a:lnTo>
                  <a:lnTo>
                    <a:pt x="1465364" y="202565"/>
                  </a:lnTo>
                  <a:lnTo>
                    <a:pt x="1463205" y="200406"/>
                  </a:lnTo>
                  <a:lnTo>
                    <a:pt x="1542935" y="241350"/>
                  </a:lnTo>
                  <a:lnTo>
                    <a:pt x="1540789" y="239191"/>
                  </a:lnTo>
                  <a:lnTo>
                    <a:pt x="1588198" y="280136"/>
                  </a:lnTo>
                  <a:lnTo>
                    <a:pt x="1620177" y="307073"/>
                  </a:lnTo>
                  <a:lnTo>
                    <a:pt x="1620177" y="282917"/>
                  </a:lnTo>
                  <a:lnTo>
                    <a:pt x="1598968" y="265049"/>
                  </a:lnTo>
                  <a:lnTo>
                    <a:pt x="1567357" y="239191"/>
                  </a:lnTo>
                  <a:lnTo>
                    <a:pt x="1551559" y="226263"/>
                  </a:lnTo>
                  <a:lnTo>
                    <a:pt x="1549400" y="224116"/>
                  </a:lnTo>
                  <a:lnTo>
                    <a:pt x="1501990" y="200406"/>
                  </a:lnTo>
                  <a:lnTo>
                    <a:pt x="1471828" y="185318"/>
                  </a:lnTo>
                  <a:lnTo>
                    <a:pt x="1469669" y="185318"/>
                  </a:lnTo>
                  <a:lnTo>
                    <a:pt x="1469669" y="183172"/>
                  </a:lnTo>
                  <a:lnTo>
                    <a:pt x="1398562" y="172389"/>
                  </a:lnTo>
                  <a:lnTo>
                    <a:pt x="1308912" y="163766"/>
                  </a:lnTo>
                  <a:lnTo>
                    <a:pt x="1286497" y="161620"/>
                  </a:lnTo>
                  <a:lnTo>
                    <a:pt x="1282192" y="161620"/>
                  </a:lnTo>
                  <a:lnTo>
                    <a:pt x="1277886" y="163766"/>
                  </a:lnTo>
                  <a:lnTo>
                    <a:pt x="1275727" y="165925"/>
                  </a:lnTo>
                  <a:lnTo>
                    <a:pt x="1275727" y="174548"/>
                  </a:lnTo>
                  <a:lnTo>
                    <a:pt x="1280033" y="176707"/>
                  </a:lnTo>
                  <a:lnTo>
                    <a:pt x="1329601" y="217639"/>
                  </a:lnTo>
                  <a:lnTo>
                    <a:pt x="1327442" y="217639"/>
                  </a:lnTo>
                  <a:lnTo>
                    <a:pt x="1364081" y="258584"/>
                  </a:lnTo>
                  <a:lnTo>
                    <a:pt x="1361922" y="256438"/>
                  </a:lnTo>
                  <a:lnTo>
                    <a:pt x="1384134" y="310934"/>
                  </a:lnTo>
                  <a:lnTo>
                    <a:pt x="1355712" y="363728"/>
                  </a:lnTo>
                  <a:lnTo>
                    <a:pt x="1280033" y="430987"/>
                  </a:lnTo>
                  <a:lnTo>
                    <a:pt x="1275727" y="433133"/>
                  </a:lnTo>
                  <a:lnTo>
                    <a:pt x="1275727" y="439610"/>
                  </a:lnTo>
                  <a:lnTo>
                    <a:pt x="1277886" y="443915"/>
                  </a:lnTo>
                  <a:lnTo>
                    <a:pt x="1282192" y="446074"/>
                  </a:lnTo>
                  <a:lnTo>
                    <a:pt x="1284351" y="446074"/>
                  </a:lnTo>
                  <a:lnTo>
                    <a:pt x="1340370" y="443915"/>
                  </a:lnTo>
                  <a:lnTo>
                    <a:pt x="1396403" y="441756"/>
                  </a:lnTo>
                  <a:lnTo>
                    <a:pt x="1398562" y="441756"/>
                  </a:lnTo>
                  <a:lnTo>
                    <a:pt x="1467510" y="420204"/>
                  </a:lnTo>
                  <a:lnTo>
                    <a:pt x="1469669" y="420204"/>
                  </a:lnTo>
                  <a:lnTo>
                    <a:pt x="1503070" y="405130"/>
                  </a:lnTo>
                  <a:lnTo>
                    <a:pt x="1536471" y="390042"/>
                  </a:lnTo>
                  <a:lnTo>
                    <a:pt x="1538630" y="390042"/>
                  </a:lnTo>
                  <a:lnTo>
                    <a:pt x="1598968" y="349097"/>
                  </a:lnTo>
                  <a:lnTo>
                    <a:pt x="1639912" y="314617"/>
                  </a:lnTo>
                  <a:lnTo>
                    <a:pt x="1644218" y="310311"/>
                  </a:lnTo>
                  <a:lnTo>
                    <a:pt x="1644218" y="303847"/>
                  </a:lnTo>
                  <a:close/>
                </a:path>
                <a:path w="2219960" h="664210">
                  <a:moveTo>
                    <a:pt x="2219591" y="269367"/>
                  </a:moveTo>
                  <a:lnTo>
                    <a:pt x="1635607" y="269367"/>
                  </a:lnTo>
                  <a:lnTo>
                    <a:pt x="1635607" y="286600"/>
                  </a:lnTo>
                  <a:lnTo>
                    <a:pt x="2219591" y="286600"/>
                  </a:lnTo>
                  <a:lnTo>
                    <a:pt x="2219591" y="2693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2696104" y="1804615"/>
            <a:ext cx="333425" cy="136141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8510" defTabSz="1332738">
              <a:lnSpc>
                <a:spcPts val="2551"/>
              </a:lnSpc>
            </a:pP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478" b="1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527242" y="2035780"/>
            <a:ext cx="1149479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478" b="1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odd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06513" y="1555237"/>
            <a:ext cx="330406" cy="1561501"/>
          </a:xfrm>
          <a:prstGeom prst="rect">
            <a:avLst/>
          </a:prstGeom>
        </p:spPr>
        <p:txBody>
          <a:bodyPr vert="horz" wrap="square" lIns="0" tIns="2777" rIns="0" bIns="0" rtlCol="0">
            <a:spAutoFit/>
          </a:bodyPr>
          <a:lstStyle/>
          <a:p>
            <a:pPr marL="18510" marR="7404" algn="just" defTabSz="1332738">
              <a:lnSpc>
                <a:spcPct val="104000"/>
              </a:lnSpc>
              <a:spcBef>
                <a:spcPts val="22"/>
              </a:spcBef>
            </a:pP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d</a:t>
            </a:r>
            <a:r>
              <a:rPr sz="1603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0 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d</a:t>
            </a:r>
            <a:r>
              <a:rPr sz="1603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1 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d</a:t>
            </a:r>
            <a:r>
              <a:rPr sz="1603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2 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d</a:t>
            </a:r>
            <a:r>
              <a:rPr sz="1603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endParaRPr sz="1603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883576" y="3967006"/>
            <a:ext cx="4252700" cy="1671464"/>
            <a:chOff x="1885631" y="2721807"/>
            <a:chExt cx="2917825" cy="1146810"/>
          </a:xfrm>
        </p:grpSpPr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85631" y="2721807"/>
              <a:ext cx="2917783" cy="1146425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1885631" y="3799275"/>
              <a:ext cx="1985010" cy="19685"/>
            </a:xfrm>
            <a:custGeom>
              <a:avLst/>
              <a:gdLst/>
              <a:ahLst/>
              <a:cxnLst/>
              <a:rect l="l" t="t" r="r" b="b"/>
              <a:pathLst>
                <a:path w="1985010" h="19685">
                  <a:moveTo>
                    <a:pt x="1984696" y="0"/>
                  </a:moveTo>
                  <a:lnTo>
                    <a:pt x="0" y="0"/>
                  </a:lnTo>
                  <a:lnTo>
                    <a:pt x="0" y="19394"/>
                  </a:lnTo>
                  <a:lnTo>
                    <a:pt x="1984696" y="19394"/>
                  </a:lnTo>
                  <a:lnTo>
                    <a:pt x="198469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8331286" y="5176579"/>
            <a:ext cx="1308666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r>
              <a:rPr sz="2478" b="1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spc="-87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341782" y="3750656"/>
            <a:ext cx="1394736" cy="1996107"/>
          </a:xfrm>
          <a:prstGeom prst="rect">
            <a:avLst/>
          </a:prstGeom>
        </p:spPr>
        <p:txBody>
          <a:bodyPr vert="horz" wrap="square" lIns="0" tIns="2777" rIns="0" bIns="0" rtlCol="0">
            <a:spAutoFit/>
          </a:bodyPr>
          <a:lstStyle/>
          <a:p>
            <a:pPr marL="1082850" marR="7404" algn="just" defTabSz="1332738">
              <a:lnSpc>
                <a:spcPct val="104000"/>
              </a:lnSpc>
              <a:spcBef>
                <a:spcPts val="22"/>
              </a:spcBef>
            </a:pP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d</a:t>
            </a:r>
            <a:r>
              <a:rPr sz="1603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0 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d</a:t>
            </a:r>
            <a:r>
              <a:rPr sz="1603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1 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d</a:t>
            </a:r>
            <a:r>
              <a:rPr sz="1603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2 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d</a:t>
            </a:r>
            <a:r>
              <a:rPr sz="1603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endParaRPr sz="1603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510" algn="just" defTabSz="1332738">
              <a:spcBef>
                <a:spcPts val="219"/>
              </a:spcBef>
            </a:pP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Parity</a:t>
            </a:r>
            <a:r>
              <a:rPr sz="2478" b="1" kern="0" spc="-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bit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657352593"/>
      </p:ext>
    </p:extLst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16903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24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marL="423885">
              <a:spcBef>
                <a:spcPts val="2317"/>
              </a:spcBef>
            </a:pPr>
            <a:r>
              <a:rPr dirty="0"/>
              <a:t>Problem</a:t>
            </a:r>
            <a:r>
              <a:rPr spc="-73" dirty="0"/>
              <a:t> </a:t>
            </a:r>
            <a:r>
              <a:rPr dirty="0"/>
              <a:t>with</a:t>
            </a:r>
            <a:r>
              <a:rPr spc="-146" dirty="0"/>
              <a:t> </a:t>
            </a:r>
            <a:r>
              <a:rPr spc="-15" dirty="0"/>
              <a:t>single-</a:t>
            </a:r>
            <a:r>
              <a:rPr dirty="0"/>
              <a:t>bit</a:t>
            </a:r>
            <a:r>
              <a:rPr spc="-58" dirty="0"/>
              <a:t> </a:t>
            </a:r>
            <a:r>
              <a:rPr dirty="0"/>
              <a:t>parity</a:t>
            </a:r>
            <a:r>
              <a:rPr spc="-44" dirty="0"/>
              <a:t> </a:t>
            </a:r>
            <a:r>
              <a:rPr spc="-29" dirty="0"/>
              <a:t>code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3" y="1477436"/>
            <a:ext cx="7686328" cy="2021601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7404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Multiple-bit</a:t>
            </a:r>
            <a:r>
              <a:rPr sz="3279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(even number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bits)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cannot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detected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some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them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often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very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common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5761" lvl="2" indent="-235080" defTabSz="1332738">
              <a:spcBef>
                <a:spcPts val="612"/>
              </a:spcBef>
              <a:buFontTx/>
              <a:buChar char="•"/>
              <a:tabLst>
                <a:tab pos="1195761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78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individual</a:t>
            </a:r>
            <a:r>
              <a:rPr sz="2478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memory</a:t>
            </a:r>
            <a:r>
              <a:rPr sz="2478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chip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697886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45015" y="1404126"/>
            <a:ext cx="8149922" cy="5191564"/>
          </a:xfrm>
          <a:prstGeom prst="rect">
            <a:avLst/>
          </a:prstGeom>
        </p:spPr>
        <p:txBody>
          <a:bodyPr vert="horz" wrap="square" lIns="0" tIns="118568" rIns="0" bIns="0" rtlCol="0">
            <a:spAutoFit/>
          </a:bodyPr>
          <a:lstStyle/>
          <a:p>
            <a:pPr marL="368991" indent="-350020" defTabSz="1365931">
              <a:spcBef>
                <a:spcPts val="934"/>
              </a:spcBef>
              <a:buFontTx/>
              <a:buChar char="•"/>
              <a:tabLst>
                <a:tab pos="368991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last</a:t>
            </a:r>
            <a:r>
              <a:rPr sz="2838" kern="0" spc="12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decades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80667" lvl="1" indent="-292157" defTabSz="1365931">
              <a:spcBef>
                <a:spcPts val="656"/>
              </a:spcBef>
              <a:buFontTx/>
              <a:buChar char="–"/>
              <a:tabLst>
                <a:tab pos="780667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more</a:t>
            </a:r>
            <a:r>
              <a:rPr sz="2465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critical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applications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2" indent="-234295" defTabSz="1365931">
              <a:spcBef>
                <a:spcPts val="560"/>
              </a:spcBef>
              <a:buFontTx/>
              <a:buChar char="•"/>
              <a:tabLst>
                <a:tab pos="1192344" algn="l"/>
              </a:tabLst>
            </a:pPr>
            <a:r>
              <a:rPr sz="2017" kern="0" dirty="0">
                <a:solidFill>
                  <a:sysClr val="windowText" lastClr="000000"/>
                </a:solidFill>
                <a:latin typeface="Arial"/>
                <a:cs typeface="Arial"/>
              </a:rPr>
              <a:t>space</a:t>
            </a:r>
            <a:r>
              <a:rPr sz="2017" kern="0" spc="164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017" kern="0" dirty="0">
                <a:solidFill>
                  <a:sysClr val="windowText" lastClr="000000"/>
                </a:solidFill>
                <a:latin typeface="Arial"/>
                <a:cs typeface="Arial"/>
              </a:rPr>
              <a:t>programs,</a:t>
            </a:r>
            <a:r>
              <a:rPr sz="2017" kern="0" spc="149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017" kern="0" dirty="0">
                <a:solidFill>
                  <a:sysClr val="windowText" lastClr="000000"/>
                </a:solidFill>
                <a:latin typeface="Arial"/>
                <a:cs typeface="Arial"/>
              </a:rPr>
              <a:t>military</a:t>
            </a:r>
            <a:r>
              <a:rPr sz="2017" kern="0" spc="194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017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applications</a:t>
            </a:r>
            <a:endParaRPr sz="2017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2" indent="-234295" defTabSz="1365931">
              <a:spcBef>
                <a:spcPts val="545"/>
              </a:spcBef>
              <a:buFontTx/>
              <a:buChar char="•"/>
              <a:tabLst>
                <a:tab pos="1192344" algn="l"/>
              </a:tabLst>
            </a:pPr>
            <a:r>
              <a:rPr sz="2017" kern="0" dirty="0">
                <a:solidFill>
                  <a:sysClr val="windowText" lastClr="000000"/>
                </a:solidFill>
                <a:latin typeface="Arial"/>
                <a:cs typeface="Arial"/>
              </a:rPr>
              <a:t>control</a:t>
            </a:r>
            <a:r>
              <a:rPr sz="2017" kern="0" spc="134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017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017" kern="0" spc="149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017" kern="0" dirty="0">
                <a:solidFill>
                  <a:sysClr val="windowText" lastClr="000000"/>
                </a:solidFill>
                <a:latin typeface="Arial"/>
                <a:cs typeface="Arial"/>
              </a:rPr>
              <a:t>nuclear</a:t>
            </a:r>
            <a:r>
              <a:rPr sz="2017" kern="0" spc="134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017" kern="0" dirty="0">
                <a:solidFill>
                  <a:sysClr val="windowText" lastClr="000000"/>
                </a:solidFill>
                <a:latin typeface="Arial"/>
                <a:cs typeface="Arial"/>
              </a:rPr>
              <a:t>power</a:t>
            </a:r>
            <a:r>
              <a:rPr sz="2017" kern="0" spc="14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017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stations</a:t>
            </a:r>
            <a:endParaRPr sz="2017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2" indent="-234295" defTabSz="1365931">
              <a:spcBef>
                <a:spcPts val="568"/>
              </a:spcBef>
              <a:buFontTx/>
              <a:buChar char="•"/>
              <a:tabLst>
                <a:tab pos="1192344" algn="l"/>
              </a:tabLst>
            </a:pPr>
            <a:r>
              <a:rPr sz="2017" kern="0" dirty="0">
                <a:solidFill>
                  <a:sysClr val="windowText" lastClr="000000"/>
                </a:solidFill>
                <a:latin typeface="Arial"/>
                <a:cs typeface="Arial"/>
              </a:rPr>
              <a:t>banking</a:t>
            </a:r>
            <a:r>
              <a:rPr sz="2017" kern="0" spc="17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017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transactions</a:t>
            </a:r>
            <a:endParaRPr sz="2017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80667" marR="150822" lvl="1" indent="-293106" defTabSz="1365931">
              <a:spcBef>
                <a:spcPts val="620"/>
              </a:spcBef>
              <a:buFontTx/>
              <a:buChar char="–"/>
              <a:tabLst>
                <a:tab pos="780667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VLSI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made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implementation</a:t>
            </a:r>
            <a:r>
              <a:rPr sz="2465" kern="0" spc="6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many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redundancy</a:t>
            </a:r>
            <a:r>
              <a:rPr sz="2465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techniques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practical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and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cost</a:t>
            </a:r>
            <a:r>
              <a:rPr sz="2465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effective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80667" marR="356660" lvl="1" indent="-293106" defTabSz="1365931">
              <a:spcBef>
                <a:spcPts val="620"/>
              </a:spcBef>
              <a:buFontTx/>
              <a:buChar char="–"/>
              <a:tabLst>
                <a:tab pos="780667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Other</a:t>
            </a:r>
            <a:r>
              <a:rPr sz="2465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than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hardware</a:t>
            </a:r>
            <a:r>
              <a:rPr sz="2465" kern="0" spc="7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component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faults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need</a:t>
            </a:r>
            <a:r>
              <a:rPr sz="2465" kern="0" spc="70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be</a:t>
            </a:r>
            <a:r>
              <a:rPr sz="2465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tolerated: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2" indent="-234295" defTabSz="1365931">
              <a:spcBef>
                <a:spcPts val="560"/>
              </a:spcBef>
              <a:buFontTx/>
              <a:buChar char="•"/>
              <a:tabLst>
                <a:tab pos="1192344" algn="l"/>
              </a:tabLst>
            </a:pPr>
            <a:r>
              <a:rPr sz="2017" kern="0" dirty="0">
                <a:solidFill>
                  <a:sysClr val="windowText" lastClr="000000"/>
                </a:solidFill>
                <a:latin typeface="Arial"/>
                <a:cs typeface="Arial"/>
              </a:rPr>
              <a:t>transient</a:t>
            </a:r>
            <a:r>
              <a:rPr sz="2017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017" kern="0" dirty="0">
                <a:solidFill>
                  <a:sysClr val="windowText" lastClr="000000"/>
                </a:solidFill>
                <a:latin typeface="Arial"/>
                <a:cs typeface="Arial"/>
              </a:rPr>
              <a:t>faults</a:t>
            </a:r>
            <a:r>
              <a:rPr sz="2017" kern="0" spc="149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017" kern="0" dirty="0">
                <a:solidFill>
                  <a:sysClr val="windowText" lastClr="000000"/>
                </a:solidFill>
                <a:latin typeface="Arial"/>
                <a:cs typeface="Arial"/>
              </a:rPr>
              <a:t>(soft</a:t>
            </a:r>
            <a:r>
              <a:rPr sz="2017" kern="0" spc="14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017" kern="0" dirty="0">
                <a:solidFill>
                  <a:sysClr val="windowText" lastClr="000000"/>
                </a:solidFill>
                <a:latin typeface="Arial"/>
                <a:cs typeface="Arial"/>
              </a:rPr>
              <a:t>errors)</a:t>
            </a:r>
            <a:r>
              <a:rPr sz="2017" kern="0" spc="12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017" kern="0" dirty="0">
                <a:solidFill>
                  <a:sysClr val="windowText" lastClr="000000"/>
                </a:solidFill>
                <a:latin typeface="Arial"/>
                <a:cs typeface="Arial"/>
              </a:rPr>
              <a:t>caused</a:t>
            </a:r>
            <a:r>
              <a:rPr sz="2017" kern="0" spc="134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017" kern="0" dirty="0">
                <a:solidFill>
                  <a:sysClr val="windowText" lastClr="000000"/>
                </a:solidFill>
                <a:latin typeface="Arial"/>
                <a:cs typeface="Arial"/>
              </a:rPr>
              <a:t>by</a:t>
            </a:r>
            <a:r>
              <a:rPr sz="2017" kern="0" spc="17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017" kern="0" dirty="0">
                <a:solidFill>
                  <a:sysClr val="windowText" lastClr="000000"/>
                </a:solidFill>
                <a:latin typeface="Arial"/>
                <a:cs typeface="Arial"/>
              </a:rPr>
              <a:t>environmental</a:t>
            </a:r>
            <a:r>
              <a:rPr sz="2017" kern="0" spc="12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017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factors</a:t>
            </a:r>
            <a:endParaRPr sz="2017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2" indent="-234295" defTabSz="1365931">
              <a:spcBef>
                <a:spcPts val="553"/>
              </a:spcBef>
              <a:buFontTx/>
              <a:buChar char="•"/>
              <a:tabLst>
                <a:tab pos="1192344" algn="l"/>
              </a:tabLst>
            </a:pPr>
            <a:r>
              <a:rPr sz="2017" kern="0" dirty="0">
                <a:solidFill>
                  <a:sysClr val="windowText" lastClr="000000"/>
                </a:solidFill>
                <a:latin typeface="Arial"/>
                <a:cs typeface="Arial"/>
              </a:rPr>
              <a:t>software</a:t>
            </a:r>
            <a:r>
              <a:rPr sz="2017" kern="0" spc="12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017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faults</a:t>
            </a:r>
            <a:endParaRPr sz="2017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1182" defTabSz="1365931">
              <a:spcBef>
                <a:spcPts val="2256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22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28463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spc="-15" dirty="0">
                <a:solidFill>
                  <a:srgbClr val="000000"/>
                </a:solidFill>
              </a:rPr>
              <a:t>History</a:t>
            </a:r>
          </a:p>
        </p:txBody>
      </p:sp>
    </p:spTree>
    <p:extLst>
      <p:ext uri="{BB962C8B-B14F-4D97-AF65-F5344CB8AC3E}">
        <p14:creationId xmlns:p14="http://schemas.microsoft.com/office/powerpoint/2010/main" val="2318555060"/>
      </p:ext>
    </p:extLst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2973" y="1486139"/>
            <a:ext cx="8006553" cy="5070641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7404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purpose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provide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additional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 capability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bit-per-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word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bit-per-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byte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bit-per-multiple-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chips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bit-per-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chip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51"/>
              </a:spcBef>
              <a:buFontTx/>
              <a:buChar char="–"/>
              <a:tabLst>
                <a:tab pos="782984" algn="l"/>
              </a:tabLst>
            </a:pP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interlaced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overlapping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>
              <a:spcBef>
                <a:spcPts val="1115"/>
              </a:spcBef>
            </a:pP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71877" defTabSz="1332738"/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25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Other</a:t>
            </a:r>
            <a:r>
              <a:rPr spc="-95" dirty="0"/>
              <a:t> </a:t>
            </a:r>
            <a:r>
              <a:rPr dirty="0"/>
              <a:t>parity</a:t>
            </a:r>
            <a:r>
              <a:rPr spc="-73" dirty="0"/>
              <a:t> </a:t>
            </a:r>
            <a:r>
              <a:rPr spc="-29" dirty="0"/>
              <a:t>codes</a:t>
            </a:r>
          </a:p>
        </p:txBody>
      </p:sp>
    </p:spTree>
    <p:extLst>
      <p:ext uri="{BB962C8B-B14F-4D97-AF65-F5344CB8AC3E}">
        <p14:creationId xmlns:p14="http://schemas.microsoft.com/office/powerpoint/2010/main" val="3434575200"/>
      </p:ext>
    </p:extLst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16903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26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5" y="164520"/>
            <a:ext cx="8833407" cy="1230010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11106" rIns="0" bIns="0" rtlCol="0">
            <a:spAutoFit/>
          </a:bodyPr>
          <a:lstStyle/>
          <a:p>
            <a:pPr marL="2490554" marR="1636306" indent="-851472">
              <a:spcBef>
                <a:spcPts val="87"/>
              </a:spcBef>
            </a:pPr>
            <a:r>
              <a:rPr dirty="0"/>
              <a:t>Overlapping</a:t>
            </a:r>
            <a:r>
              <a:rPr spc="-117" dirty="0"/>
              <a:t> </a:t>
            </a:r>
            <a:r>
              <a:rPr dirty="0"/>
              <a:t>parity</a:t>
            </a:r>
            <a:r>
              <a:rPr spc="-146" dirty="0"/>
              <a:t> </a:t>
            </a:r>
            <a:r>
              <a:rPr spc="-29" dirty="0"/>
              <a:t>code </a:t>
            </a:r>
            <a:r>
              <a:rPr dirty="0"/>
              <a:t>(Hamming</a:t>
            </a:r>
            <a:r>
              <a:rPr spc="-131" dirty="0"/>
              <a:t> </a:t>
            </a:r>
            <a:r>
              <a:rPr spc="-29" dirty="0"/>
              <a:t>code)</a:t>
            </a:r>
          </a:p>
        </p:txBody>
      </p:sp>
      <p:sp>
        <p:nvSpPr>
          <p:cNvPr id="4" name="object 4"/>
          <p:cNvSpPr/>
          <p:nvPr/>
        </p:nvSpPr>
        <p:spPr>
          <a:xfrm>
            <a:off x="7288200" y="2950124"/>
            <a:ext cx="2798729" cy="2906089"/>
          </a:xfrm>
          <a:custGeom>
            <a:avLst/>
            <a:gdLst/>
            <a:ahLst/>
            <a:cxnLst/>
            <a:rect l="l" t="t" r="r" b="b"/>
            <a:pathLst>
              <a:path w="1920239" h="1993900">
                <a:moveTo>
                  <a:pt x="1920047" y="0"/>
                </a:moveTo>
                <a:lnTo>
                  <a:pt x="0" y="0"/>
                </a:lnTo>
                <a:lnTo>
                  <a:pt x="0" y="1993315"/>
                </a:lnTo>
                <a:lnTo>
                  <a:pt x="1920047" y="1993315"/>
                </a:lnTo>
                <a:lnTo>
                  <a:pt x="1920047" y="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440090"/>
              </p:ext>
            </p:extLst>
          </p:nvPr>
        </p:nvGraphicFramePr>
        <p:xfrm>
          <a:off x="7307582" y="2950123"/>
          <a:ext cx="2777644" cy="29060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57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18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3686">
                <a:tc>
                  <a:txBody>
                    <a:bodyPr/>
                    <a:lstStyle/>
                    <a:p>
                      <a:pPr algn="ctr">
                        <a:lnSpc>
                          <a:spcPts val="1460"/>
                        </a:lnSpc>
                      </a:pPr>
                      <a:r>
                        <a:rPr sz="1800" dirty="0">
                          <a:latin typeface="Helvetica"/>
                          <a:cs typeface="Helvetica"/>
                        </a:rPr>
                        <a:t>Bit</a:t>
                      </a:r>
                      <a:r>
                        <a:rPr sz="1800" spc="140" dirty="0">
                          <a:latin typeface="Helvetica"/>
                          <a:cs typeface="Helvetica"/>
                        </a:rPr>
                        <a:t> </a:t>
                      </a:r>
                      <a:r>
                        <a:rPr sz="1800" dirty="0">
                          <a:latin typeface="Helvetica"/>
                          <a:cs typeface="Helvetica"/>
                        </a:rPr>
                        <a:t>in</a:t>
                      </a:r>
                      <a:r>
                        <a:rPr sz="1800" spc="145" dirty="0">
                          <a:latin typeface="Helvetica"/>
                          <a:cs typeface="Helvetica"/>
                        </a:rPr>
                        <a:t> </a:t>
                      </a:r>
                      <a:r>
                        <a:rPr sz="1800" spc="-10" dirty="0">
                          <a:latin typeface="Helvetica"/>
                          <a:cs typeface="Helvetica"/>
                        </a:rPr>
                        <a:t>error</a:t>
                      </a:r>
                      <a:endParaRPr sz="1800" dirty="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L="143510" marR="140335" indent="46990">
                        <a:lnSpc>
                          <a:spcPts val="1460"/>
                        </a:lnSpc>
                      </a:pPr>
                      <a:r>
                        <a:rPr sz="1800" spc="-10" dirty="0">
                          <a:latin typeface="Helvetica"/>
                          <a:cs typeface="Helvetica"/>
                        </a:rPr>
                        <a:t>Parity pattern</a:t>
                      </a:r>
                      <a:endParaRPr sz="1800" dirty="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653">
                <a:tc>
                  <a:txBody>
                    <a:bodyPr/>
                    <a:lstStyle/>
                    <a:p>
                      <a:pPr algn="ctr">
                        <a:lnSpc>
                          <a:spcPts val="1460"/>
                        </a:lnSpc>
                      </a:pPr>
                      <a:r>
                        <a:rPr sz="1800" spc="-50" dirty="0">
                          <a:latin typeface="Helvetica"/>
                          <a:cs typeface="Helvetica"/>
                        </a:rPr>
                        <a:t>3</a:t>
                      </a:r>
                      <a:endParaRPr sz="1800" dirty="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ts val="1460"/>
                        </a:lnSpc>
                      </a:pPr>
                      <a:r>
                        <a:rPr sz="1800" dirty="0">
                          <a:latin typeface="Helvetica"/>
                          <a:cs typeface="Helvetica"/>
                        </a:rPr>
                        <a:t>P2</a:t>
                      </a:r>
                      <a:r>
                        <a:rPr sz="1800" spc="275" dirty="0">
                          <a:latin typeface="Helvetica"/>
                          <a:cs typeface="Helvetica"/>
                        </a:rPr>
                        <a:t> </a:t>
                      </a:r>
                      <a:r>
                        <a:rPr sz="1800" dirty="0">
                          <a:latin typeface="Helvetica"/>
                          <a:cs typeface="Helvetica"/>
                        </a:rPr>
                        <a:t>P1</a:t>
                      </a:r>
                      <a:r>
                        <a:rPr sz="1800" spc="275" dirty="0">
                          <a:latin typeface="Helvetica"/>
                          <a:cs typeface="Helvetica"/>
                        </a:rPr>
                        <a:t> </a:t>
                      </a:r>
                      <a:r>
                        <a:rPr sz="1800" spc="-25" dirty="0">
                          <a:latin typeface="Helvetica"/>
                          <a:cs typeface="Helvetica"/>
                        </a:rPr>
                        <a:t>P0</a:t>
                      </a:r>
                      <a:endParaRPr sz="18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9525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937">
                <a:tc>
                  <a:txBody>
                    <a:bodyPr/>
                    <a:lstStyle/>
                    <a:p>
                      <a:pPr algn="ctr">
                        <a:lnSpc>
                          <a:spcPts val="1325"/>
                        </a:lnSpc>
                      </a:pPr>
                      <a:r>
                        <a:rPr sz="1800" spc="-50" dirty="0">
                          <a:latin typeface="Helvetica"/>
                          <a:cs typeface="Helvetica"/>
                        </a:rPr>
                        <a:t>2</a:t>
                      </a:r>
                      <a:endParaRPr sz="18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R w="9525">
                      <a:solidFill>
                        <a:srgbClr val="000000"/>
                      </a:solidFill>
                      <a:prstDash val="solid"/>
                    </a:lnR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ts val="1325"/>
                        </a:lnSpc>
                      </a:pPr>
                      <a:r>
                        <a:rPr sz="1800" dirty="0">
                          <a:latin typeface="Helvetica"/>
                          <a:cs typeface="Helvetica"/>
                        </a:rPr>
                        <a:t>P2</a:t>
                      </a:r>
                      <a:r>
                        <a:rPr sz="1800" spc="275" dirty="0">
                          <a:latin typeface="Helvetica"/>
                          <a:cs typeface="Helvetica"/>
                        </a:rPr>
                        <a:t> </a:t>
                      </a:r>
                      <a:r>
                        <a:rPr sz="1800" spc="-25" dirty="0">
                          <a:latin typeface="Helvetica"/>
                          <a:cs typeface="Helvetica"/>
                        </a:rPr>
                        <a:t>P1</a:t>
                      </a:r>
                      <a:endParaRPr sz="18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9525">
                      <a:solidFill>
                        <a:srgbClr val="000000"/>
                      </a:solidFill>
                      <a:prstDash val="solid"/>
                    </a:lnL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937">
                <a:tc>
                  <a:txBody>
                    <a:bodyPr/>
                    <a:lstStyle/>
                    <a:p>
                      <a:pPr algn="ctr">
                        <a:lnSpc>
                          <a:spcPts val="1325"/>
                        </a:lnSpc>
                      </a:pPr>
                      <a:r>
                        <a:rPr sz="1800" spc="-50" dirty="0">
                          <a:latin typeface="Helvetica"/>
                          <a:cs typeface="Helvetica"/>
                        </a:rPr>
                        <a:t>1</a:t>
                      </a:r>
                      <a:endParaRPr sz="18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R w="9525">
                      <a:solidFill>
                        <a:srgbClr val="000000"/>
                      </a:solidFill>
                      <a:prstDash val="solid"/>
                    </a:lnR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ts val="1325"/>
                        </a:lnSpc>
                        <a:tabLst>
                          <a:tab pos="582930" algn="l"/>
                        </a:tabLst>
                      </a:pPr>
                      <a:r>
                        <a:rPr sz="1800" spc="-25" dirty="0">
                          <a:latin typeface="Helvetica"/>
                          <a:cs typeface="Helvetica"/>
                        </a:rPr>
                        <a:t>P2</a:t>
                      </a:r>
                      <a:r>
                        <a:rPr sz="1800" dirty="0">
                          <a:latin typeface="Helvetica"/>
                          <a:cs typeface="Helvetica"/>
                        </a:rPr>
                        <a:t>	</a:t>
                      </a:r>
                      <a:r>
                        <a:rPr sz="1800" spc="-25" dirty="0">
                          <a:latin typeface="Helvetica"/>
                          <a:cs typeface="Helvetica"/>
                        </a:rPr>
                        <a:t>P0</a:t>
                      </a:r>
                      <a:endParaRPr sz="1800" dirty="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9525">
                      <a:solidFill>
                        <a:srgbClr val="000000"/>
                      </a:solidFill>
                      <a:prstDash val="solid"/>
                    </a:lnL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937">
                <a:tc>
                  <a:txBody>
                    <a:bodyPr/>
                    <a:lstStyle/>
                    <a:p>
                      <a:pPr algn="ctr">
                        <a:lnSpc>
                          <a:spcPts val="1325"/>
                        </a:lnSpc>
                      </a:pPr>
                      <a:r>
                        <a:rPr sz="1800" spc="-50" dirty="0">
                          <a:latin typeface="Helvetica"/>
                          <a:cs typeface="Helvetica"/>
                        </a:rPr>
                        <a:t>0</a:t>
                      </a:r>
                      <a:endParaRPr sz="18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R w="9525">
                      <a:solidFill>
                        <a:srgbClr val="000000"/>
                      </a:solidFill>
                      <a:prstDash val="solid"/>
                    </a:lnR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R="30480" algn="r">
                        <a:lnSpc>
                          <a:spcPts val="1325"/>
                        </a:lnSpc>
                      </a:pPr>
                      <a:r>
                        <a:rPr sz="1800" dirty="0">
                          <a:latin typeface="Helvetica"/>
                          <a:cs typeface="Helvetica"/>
                        </a:rPr>
                        <a:t>P1</a:t>
                      </a:r>
                      <a:r>
                        <a:rPr sz="1800" spc="275" dirty="0">
                          <a:latin typeface="Helvetica"/>
                          <a:cs typeface="Helvetica"/>
                        </a:rPr>
                        <a:t> </a:t>
                      </a:r>
                      <a:r>
                        <a:rPr sz="1800" spc="-25" dirty="0">
                          <a:latin typeface="Helvetica"/>
                          <a:cs typeface="Helvetica"/>
                        </a:rPr>
                        <a:t>P0</a:t>
                      </a:r>
                      <a:endParaRPr sz="1800" dirty="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9525">
                      <a:solidFill>
                        <a:srgbClr val="000000"/>
                      </a:solidFill>
                      <a:prstDash val="solid"/>
                    </a:lnL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7937">
                <a:tc>
                  <a:txBody>
                    <a:bodyPr/>
                    <a:lstStyle/>
                    <a:p>
                      <a:pPr algn="ctr">
                        <a:lnSpc>
                          <a:spcPts val="1325"/>
                        </a:lnSpc>
                      </a:pPr>
                      <a:r>
                        <a:rPr sz="1800" spc="-25" dirty="0">
                          <a:latin typeface="Helvetica"/>
                          <a:cs typeface="Helvetica"/>
                        </a:rPr>
                        <a:t>P2</a:t>
                      </a:r>
                      <a:endParaRPr sz="18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R w="9525">
                      <a:solidFill>
                        <a:srgbClr val="000000"/>
                      </a:solidFill>
                      <a:prstDash val="solid"/>
                    </a:lnR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L="31750">
                        <a:lnSpc>
                          <a:spcPts val="1325"/>
                        </a:lnSpc>
                      </a:pPr>
                      <a:r>
                        <a:rPr sz="1800" spc="-25" dirty="0">
                          <a:latin typeface="Helvetica"/>
                          <a:cs typeface="Helvetica"/>
                        </a:rPr>
                        <a:t>P2</a:t>
                      </a:r>
                      <a:endParaRPr sz="1800" dirty="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9525">
                      <a:solidFill>
                        <a:srgbClr val="000000"/>
                      </a:solidFill>
                      <a:prstDash val="solid"/>
                    </a:lnL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7937">
                <a:tc>
                  <a:txBody>
                    <a:bodyPr/>
                    <a:lstStyle/>
                    <a:p>
                      <a:pPr algn="ctr">
                        <a:lnSpc>
                          <a:spcPts val="1325"/>
                        </a:lnSpc>
                      </a:pPr>
                      <a:r>
                        <a:rPr sz="1800" spc="-25" dirty="0">
                          <a:latin typeface="Helvetica"/>
                          <a:cs typeface="Helvetica"/>
                        </a:rPr>
                        <a:t>P1</a:t>
                      </a:r>
                      <a:endParaRPr sz="18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R w="9525">
                      <a:solidFill>
                        <a:srgbClr val="000000"/>
                      </a:solidFill>
                      <a:prstDash val="solid"/>
                    </a:lnR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5"/>
                        </a:lnSpc>
                      </a:pPr>
                      <a:r>
                        <a:rPr sz="1800" spc="-25" dirty="0">
                          <a:latin typeface="Helvetica"/>
                          <a:cs typeface="Helvetica"/>
                        </a:rPr>
                        <a:t>P1</a:t>
                      </a:r>
                      <a:endParaRPr sz="1800" dirty="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9525">
                      <a:solidFill>
                        <a:srgbClr val="000000"/>
                      </a:solidFill>
                      <a:prstDash val="solid"/>
                    </a:lnL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9916">
                <a:tc>
                  <a:txBody>
                    <a:bodyPr/>
                    <a:lstStyle/>
                    <a:p>
                      <a:pPr algn="ctr">
                        <a:lnSpc>
                          <a:spcPts val="1325"/>
                        </a:lnSpc>
                      </a:pPr>
                      <a:r>
                        <a:rPr sz="1800" spc="-25" dirty="0">
                          <a:latin typeface="Helvetica"/>
                          <a:cs typeface="Helvetica"/>
                        </a:rPr>
                        <a:t>P0</a:t>
                      </a:r>
                      <a:endParaRPr sz="18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R w="9525">
                      <a:solidFill>
                        <a:srgbClr val="000000"/>
                      </a:solidFill>
                      <a:prstDash val="solid"/>
                    </a:lnR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R="30480" algn="r">
                        <a:lnSpc>
                          <a:spcPts val="1325"/>
                        </a:lnSpc>
                      </a:pPr>
                      <a:r>
                        <a:rPr sz="1800" spc="-25" dirty="0">
                          <a:latin typeface="Helvetica"/>
                          <a:cs typeface="Helvetica"/>
                        </a:rPr>
                        <a:t>P0</a:t>
                      </a:r>
                      <a:endParaRPr sz="1800" dirty="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9525">
                      <a:solidFill>
                        <a:srgbClr val="000000"/>
                      </a:solidFill>
                      <a:prstDash val="solid"/>
                    </a:lnL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8148">
                <a:tc>
                  <a:txBody>
                    <a:bodyPr/>
                    <a:lstStyle/>
                    <a:p>
                      <a:pPr algn="ctr">
                        <a:lnSpc>
                          <a:spcPts val="1255"/>
                        </a:lnSpc>
                      </a:pPr>
                      <a:r>
                        <a:rPr sz="1800" dirty="0">
                          <a:latin typeface="Helvetica"/>
                          <a:cs typeface="Helvetica"/>
                        </a:rPr>
                        <a:t>no</a:t>
                      </a:r>
                      <a:r>
                        <a:rPr sz="1800" spc="140" dirty="0">
                          <a:latin typeface="Helvetica"/>
                          <a:cs typeface="Helvetica"/>
                        </a:rPr>
                        <a:t> </a:t>
                      </a:r>
                      <a:r>
                        <a:rPr sz="1800" spc="-10" dirty="0">
                          <a:latin typeface="Helvetica"/>
                          <a:cs typeface="Helvetica"/>
                        </a:rPr>
                        <a:t>error</a:t>
                      </a:r>
                      <a:endParaRPr sz="18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R w="9525">
                      <a:solidFill>
                        <a:srgbClr val="000000"/>
                      </a:solidFill>
                      <a:prstDash val="solid"/>
                    </a:lnR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 w="9525">
                      <a:solidFill>
                        <a:srgbClr val="000000"/>
                      </a:solidFill>
                      <a:prstDash val="solid"/>
                    </a:lnL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2187883" y="1634476"/>
            <a:ext cx="7897343" cy="780401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387343" marR="7404" indent="-1369759" defTabSz="1332738">
              <a:spcBef>
                <a:spcPts val="138"/>
              </a:spcBef>
            </a:pP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Overlapping</a:t>
            </a:r>
            <a:r>
              <a:rPr sz="2478" b="1" kern="0" spc="-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parity</a:t>
            </a:r>
            <a:r>
              <a:rPr sz="2478" b="1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2478" b="1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4-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78" b="1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478" b="1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478" b="1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each</a:t>
            </a:r>
            <a:r>
              <a:rPr sz="2478" b="1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478" b="1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</a:t>
            </a:r>
            <a:r>
              <a:rPr sz="2478" b="1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is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assigned</a:t>
            </a:r>
            <a:r>
              <a:rPr sz="2478" b="1" kern="0" spc="-15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478" b="1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multiple</a:t>
            </a:r>
            <a:r>
              <a:rPr sz="2478" b="1" kern="0" spc="-10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parity</a:t>
            </a:r>
            <a:r>
              <a:rPr sz="2478" b="1" kern="0" spc="-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groups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999097" y="3016058"/>
            <a:ext cx="2409092" cy="421105"/>
            <a:chOff x="592669" y="2069350"/>
            <a:chExt cx="1652905" cy="288925"/>
          </a:xfrm>
        </p:grpSpPr>
        <p:sp>
          <p:nvSpPr>
            <p:cNvPr id="8" name="object 8"/>
            <p:cNvSpPr/>
            <p:nvPr/>
          </p:nvSpPr>
          <p:spPr>
            <a:xfrm>
              <a:off x="601289" y="2077970"/>
              <a:ext cx="1635760" cy="269875"/>
            </a:xfrm>
            <a:custGeom>
              <a:avLst/>
              <a:gdLst/>
              <a:ahLst/>
              <a:cxnLst/>
              <a:rect l="l" t="t" r="r" b="b"/>
              <a:pathLst>
                <a:path w="1635760" h="269875">
                  <a:moveTo>
                    <a:pt x="1635596" y="0"/>
                  </a:moveTo>
                  <a:lnTo>
                    <a:pt x="0" y="0"/>
                  </a:lnTo>
                  <a:lnTo>
                    <a:pt x="0" y="269366"/>
                  </a:lnTo>
                  <a:lnTo>
                    <a:pt x="1635596" y="269366"/>
                  </a:lnTo>
                  <a:lnTo>
                    <a:pt x="1635596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592669" y="2069350"/>
              <a:ext cx="1652905" cy="288925"/>
            </a:xfrm>
            <a:custGeom>
              <a:avLst/>
              <a:gdLst/>
              <a:ahLst/>
              <a:cxnLst/>
              <a:rect l="l" t="t" r="r" b="b"/>
              <a:pathLst>
                <a:path w="1652905" h="288925">
                  <a:moveTo>
                    <a:pt x="1652835" y="0"/>
                  </a:moveTo>
                  <a:lnTo>
                    <a:pt x="0" y="0"/>
                  </a:lnTo>
                  <a:lnTo>
                    <a:pt x="0" y="288761"/>
                  </a:lnTo>
                  <a:lnTo>
                    <a:pt x="1652835" y="288761"/>
                  </a:lnTo>
                  <a:lnTo>
                    <a:pt x="1652835" y="277986"/>
                  </a:lnTo>
                  <a:lnTo>
                    <a:pt x="19394" y="277986"/>
                  </a:lnTo>
                  <a:lnTo>
                    <a:pt x="8619" y="269366"/>
                  </a:lnTo>
                  <a:lnTo>
                    <a:pt x="19394" y="269366"/>
                  </a:lnTo>
                  <a:lnTo>
                    <a:pt x="19394" y="19394"/>
                  </a:lnTo>
                  <a:lnTo>
                    <a:pt x="8619" y="19394"/>
                  </a:lnTo>
                  <a:lnTo>
                    <a:pt x="19394" y="8619"/>
                  </a:lnTo>
                  <a:lnTo>
                    <a:pt x="1652835" y="8619"/>
                  </a:lnTo>
                  <a:lnTo>
                    <a:pt x="1652835" y="0"/>
                  </a:lnTo>
                  <a:close/>
                </a:path>
                <a:path w="1652905" h="288925">
                  <a:moveTo>
                    <a:pt x="19394" y="269366"/>
                  </a:moveTo>
                  <a:lnTo>
                    <a:pt x="8619" y="269366"/>
                  </a:lnTo>
                  <a:lnTo>
                    <a:pt x="19394" y="277986"/>
                  </a:lnTo>
                  <a:lnTo>
                    <a:pt x="19394" y="269366"/>
                  </a:lnTo>
                  <a:close/>
                </a:path>
                <a:path w="1652905" h="288925">
                  <a:moveTo>
                    <a:pt x="1633441" y="269366"/>
                  </a:moveTo>
                  <a:lnTo>
                    <a:pt x="19394" y="269366"/>
                  </a:lnTo>
                  <a:lnTo>
                    <a:pt x="19394" y="277986"/>
                  </a:lnTo>
                  <a:lnTo>
                    <a:pt x="1633441" y="277986"/>
                  </a:lnTo>
                  <a:lnTo>
                    <a:pt x="1633441" y="269366"/>
                  </a:lnTo>
                  <a:close/>
                </a:path>
                <a:path w="1652905" h="288925">
                  <a:moveTo>
                    <a:pt x="1633441" y="8619"/>
                  </a:moveTo>
                  <a:lnTo>
                    <a:pt x="1633441" y="277986"/>
                  </a:lnTo>
                  <a:lnTo>
                    <a:pt x="1644216" y="269366"/>
                  </a:lnTo>
                  <a:lnTo>
                    <a:pt x="1652835" y="269366"/>
                  </a:lnTo>
                  <a:lnTo>
                    <a:pt x="1652835" y="19394"/>
                  </a:lnTo>
                  <a:lnTo>
                    <a:pt x="1644216" y="19394"/>
                  </a:lnTo>
                  <a:lnTo>
                    <a:pt x="1633441" y="8619"/>
                  </a:lnTo>
                  <a:close/>
                </a:path>
                <a:path w="1652905" h="288925">
                  <a:moveTo>
                    <a:pt x="1652835" y="269366"/>
                  </a:moveTo>
                  <a:lnTo>
                    <a:pt x="1644216" y="269366"/>
                  </a:lnTo>
                  <a:lnTo>
                    <a:pt x="1633441" y="277986"/>
                  </a:lnTo>
                  <a:lnTo>
                    <a:pt x="1652835" y="277986"/>
                  </a:lnTo>
                  <a:lnTo>
                    <a:pt x="1652835" y="269366"/>
                  </a:lnTo>
                  <a:close/>
                </a:path>
                <a:path w="1652905" h="288925">
                  <a:moveTo>
                    <a:pt x="19394" y="8619"/>
                  </a:moveTo>
                  <a:lnTo>
                    <a:pt x="8619" y="19394"/>
                  </a:lnTo>
                  <a:lnTo>
                    <a:pt x="19394" y="19394"/>
                  </a:lnTo>
                  <a:lnTo>
                    <a:pt x="19394" y="8619"/>
                  </a:lnTo>
                  <a:close/>
                </a:path>
                <a:path w="1652905" h="288925">
                  <a:moveTo>
                    <a:pt x="1633441" y="8619"/>
                  </a:moveTo>
                  <a:lnTo>
                    <a:pt x="19394" y="8619"/>
                  </a:lnTo>
                  <a:lnTo>
                    <a:pt x="19394" y="19394"/>
                  </a:lnTo>
                  <a:lnTo>
                    <a:pt x="1633441" y="19394"/>
                  </a:lnTo>
                  <a:lnTo>
                    <a:pt x="1633441" y="8619"/>
                  </a:lnTo>
                  <a:close/>
                </a:path>
                <a:path w="1652905" h="288925">
                  <a:moveTo>
                    <a:pt x="1652835" y="8619"/>
                  </a:moveTo>
                  <a:lnTo>
                    <a:pt x="1633441" y="8619"/>
                  </a:lnTo>
                  <a:lnTo>
                    <a:pt x="1644216" y="19394"/>
                  </a:lnTo>
                  <a:lnTo>
                    <a:pt x="1652835" y="19394"/>
                  </a:lnTo>
                  <a:lnTo>
                    <a:pt x="1652835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209868" y="3041554"/>
            <a:ext cx="1969477" cy="333686"/>
          </a:xfrm>
          <a:prstGeom prst="rect">
            <a:avLst/>
          </a:prstGeom>
        </p:spPr>
        <p:txBody>
          <a:bodyPr vert="horz" wrap="square" lIns="0" tIns="19436" rIns="0" bIns="0" rtlCol="0">
            <a:spAutoFit/>
          </a:bodyPr>
          <a:lstStyle/>
          <a:p>
            <a:pPr marL="18510" defTabSz="1332738">
              <a:spcBef>
                <a:spcPts val="153"/>
              </a:spcBef>
              <a:tabLst>
                <a:tab pos="614540" algn="l"/>
                <a:tab pos="1208719" algn="l"/>
                <a:tab pos="1804749" algn="l"/>
              </a:tabLst>
            </a:pPr>
            <a:r>
              <a:rPr sz="204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r>
              <a:rPr sz="204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04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04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04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04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04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041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592701" y="3028627"/>
            <a:ext cx="1222594" cy="393340"/>
          </a:xfrm>
          <a:custGeom>
            <a:avLst/>
            <a:gdLst/>
            <a:ahLst/>
            <a:cxnLst/>
            <a:rect l="l" t="t" r="r" b="b"/>
            <a:pathLst>
              <a:path w="838835" h="269875">
                <a:moveTo>
                  <a:pt x="21551" y="0"/>
                </a:moveTo>
                <a:lnTo>
                  <a:pt x="0" y="0"/>
                </a:lnTo>
                <a:lnTo>
                  <a:pt x="0" y="269367"/>
                </a:lnTo>
                <a:lnTo>
                  <a:pt x="21551" y="269367"/>
                </a:lnTo>
                <a:lnTo>
                  <a:pt x="21551" y="0"/>
                </a:lnTo>
                <a:close/>
              </a:path>
              <a:path w="838835" h="269875">
                <a:moveTo>
                  <a:pt x="428828" y="0"/>
                </a:moveTo>
                <a:lnTo>
                  <a:pt x="409435" y="0"/>
                </a:lnTo>
                <a:lnTo>
                  <a:pt x="409435" y="269367"/>
                </a:lnTo>
                <a:lnTo>
                  <a:pt x="428828" y="269367"/>
                </a:lnTo>
                <a:lnTo>
                  <a:pt x="428828" y="0"/>
                </a:lnTo>
                <a:close/>
              </a:path>
              <a:path w="838835" h="269875">
                <a:moveTo>
                  <a:pt x="838263" y="0"/>
                </a:moveTo>
                <a:lnTo>
                  <a:pt x="816724" y="0"/>
                </a:lnTo>
                <a:lnTo>
                  <a:pt x="816724" y="269367"/>
                </a:lnTo>
                <a:lnTo>
                  <a:pt x="838263" y="269367"/>
                </a:lnTo>
                <a:lnTo>
                  <a:pt x="83826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4728450" y="3016058"/>
            <a:ext cx="1815843" cy="421105"/>
            <a:chOff x="2465309" y="2069350"/>
            <a:chExt cx="1245870" cy="288925"/>
          </a:xfrm>
        </p:grpSpPr>
        <p:sp>
          <p:nvSpPr>
            <p:cNvPr id="13" name="object 13"/>
            <p:cNvSpPr/>
            <p:nvPr/>
          </p:nvSpPr>
          <p:spPr>
            <a:xfrm>
              <a:off x="2476083" y="2077970"/>
              <a:ext cx="1224280" cy="269875"/>
            </a:xfrm>
            <a:custGeom>
              <a:avLst/>
              <a:gdLst/>
              <a:ahLst/>
              <a:cxnLst/>
              <a:rect l="l" t="t" r="r" b="b"/>
              <a:pathLst>
                <a:path w="1224279" h="269875">
                  <a:moveTo>
                    <a:pt x="1224003" y="0"/>
                  </a:moveTo>
                  <a:lnTo>
                    <a:pt x="0" y="0"/>
                  </a:lnTo>
                  <a:lnTo>
                    <a:pt x="0" y="269366"/>
                  </a:lnTo>
                  <a:lnTo>
                    <a:pt x="1224003" y="269366"/>
                  </a:lnTo>
                  <a:lnTo>
                    <a:pt x="1224003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2465309" y="2069350"/>
              <a:ext cx="1245870" cy="288925"/>
            </a:xfrm>
            <a:custGeom>
              <a:avLst/>
              <a:gdLst/>
              <a:ahLst/>
              <a:cxnLst/>
              <a:rect l="l" t="t" r="r" b="b"/>
              <a:pathLst>
                <a:path w="1245870" h="288925">
                  <a:moveTo>
                    <a:pt x="1245552" y="0"/>
                  </a:moveTo>
                  <a:lnTo>
                    <a:pt x="0" y="0"/>
                  </a:lnTo>
                  <a:lnTo>
                    <a:pt x="0" y="288761"/>
                  </a:lnTo>
                  <a:lnTo>
                    <a:pt x="1245552" y="288761"/>
                  </a:lnTo>
                  <a:lnTo>
                    <a:pt x="1245552" y="277986"/>
                  </a:lnTo>
                  <a:lnTo>
                    <a:pt x="21549" y="277986"/>
                  </a:lnTo>
                  <a:lnTo>
                    <a:pt x="10774" y="269366"/>
                  </a:lnTo>
                  <a:lnTo>
                    <a:pt x="21549" y="269366"/>
                  </a:lnTo>
                  <a:lnTo>
                    <a:pt x="21549" y="19394"/>
                  </a:lnTo>
                  <a:lnTo>
                    <a:pt x="10774" y="19394"/>
                  </a:lnTo>
                  <a:lnTo>
                    <a:pt x="21549" y="8619"/>
                  </a:lnTo>
                  <a:lnTo>
                    <a:pt x="1245552" y="8619"/>
                  </a:lnTo>
                  <a:lnTo>
                    <a:pt x="1245552" y="0"/>
                  </a:lnTo>
                  <a:close/>
                </a:path>
                <a:path w="1245870" h="288925">
                  <a:moveTo>
                    <a:pt x="21549" y="269366"/>
                  </a:moveTo>
                  <a:lnTo>
                    <a:pt x="10774" y="269366"/>
                  </a:lnTo>
                  <a:lnTo>
                    <a:pt x="21549" y="277986"/>
                  </a:lnTo>
                  <a:lnTo>
                    <a:pt x="21549" y="269366"/>
                  </a:lnTo>
                  <a:close/>
                </a:path>
                <a:path w="1245870" h="288925">
                  <a:moveTo>
                    <a:pt x="1226158" y="269366"/>
                  </a:moveTo>
                  <a:lnTo>
                    <a:pt x="21549" y="269366"/>
                  </a:lnTo>
                  <a:lnTo>
                    <a:pt x="21549" y="277986"/>
                  </a:lnTo>
                  <a:lnTo>
                    <a:pt x="1226158" y="277986"/>
                  </a:lnTo>
                  <a:lnTo>
                    <a:pt x="1226158" y="269366"/>
                  </a:lnTo>
                  <a:close/>
                </a:path>
                <a:path w="1245870" h="288925">
                  <a:moveTo>
                    <a:pt x="1226158" y="8619"/>
                  </a:moveTo>
                  <a:lnTo>
                    <a:pt x="1226158" y="277986"/>
                  </a:lnTo>
                  <a:lnTo>
                    <a:pt x="1234778" y="269366"/>
                  </a:lnTo>
                  <a:lnTo>
                    <a:pt x="1245552" y="269366"/>
                  </a:lnTo>
                  <a:lnTo>
                    <a:pt x="1245552" y="19394"/>
                  </a:lnTo>
                  <a:lnTo>
                    <a:pt x="1234778" y="19394"/>
                  </a:lnTo>
                  <a:lnTo>
                    <a:pt x="1226158" y="8619"/>
                  </a:lnTo>
                  <a:close/>
                </a:path>
                <a:path w="1245870" h="288925">
                  <a:moveTo>
                    <a:pt x="1245552" y="269366"/>
                  </a:moveTo>
                  <a:lnTo>
                    <a:pt x="1234778" y="269366"/>
                  </a:lnTo>
                  <a:lnTo>
                    <a:pt x="1226158" y="277986"/>
                  </a:lnTo>
                  <a:lnTo>
                    <a:pt x="1245552" y="277986"/>
                  </a:lnTo>
                  <a:lnTo>
                    <a:pt x="1245552" y="269366"/>
                  </a:lnTo>
                  <a:close/>
                </a:path>
                <a:path w="1245870" h="288925">
                  <a:moveTo>
                    <a:pt x="21549" y="8619"/>
                  </a:moveTo>
                  <a:lnTo>
                    <a:pt x="10774" y="19394"/>
                  </a:lnTo>
                  <a:lnTo>
                    <a:pt x="21549" y="19394"/>
                  </a:lnTo>
                  <a:lnTo>
                    <a:pt x="21549" y="8619"/>
                  </a:lnTo>
                  <a:close/>
                </a:path>
                <a:path w="1245870" h="288925">
                  <a:moveTo>
                    <a:pt x="1226158" y="8619"/>
                  </a:moveTo>
                  <a:lnTo>
                    <a:pt x="21549" y="8619"/>
                  </a:lnTo>
                  <a:lnTo>
                    <a:pt x="21549" y="19394"/>
                  </a:lnTo>
                  <a:lnTo>
                    <a:pt x="1226158" y="19394"/>
                  </a:lnTo>
                  <a:lnTo>
                    <a:pt x="1226158" y="8619"/>
                  </a:lnTo>
                  <a:close/>
                </a:path>
                <a:path w="1245870" h="288925">
                  <a:moveTo>
                    <a:pt x="1245552" y="8619"/>
                  </a:moveTo>
                  <a:lnTo>
                    <a:pt x="1226158" y="8619"/>
                  </a:lnTo>
                  <a:lnTo>
                    <a:pt x="1234778" y="19394"/>
                  </a:lnTo>
                  <a:lnTo>
                    <a:pt x="1245552" y="19394"/>
                  </a:lnTo>
                  <a:lnTo>
                    <a:pt x="1245552" y="861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4857562" y="3041554"/>
            <a:ext cx="1545595" cy="333686"/>
          </a:xfrm>
          <a:prstGeom prst="rect">
            <a:avLst/>
          </a:prstGeom>
        </p:spPr>
        <p:txBody>
          <a:bodyPr vert="horz" wrap="square" lIns="0" tIns="19436" rIns="0" bIns="0" rtlCol="0">
            <a:spAutoFit/>
          </a:bodyPr>
          <a:lstStyle/>
          <a:p>
            <a:pPr marL="18510" defTabSz="1332738">
              <a:spcBef>
                <a:spcPts val="153"/>
              </a:spcBef>
              <a:tabLst>
                <a:tab pos="611762" algn="l"/>
                <a:tab pos="1208719" algn="l"/>
              </a:tabLst>
            </a:pPr>
            <a:r>
              <a:rPr sz="204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P2</a:t>
            </a:r>
            <a:r>
              <a:rPr sz="204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04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P1</a:t>
            </a:r>
            <a:r>
              <a:rPr sz="204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04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P0</a:t>
            </a:r>
            <a:endParaRPr sz="2041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325201" y="3028627"/>
            <a:ext cx="625641" cy="393340"/>
          </a:xfrm>
          <a:custGeom>
            <a:avLst/>
            <a:gdLst/>
            <a:ahLst/>
            <a:cxnLst/>
            <a:rect l="l" t="t" r="r" b="b"/>
            <a:pathLst>
              <a:path w="429260" h="269875">
                <a:moveTo>
                  <a:pt x="21539" y="269367"/>
                </a:moveTo>
                <a:lnTo>
                  <a:pt x="19392" y="0"/>
                </a:lnTo>
                <a:lnTo>
                  <a:pt x="0" y="0"/>
                </a:lnTo>
                <a:lnTo>
                  <a:pt x="0" y="269367"/>
                </a:lnTo>
                <a:lnTo>
                  <a:pt x="21539" y="269367"/>
                </a:lnTo>
                <a:close/>
              </a:path>
              <a:path w="429260" h="269875">
                <a:moveTo>
                  <a:pt x="428828" y="0"/>
                </a:moveTo>
                <a:lnTo>
                  <a:pt x="407276" y="0"/>
                </a:lnTo>
                <a:lnTo>
                  <a:pt x="409435" y="269367"/>
                </a:lnTo>
                <a:lnTo>
                  <a:pt x="428828" y="269367"/>
                </a:lnTo>
                <a:lnTo>
                  <a:pt x="4288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2253502" y="3407112"/>
          <a:ext cx="3913964" cy="9430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92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5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08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90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69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55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7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7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8" name="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62419" y="3637959"/>
            <a:ext cx="210432" cy="197869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62419" y="3952039"/>
            <a:ext cx="210432" cy="197869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59170" y="3421245"/>
            <a:ext cx="210432" cy="728665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55921" y="3637959"/>
            <a:ext cx="207291" cy="197869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355921" y="4266119"/>
            <a:ext cx="207291" cy="197869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949532" y="3952039"/>
            <a:ext cx="210432" cy="197869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949532" y="4266119"/>
            <a:ext cx="210432" cy="197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754976"/>
      </p:ext>
    </p:extLst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25607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27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568958" y="2644730"/>
            <a:ext cx="3693695" cy="3298504"/>
          </a:xfrm>
          <a:custGeom>
            <a:avLst/>
            <a:gdLst/>
            <a:ahLst/>
            <a:cxnLst/>
            <a:rect l="l" t="t" r="r" b="b"/>
            <a:pathLst>
              <a:path w="2534285" h="2263140">
                <a:moveTo>
                  <a:pt x="2534204" y="0"/>
                </a:moveTo>
                <a:lnTo>
                  <a:pt x="0" y="0"/>
                </a:lnTo>
                <a:lnTo>
                  <a:pt x="0" y="2262682"/>
                </a:lnTo>
                <a:lnTo>
                  <a:pt x="2534204" y="2262682"/>
                </a:lnTo>
                <a:lnTo>
                  <a:pt x="2534204" y="0"/>
                </a:lnTo>
                <a:close/>
              </a:path>
            </a:pathLst>
          </a:custGeom>
          <a:solidFill>
            <a:srgbClr val="98CCFF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226257"/>
              </p:ext>
            </p:extLst>
          </p:nvPr>
        </p:nvGraphicFramePr>
        <p:xfrm>
          <a:off x="6568958" y="2644730"/>
          <a:ext cx="3693698" cy="32687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34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2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0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2227">
                <a:tc>
                  <a:txBody>
                    <a:bodyPr/>
                    <a:lstStyle/>
                    <a:p>
                      <a:pPr marL="55880">
                        <a:lnSpc>
                          <a:spcPts val="2355"/>
                        </a:lnSpc>
                      </a:pPr>
                      <a:r>
                        <a:rPr sz="3000" b="1" spc="-50" dirty="0">
                          <a:latin typeface="Helvetica"/>
                          <a:cs typeface="Helvetica"/>
                        </a:rPr>
                        <a:t>k</a:t>
                      </a:r>
                      <a:endParaRPr sz="30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2355"/>
                        </a:lnSpc>
                      </a:pPr>
                      <a:r>
                        <a:rPr sz="3000" b="1" spc="-50" dirty="0">
                          <a:latin typeface="Helvetica"/>
                          <a:cs typeface="Helvetica"/>
                        </a:rPr>
                        <a:t>c</a:t>
                      </a:r>
                      <a:endParaRPr sz="30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2355"/>
                        </a:lnSpc>
                      </a:pPr>
                      <a:r>
                        <a:rPr sz="3000" b="1" spc="-90" dirty="0">
                          <a:latin typeface="Helvetica"/>
                          <a:cs typeface="Helvetica"/>
                        </a:rPr>
                        <a:t>redundancy</a:t>
                      </a:r>
                      <a:endParaRPr sz="3000" dirty="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788">
                <a:tc>
                  <a:txBody>
                    <a:bodyPr/>
                    <a:lstStyle/>
                    <a:p>
                      <a:pPr marL="55880">
                        <a:lnSpc>
                          <a:spcPts val="2345"/>
                        </a:lnSpc>
                      </a:pPr>
                      <a:r>
                        <a:rPr sz="3000" spc="-50" dirty="0">
                          <a:latin typeface="Helvetica"/>
                          <a:cs typeface="Helvetica"/>
                        </a:rPr>
                        <a:t>2</a:t>
                      </a:r>
                      <a:endParaRPr sz="3000" dirty="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2345"/>
                        </a:lnSpc>
                      </a:pPr>
                      <a:r>
                        <a:rPr sz="3000" spc="-50" dirty="0">
                          <a:latin typeface="Helvetica"/>
                          <a:cs typeface="Helvetica"/>
                        </a:rPr>
                        <a:t>3</a:t>
                      </a:r>
                      <a:endParaRPr sz="3000" dirty="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2345"/>
                        </a:lnSpc>
                      </a:pPr>
                      <a:r>
                        <a:rPr sz="3000" spc="-20" dirty="0">
                          <a:latin typeface="Helvetica"/>
                          <a:cs typeface="Helvetica"/>
                        </a:rPr>
                        <a:t>150%</a:t>
                      </a:r>
                      <a:endParaRPr sz="3000" dirty="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3047">
                <a:tc>
                  <a:txBody>
                    <a:bodyPr/>
                    <a:lstStyle/>
                    <a:p>
                      <a:pPr marL="55880">
                        <a:lnSpc>
                          <a:spcPts val="2325"/>
                        </a:lnSpc>
                      </a:pPr>
                      <a:r>
                        <a:rPr sz="3000" spc="-50" dirty="0">
                          <a:latin typeface="Helvetica"/>
                          <a:cs typeface="Helvetica"/>
                        </a:rPr>
                        <a:t>4</a:t>
                      </a:r>
                      <a:endParaRPr sz="30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2325"/>
                        </a:lnSpc>
                      </a:pPr>
                      <a:r>
                        <a:rPr sz="3000" spc="-50" dirty="0">
                          <a:latin typeface="Helvetica"/>
                          <a:cs typeface="Helvetica"/>
                        </a:rPr>
                        <a:t>3</a:t>
                      </a:r>
                      <a:endParaRPr sz="30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2325"/>
                        </a:lnSpc>
                      </a:pPr>
                      <a:r>
                        <a:rPr sz="3000" spc="-25" dirty="0">
                          <a:latin typeface="Helvetica"/>
                          <a:cs typeface="Helvetica"/>
                        </a:rPr>
                        <a:t>75%</a:t>
                      </a:r>
                      <a:endParaRPr sz="30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5788">
                <a:tc>
                  <a:txBody>
                    <a:bodyPr/>
                    <a:lstStyle/>
                    <a:p>
                      <a:pPr marL="55880">
                        <a:lnSpc>
                          <a:spcPts val="2345"/>
                        </a:lnSpc>
                      </a:pPr>
                      <a:r>
                        <a:rPr sz="3000" spc="-50" dirty="0">
                          <a:latin typeface="Helvetica"/>
                          <a:cs typeface="Helvetica"/>
                        </a:rPr>
                        <a:t>8</a:t>
                      </a:r>
                      <a:endParaRPr sz="30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2345"/>
                        </a:lnSpc>
                      </a:pPr>
                      <a:r>
                        <a:rPr sz="3000" spc="-50" dirty="0">
                          <a:latin typeface="Helvetica"/>
                          <a:cs typeface="Helvetica"/>
                        </a:rPr>
                        <a:t>4</a:t>
                      </a:r>
                      <a:endParaRPr sz="30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2345"/>
                        </a:lnSpc>
                      </a:pPr>
                      <a:r>
                        <a:rPr sz="3000" spc="-25" dirty="0">
                          <a:latin typeface="Helvetica"/>
                          <a:cs typeface="Helvetica"/>
                        </a:rPr>
                        <a:t>50%</a:t>
                      </a:r>
                      <a:endParaRPr sz="30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5788">
                <a:tc>
                  <a:txBody>
                    <a:bodyPr/>
                    <a:lstStyle/>
                    <a:p>
                      <a:pPr marL="55880">
                        <a:lnSpc>
                          <a:spcPts val="2345"/>
                        </a:lnSpc>
                      </a:pPr>
                      <a:r>
                        <a:rPr sz="3000" spc="-25" dirty="0">
                          <a:latin typeface="Helvetica"/>
                          <a:cs typeface="Helvetica"/>
                        </a:rPr>
                        <a:t>16</a:t>
                      </a:r>
                      <a:endParaRPr sz="30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2345"/>
                        </a:lnSpc>
                      </a:pPr>
                      <a:r>
                        <a:rPr sz="3000" spc="-50" dirty="0">
                          <a:latin typeface="Helvetica"/>
                          <a:cs typeface="Helvetica"/>
                        </a:rPr>
                        <a:t>5</a:t>
                      </a:r>
                      <a:endParaRPr sz="30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2345"/>
                        </a:lnSpc>
                      </a:pPr>
                      <a:r>
                        <a:rPr sz="3000" spc="-25" dirty="0">
                          <a:latin typeface="Helvetica"/>
                          <a:cs typeface="Helvetica"/>
                        </a:rPr>
                        <a:t>31%</a:t>
                      </a:r>
                      <a:endParaRPr sz="30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5788">
                <a:tc>
                  <a:txBody>
                    <a:bodyPr/>
                    <a:lstStyle/>
                    <a:p>
                      <a:pPr marL="55880">
                        <a:lnSpc>
                          <a:spcPts val="2345"/>
                        </a:lnSpc>
                      </a:pPr>
                      <a:r>
                        <a:rPr sz="3000" spc="-25" dirty="0">
                          <a:latin typeface="Helvetica"/>
                          <a:cs typeface="Helvetica"/>
                        </a:rPr>
                        <a:t>32</a:t>
                      </a:r>
                      <a:endParaRPr sz="30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2345"/>
                        </a:lnSpc>
                      </a:pPr>
                      <a:r>
                        <a:rPr sz="3000" spc="-50" dirty="0">
                          <a:latin typeface="Helvetica"/>
                          <a:cs typeface="Helvetica"/>
                        </a:rPr>
                        <a:t>6</a:t>
                      </a:r>
                      <a:endParaRPr sz="30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2345"/>
                        </a:lnSpc>
                      </a:pPr>
                      <a:r>
                        <a:rPr sz="3000" spc="-25" dirty="0">
                          <a:latin typeface="Helvetica"/>
                          <a:cs typeface="Helvetica"/>
                        </a:rPr>
                        <a:t>19%</a:t>
                      </a:r>
                      <a:endParaRPr sz="30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0306">
                <a:tc>
                  <a:txBody>
                    <a:bodyPr/>
                    <a:lstStyle/>
                    <a:p>
                      <a:pPr marL="55880">
                        <a:lnSpc>
                          <a:spcPts val="2315"/>
                        </a:lnSpc>
                      </a:pPr>
                      <a:r>
                        <a:rPr sz="3000" spc="-25" dirty="0">
                          <a:latin typeface="Helvetica"/>
                          <a:cs typeface="Helvetica"/>
                        </a:rPr>
                        <a:t>64</a:t>
                      </a:r>
                      <a:endParaRPr sz="30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2315"/>
                        </a:lnSpc>
                      </a:pPr>
                      <a:r>
                        <a:rPr sz="3000" spc="-50" dirty="0">
                          <a:latin typeface="Helvetica"/>
                          <a:cs typeface="Helvetica"/>
                        </a:rPr>
                        <a:t>7</a:t>
                      </a:r>
                      <a:endParaRPr sz="300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98CCFF"/>
                    </a:solidFill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2315"/>
                        </a:lnSpc>
                      </a:pPr>
                      <a:r>
                        <a:rPr sz="3000" spc="-25" dirty="0">
                          <a:latin typeface="Helvetica"/>
                          <a:cs typeface="Helvetica"/>
                        </a:rPr>
                        <a:t>11%</a:t>
                      </a:r>
                      <a:endParaRPr sz="3000" dirty="0">
                        <a:latin typeface="Helvetica"/>
                        <a:cs typeface="Helvetica"/>
                      </a:endParaRPr>
                    </a:p>
                  </a:txBody>
                  <a:tcPr marL="0" marR="0" marT="0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98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74397" y="186861"/>
            <a:ext cx="9139189" cy="1230010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11106" rIns="0" bIns="0" rtlCol="0">
            <a:spAutoFit/>
          </a:bodyPr>
          <a:lstStyle/>
          <a:p>
            <a:pPr marL="2490554" marR="1636306" indent="-851472">
              <a:spcBef>
                <a:spcPts val="87"/>
              </a:spcBef>
            </a:pPr>
            <a:r>
              <a:rPr dirty="0"/>
              <a:t>Overlapping</a:t>
            </a:r>
            <a:r>
              <a:rPr spc="-117" dirty="0"/>
              <a:t> </a:t>
            </a:r>
            <a:r>
              <a:rPr dirty="0"/>
              <a:t>parity</a:t>
            </a:r>
            <a:r>
              <a:rPr spc="-146" dirty="0"/>
              <a:t> </a:t>
            </a:r>
            <a:r>
              <a:rPr spc="-29" dirty="0"/>
              <a:t>code </a:t>
            </a:r>
            <a:r>
              <a:rPr dirty="0"/>
              <a:t>(Hamming</a:t>
            </a:r>
            <a:r>
              <a:rPr spc="-131" dirty="0"/>
              <a:t> </a:t>
            </a:r>
            <a:r>
              <a:rPr spc="-29" dirty="0"/>
              <a:t>code)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832972" y="1384376"/>
            <a:ext cx="7518811" cy="1234268"/>
          </a:xfrm>
          <a:prstGeom prst="rect">
            <a:avLst/>
          </a:prstGeom>
        </p:spPr>
        <p:txBody>
          <a:bodyPr vert="horz" wrap="square" lIns="0" tIns="121241" rIns="0" bIns="0" rtlCol="0">
            <a:spAutoFit/>
          </a:bodyPr>
          <a:lstStyle/>
          <a:p>
            <a:pPr marL="372980" indent="-354470" defTabSz="1332738">
              <a:spcBef>
                <a:spcPts val="955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k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bits,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parity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1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have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unique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parity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pattern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per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error: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38809" y="2958812"/>
            <a:ext cx="3062500" cy="534531"/>
          </a:xfrm>
          <a:prstGeom prst="rect">
            <a:avLst/>
          </a:prstGeom>
          <a:solidFill>
            <a:srgbClr val="CCFFCC"/>
          </a:solidFill>
        </p:spPr>
        <p:txBody>
          <a:bodyPr vert="horz" wrap="square" lIns="0" tIns="29616" rIns="0" bIns="0" rtlCol="0">
            <a:spAutoFit/>
          </a:bodyPr>
          <a:lstStyle/>
          <a:p>
            <a:pPr marL="508106" defTabSz="1332738">
              <a:spcBef>
                <a:spcPts val="233"/>
              </a:spcBef>
            </a:pPr>
            <a:r>
              <a:rPr sz="3279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3279" b="1" kern="0" baseline="25925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3279" b="1" kern="0" spc="382" baseline="259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b="1" kern="0" dirty="0">
                <a:solidFill>
                  <a:sysClr val="windowText" lastClr="000000"/>
                </a:solidFill>
                <a:latin typeface="Symbol"/>
                <a:cs typeface="Symbol"/>
              </a:rPr>
              <a:t></a:t>
            </a:r>
            <a:r>
              <a:rPr sz="3279" kern="0" spc="11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79" b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k+c+1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695167767"/>
      </p:ext>
    </p:extLst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E8FEA-3C90-357A-DCAD-26303BFA9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C4FAB-416A-E5D0-9897-862B82736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17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193-209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A8DDAB-8803-749A-9250-06C9A4F294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76395"/>
      </p:ext>
    </p:extLst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16903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28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Background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40421" y="1477435"/>
            <a:ext cx="8503550" cy="4072008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465533" marR="230453" indent="-355397" defTabSz="1332738">
              <a:spcBef>
                <a:spcPts val="138"/>
              </a:spcBef>
              <a:buFontTx/>
              <a:buChar char="•"/>
              <a:tabLst>
                <a:tab pos="465533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78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rgbClr val="FC0127"/>
                </a:solidFill>
                <a:latin typeface="Helvetica"/>
                <a:cs typeface="Helvetica"/>
              </a:rPr>
              <a:t>field</a:t>
            </a:r>
            <a:r>
              <a:rPr sz="2478" kern="0" spc="-44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Z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405" kern="0" spc="261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set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{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0,1}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together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two operations</a:t>
            </a:r>
            <a:r>
              <a:rPr sz="2478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of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addition</a:t>
            </a:r>
            <a:r>
              <a:rPr sz="2478" kern="0" spc="-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478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multiplication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(modulo</a:t>
            </a:r>
            <a:r>
              <a:rPr sz="2478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2)</a:t>
            </a:r>
            <a:r>
              <a:rPr sz="2478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satisfying</a:t>
            </a:r>
            <a:r>
              <a:rPr sz="2478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given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set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properties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65533" indent="-354470" defTabSz="1332738">
              <a:lnSpc>
                <a:spcPts val="2223"/>
              </a:lnSpc>
              <a:spcBef>
                <a:spcPts val="576"/>
              </a:spcBef>
              <a:buFontTx/>
              <a:buChar char="•"/>
              <a:tabLst>
                <a:tab pos="465533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rgbClr val="FC0127"/>
                </a:solidFill>
                <a:latin typeface="Helvetica"/>
                <a:cs typeface="Helvetica"/>
              </a:rPr>
              <a:t>vector</a:t>
            </a:r>
            <a:r>
              <a:rPr sz="2478" kern="0" spc="-29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rgbClr val="FC0127"/>
                </a:solidFill>
                <a:latin typeface="Helvetica"/>
                <a:cs typeface="Helvetica"/>
              </a:rPr>
              <a:t>space</a:t>
            </a:r>
            <a:r>
              <a:rPr sz="2478" kern="0" spc="-36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n</a:t>
            </a:r>
            <a:r>
              <a:rPr sz="2405" kern="0" spc="633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over</a:t>
            </a:r>
            <a:r>
              <a:rPr sz="2478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field</a:t>
            </a:r>
            <a:r>
              <a:rPr sz="2478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Z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2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78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subset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Z</a:t>
            </a:r>
            <a:r>
              <a:rPr sz="2478" kern="0" spc="18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5" kern="0" baseline="25252" dirty="0">
                <a:solidFill>
                  <a:sysClr val="windowText" lastClr="000000"/>
                </a:solidFill>
                <a:latin typeface="Helvetica"/>
                <a:cs typeface="Helvetica"/>
              </a:rPr>
              <a:t>n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,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R="1183730" algn="r" defTabSz="1332738">
              <a:lnSpc>
                <a:spcPts val="962"/>
              </a:lnSpc>
            </a:pPr>
            <a:r>
              <a:rPr sz="1603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endParaRPr sz="1603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65533" defTabSz="1332738">
              <a:lnSpc>
                <a:spcPts val="2762"/>
              </a:lnSpc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two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operations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addition</a:t>
            </a:r>
            <a:r>
              <a:rPr sz="2478" kern="0" spc="-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multiplication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(modulo</a:t>
            </a:r>
            <a:r>
              <a:rPr sz="2478" kern="0" spc="-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2)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65533" defTabSz="1332738">
              <a:lnSpc>
                <a:spcPts val="2972"/>
              </a:lnSpc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satisfying</a:t>
            </a:r>
            <a:r>
              <a:rPr sz="2478" kern="0" spc="-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given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set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properties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65533" marR="118466" indent="-355397" defTabSz="1332738">
              <a:spcBef>
                <a:spcPts val="590"/>
              </a:spcBef>
              <a:buFontTx/>
              <a:buChar char="•"/>
              <a:tabLst>
                <a:tab pos="465533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78" kern="0" spc="-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rgbClr val="FC0127"/>
                </a:solidFill>
                <a:latin typeface="Helvetica"/>
                <a:cs typeface="Helvetica"/>
              </a:rPr>
              <a:t>subspace</a:t>
            </a:r>
            <a:r>
              <a:rPr sz="2478" kern="0" spc="-51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subset</a:t>
            </a:r>
            <a:r>
              <a:rPr sz="2478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vector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space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which</a:t>
            </a:r>
            <a:r>
              <a:rPr sz="2478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itself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a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vector</a:t>
            </a:r>
            <a:r>
              <a:rPr sz="2478" kern="0" spc="-10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space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65533" marR="324855" indent="-355397" defTabSz="1332738">
              <a:spcBef>
                <a:spcPts val="583"/>
              </a:spcBef>
              <a:buFontTx/>
              <a:buChar char="•"/>
              <a:tabLst>
                <a:tab pos="465533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set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vectors</a:t>
            </a:r>
            <a:r>
              <a:rPr sz="2478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{v</a:t>
            </a:r>
            <a:r>
              <a:rPr sz="2405" kern="0" spc="-22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,…,v</a:t>
            </a:r>
            <a:r>
              <a:rPr sz="2405" kern="0" spc="-22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k-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405" kern="0" spc="22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}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rgbClr val="FC0127"/>
                </a:solidFill>
                <a:latin typeface="Helvetica"/>
                <a:cs typeface="Helvetica"/>
              </a:rPr>
              <a:t>linearly</a:t>
            </a:r>
            <a:r>
              <a:rPr sz="2478" kern="0" spc="-29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rgbClr val="FC0127"/>
                </a:solidFill>
                <a:latin typeface="Helvetica"/>
                <a:cs typeface="Helvetica"/>
              </a:rPr>
              <a:t>independent</a:t>
            </a:r>
            <a:r>
              <a:rPr sz="2478" kern="0" spc="-66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if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405" kern="0" spc="328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 a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405" kern="0" spc="394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…+ a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k-1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k-1</a:t>
            </a:r>
            <a:r>
              <a:rPr sz="2405" kern="0" spc="32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 0</a:t>
            </a:r>
            <a:r>
              <a:rPr sz="2478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implies</a:t>
            </a:r>
            <a:r>
              <a:rPr sz="2478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405" kern="0" spc="22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478" kern="0" spc="-22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…= a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k-1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 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086483411"/>
      </p:ext>
    </p:extLst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2973" y="1396312"/>
            <a:ext cx="8454498" cy="5178661"/>
          </a:xfrm>
          <a:prstGeom prst="rect">
            <a:avLst/>
          </a:prstGeom>
        </p:spPr>
        <p:txBody>
          <a:bodyPr vert="horz" wrap="square" lIns="0" tIns="111061" rIns="0" bIns="0" rtlCol="0">
            <a:spAutoFit/>
          </a:bodyPr>
          <a:lstStyle/>
          <a:p>
            <a:pPr marL="372980" indent="-354470" defTabSz="1332738">
              <a:spcBef>
                <a:spcPts val="874"/>
              </a:spcBef>
              <a:buFontTx/>
              <a:buChar char="•"/>
              <a:tabLst>
                <a:tab pos="372980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Cyclic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special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class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linear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751"/>
              </a:spcBef>
              <a:buFontTx/>
              <a:buChar char="•"/>
              <a:tabLst>
                <a:tab pos="372980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Used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applications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where</a:t>
            </a:r>
            <a:r>
              <a:rPr sz="2842" kern="0" spc="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burst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occur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3909" lvl="1" indent="-294313" defTabSz="1332738">
              <a:spcBef>
                <a:spcPts val="612"/>
              </a:spcBef>
              <a:buFontTx/>
              <a:buChar char="–"/>
              <a:tabLst>
                <a:tab pos="783909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group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78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adjacent</a:t>
            </a:r>
            <a:r>
              <a:rPr sz="2478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affected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3909" lvl="1" indent="-294313" defTabSz="1332738">
              <a:spcBef>
                <a:spcPts val="583"/>
              </a:spcBef>
              <a:buFontTx/>
              <a:buChar char="–"/>
              <a:tabLst>
                <a:tab pos="783909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digital</a:t>
            </a:r>
            <a:r>
              <a:rPr sz="2478" kern="0" spc="-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communication,</a:t>
            </a:r>
            <a:r>
              <a:rPr sz="2478" kern="0" spc="-1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storage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devices</a:t>
            </a:r>
            <a:r>
              <a:rPr sz="2478" kern="0" spc="-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(disks,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CDs)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721"/>
              </a:spcBef>
              <a:buFontTx/>
              <a:buChar char="•"/>
              <a:tabLst>
                <a:tab pos="372980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Important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classes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cyclic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codes: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3909" lvl="1" indent="-294313" defTabSz="1332738">
              <a:spcBef>
                <a:spcPts val="612"/>
              </a:spcBef>
              <a:buFontTx/>
              <a:buChar char="–"/>
              <a:tabLst>
                <a:tab pos="783909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Cyclic</a:t>
            </a:r>
            <a:r>
              <a:rPr sz="2478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redundancy</a:t>
            </a:r>
            <a:r>
              <a:rPr sz="2478" kern="0" spc="-11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check</a:t>
            </a:r>
            <a:r>
              <a:rPr sz="2478" kern="0" spc="-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(CRC)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4837" lvl="2" indent="-234155" defTabSz="1332738">
              <a:spcBef>
                <a:spcPts val="532"/>
              </a:spcBef>
              <a:buFontTx/>
              <a:buChar char="•"/>
              <a:tabLst>
                <a:tab pos="1194837" algn="l"/>
              </a:tabLst>
            </a:pPr>
            <a:r>
              <a:rPr sz="204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used</a:t>
            </a:r>
            <a:r>
              <a:rPr sz="2041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4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041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4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modems</a:t>
            </a:r>
            <a:r>
              <a:rPr sz="2041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4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041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4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network</a:t>
            </a:r>
            <a:r>
              <a:rPr sz="2041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4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protocols</a:t>
            </a:r>
            <a:endParaRPr sz="2041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3909" lvl="1" indent="-294313" defTabSz="1332738">
              <a:spcBef>
                <a:spcPts val="576"/>
              </a:spcBef>
              <a:buFontTx/>
              <a:buChar char="–"/>
              <a:tabLst>
                <a:tab pos="783909" algn="l"/>
              </a:tabLst>
            </a:pP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Reed-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Solomon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94837" lvl="2" indent="-234155" defTabSz="1332738">
              <a:spcBef>
                <a:spcPts val="532"/>
              </a:spcBef>
              <a:buFontTx/>
              <a:buChar char="•"/>
              <a:tabLst>
                <a:tab pos="1194837" algn="l"/>
              </a:tabLst>
            </a:pPr>
            <a:r>
              <a:rPr sz="204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used</a:t>
            </a:r>
            <a:r>
              <a:rPr sz="2041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4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041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4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CD</a:t>
            </a:r>
            <a:r>
              <a:rPr sz="2041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4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041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4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DVD</a:t>
            </a:r>
            <a:r>
              <a:rPr sz="2041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4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players</a:t>
            </a:r>
            <a:endParaRPr sz="2041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/>
            <a:endParaRPr sz="2041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>
              <a:spcBef>
                <a:spcPts val="481"/>
              </a:spcBef>
            </a:pPr>
            <a:endParaRPr sz="2041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71877" defTabSz="1332738">
              <a:spcBef>
                <a:spcPts val="7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51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Cyclic</a:t>
            </a:r>
            <a:r>
              <a:rPr spc="-80" dirty="0"/>
              <a:t> </a:t>
            </a:r>
            <a:r>
              <a:rPr spc="-15" dirty="0"/>
              <a:t>codes</a:t>
            </a:r>
          </a:p>
        </p:txBody>
      </p:sp>
    </p:spTree>
    <p:extLst>
      <p:ext uri="{BB962C8B-B14F-4D97-AF65-F5344CB8AC3E}">
        <p14:creationId xmlns:p14="http://schemas.microsoft.com/office/powerpoint/2010/main" val="2248165464"/>
      </p:ext>
    </p:extLst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16903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52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Cyclic</a:t>
            </a:r>
            <a:r>
              <a:rPr spc="-80" dirty="0"/>
              <a:t> </a:t>
            </a:r>
            <a:r>
              <a:rPr dirty="0"/>
              <a:t>code:</a:t>
            </a:r>
            <a:r>
              <a:rPr spc="-66" dirty="0"/>
              <a:t> </a:t>
            </a:r>
            <a:r>
              <a:rPr spc="-15" dirty="0"/>
              <a:t>Definition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77442" y="1474296"/>
            <a:ext cx="8611834" cy="4012797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428512" marR="648783" indent="-355397" defTabSz="1332738">
              <a:lnSpc>
                <a:spcPct val="101499"/>
              </a:lnSpc>
              <a:spcBef>
                <a:spcPts val="146"/>
              </a:spcBef>
              <a:buFontTx/>
              <a:buChar char="•"/>
              <a:tabLst>
                <a:tab pos="428512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 linear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called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FC0127"/>
                </a:solidFill>
                <a:latin typeface="Helvetica"/>
                <a:cs typeface="Helvetica"/>
              </a:rPr>
              <a:t>cyclic</a:t>
            </a:r>
            <a:r>
              <a:rPr sz="2842" kern="0" spc="44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any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end-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around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shift</a:t>
            </a:r>
            <a:r>
              <a:rPr sz="2842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</a:t>
            </a:r>
            <a:r>
              <a:rPr sz="2842" kern="0" spc="10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produces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another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40365" marR="81445" lvl="1" indent="-295238" defTabSz="1332738">
              <a:spcBef>
                <a:spcPts val="612"/>
              </a:spcBef>
              <a:buFontTx/>
              <a:buChar char="–"/>
              <a:tabLst>
                <a:tab pos="840365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[c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…c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n-2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n-1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]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codeword,</a:t>
            </a:r>
            <a:r>
              <a:rPr sz="2478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then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[c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n-1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…c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n-</a:t>
            </a:r>
            <a:r>
              <a:rPr sz="2405" kern="0" spc="-54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],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78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codeword,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too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28512" marR="449799" indent="-355397" defTabSz="1332738">
              <a:lnSpc>
                <a:spcPct val="101499"/>
              </a:lnSpc>
              <a:spcBef>
                <a:spcPts val="663"/>
              </a:spcBef>
              <a:buFontTx/>
              <a:buChar char="•"/>
              <a:tabLst>
                <a:tab pos="428512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it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convenient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think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words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polynomials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rather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than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vectors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40365" marR="240633" lvl="1" indent="-295238" defTabSz="1332738">
              <a:spcBef>
                <a:spcPts val="612"/>
              </a:spcBef>
              <a:buFontTx/>
              <a:buChar char="–"/>
              <a:tabLst>
                <a:tab pos="840365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2478" kern="0" spc="-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example,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[c</a:t>
            </a:r>
            <a:r>
              <a:rPr sz="2405" kern="0" spc="-22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405" kern="0" spc="-22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…c</a:t>
            </a:r>
            <a:r>
              <a:rPr sz="2405" kern="0" spc="-22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n-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]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78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represented</a:t>
            </a:r>
            <a:r>
              <a:rPr sz="2478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as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polynomial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063446" defTabSz="1332738">
              <a:spcBef>
                <a:spcPts val="583"/>
              </a:spcBef>
            </a:pP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405" kern="0" spc="-22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·x</a:t>
            </a:r>
            <a:r>
              <a:rPr sz="2405" kern="0" spc="-22" baseline="25252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478" kern="0" spc="-23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·x</a:t>
            </a:r>
            <a:r>
              <a:rPr sz="2405" kern="0" baseline="25252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+…+</a:t>
            </a:r>
            <a:r>
              <a:rPr sz="2478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n-1</a:t>
            </a:r>
            <a:r>
              <a:rPr sz="2405" kern="0" spc="32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·x</a:t>
            </a:r>
            <a:r>
              <a:rPr sz="2405" kern="0" baseline="25252" dirty="0">
                <a:solidFill>
                  <a:sysClr val="windowText" lastClr="000000"/>
                </a:solidFill>
                <a:latin typeface="Helvetica"/>
                <a:cs typeface="Helvetica"/>
              </a:rPr>
              <a:t>n</a:t>
            </a:r>
            <a:r>
              <a:rPr sz="2405" kern="0" spc="54" baseline="2525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5" kern="0" baseline="25252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405" kern="0" spc="-109" baseline="25252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endParaRPr sz="2405" kern="0" baseline="25252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231359425"/>
      </p:ext>
    </p:extLst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25607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53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Polynomials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58932" y="1482999"/>
            <a:ext cx="8305491" cy="2778229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447023" marR="364652" indent="-355397" defTabSz="1332738">
              <a:lnSpc>
                <a:spcPct val="101499"/>
              </a:lnSpc>
              <a:spcBef>
                <a:spcPts val="146"/>
              </a:spcBef>
              <a:buFontTx/>
              <a:buChar char="•"/>
              <a:tabLst>
                <a:tab pos="447023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Since the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binary,</a:t>
            </a:r>
            <a:r>
              <a:rPr sz="2842" kern="0" spc="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coefficients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0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47023" marR="1060637" indent="-355397" defTabSz="1332738">
              <a:lnSpc>
                <a:spcPct val="101000"/>
              </a:lnSpc>
              <a:spcBef>
                <a:spcPts val="1975"/>
              </a:spcBef>
              <a:buFontTx/>
              <a:buChar char="•"/>
              <a:tabLst>
                <a:tab pos="447023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example,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d(x)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rgbClr val="0000FF"/>
                </a:solidFill>
                <a:latin typeface="Helvetica"/>
                <a:cs typeface="Helvetica"/>
              </a:rPr>
              <a:t>1·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3279" kern="0" spc="-22" baseline="25925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-15" dirty="0">
                <a:solidFill>
                  <a:srgbClr val="0000FF"/>
                </a:solidFill>
                <a:latin typeface="Helvetica"/>
                <a:cs typeface="Helvetica"/>
              </a:rPr>
              <a:t>0·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3279" kern="0" spc="-22" baseline="25925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-15" dirty="0">
                <a:solidFill>
                  <a:srgbClr val="0000FF"/>
                </a:solidFill>
                <a:latin typeface="Helvetica"/>
                <a:cs typeface="Helvetica"/>
              </a:rPr>
              <a:t>1·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3279" kern="0" spc="-22" baseline="25925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-15" dirty="0">
                <a:solidFill>
                  <a:srgbClr val="0000FF"/>
                </a:solidFill>
                <a:latin typeface="Helvetica"/>
                <a:cs typeface="Helvetica"/>
              </a:rPr>
              <a:t>1·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3279" kern="0" spc="-22" baseline="25925" dirty="0">
                <a:solidFill>
                  <a:sysClr val="windowText" lastClr="000000"/>
                </a:solidFill>
                <a:latin typeface="Helvetica"/>
                <a:cs typeface="Helvetica"/>
              </a:rPr>
              <a:t>3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represents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rgbClr val="00269F"/>
                </a:solidFill>
                <a:latin typeface="Helvetica"/>
                <a:cs typeface="Helvetica"/>
              </a:rPr>
              <a:t>(1011)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47023" indent="-354470" defTabSz="1332738">
              <a:spcBef>
                <a:spcPts val="1778"/>
              </a:spcBef>
              <a:buFontTx/>
              <a:buChar char="•"/>
              <a:tabLst>
                <a:tab pos="447023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2842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always</a:t>
            </a:r>
            <a:r>
              <a:rPr sz="2842" kern="0" spc="13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write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least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significant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digit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left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519925024"/>
      </p:ext>
    </p:extLst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77441" y="1477436"/>
            <a:ext cx="8470232" cy="5082439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428512" marR="618242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428512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degree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 polynomial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equals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its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highest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exponent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38514" lvl="1" indent="-293387" defTabSz="1332738">
              <a:spcBef>
                <a:spcPts val="729"/>
              </a:spcBef>
              <a:buFontTx/>
              <a:buChar char="–"/>
              <a:tabLst>
                <a:tab pos="83851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e.g.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degree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1+</a:t>
            </a:r>
            <a:r>
              <a:rPr sz="2842" kern="0" spc="-23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r>
              <a:rPr sz="2842" kern="0" spc="64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28512" marR="62935" indent="-355397" defTabSz="1332738">
              <a:lnSpc>
                <a:spcPct val="100600"/>
              </a:lnSpc>
              <a:spcBef>
                <a:spcPts val="802"/>
              </a:spcBef>
              <a:buFontTx/>
              <a:buChar char="•"/>
              <a:tabLst>
                <a:tab pos="428512" algn="l"/>
                <a:tab pos="5397589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cyclic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generator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polynomial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degree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(n-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k)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detects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all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burst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errors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affecting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(n-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k)</a:t>
            </a:r>
            <a:r>
              <a:rPr sz="3279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or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less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38514" lvl="1" indent="-293387" defTabSz="1332738">
              <a:spcBef>
                <a:spcPts val="736"/>
              </a:spcBef>
              <a:buFontTx/>
              <a:buChar char="–"/>
              <a:tabLst>
                <a:tab pos="83851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 is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number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38514" lvl="1" indent="-293387" defTabSz="1332738">
              <a:spcBef>
                <a:spcPts val="742"/>
              </a:spcBef>
              <a:buFontTx/>
              <a:buChar char="–"/>
              <a:tabLst>
                <a:tab pos="83851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k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number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word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>
              <a:spcBef>
                <a:spcPts val="918"/>
              </a:spcBef>
            </a:pP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27408" defTabSz="1332738"/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54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Polynomials</a:t>
            </a:r>
          </a:p>
        </p:txBody>
      </p:sp>
    </p:spTree>
    <p:extLst>
      <p:ext uri="{BB962C8B-B14F-4D97-AF65-F5344CB8AC3E}">
        <p14:creationId xmlns:p14="http://schemas.microsoft.com/office/powerpoint/2010/main" val="1417914928"/>
      </p:ext>
    </p:extLst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25607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55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Encoding/decoding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2567580" y="2409171"/>
            <a:ext cx="3920444" cy="1112458"/>
            <a:chOff x="982712" y="1652959"/>
            <a:chExt cx="2689860" cy="763270"/>
          </a:xfrm>
        </p:grpSpPr>
        <p:sp>
          <p:nvSpPr>
            <p:cNvPr id="5" name="object 5"/>
            <p:cNvSpPr/>
            <p:nvPr/>
          </p:nvSpPr>
          <p:spPr>
            <a:xfrm>
              <a:off x="3133339" y="1652959"/>
              <a:ext cx="539115" cy="269875"/>
            </a:xfrm>
            <a:custGeom>
              <a:avLst/>
              <a:gdLst/>
              <a:ahLst/>
              <a:cxnLst/>
              <a:rect l="l" t="t" r="r" b="b"/>
              <a:pathLst>
                <a:path w="539114" h="269875">
                  <a:moveTo>
                    <a:pt x="327550" y="0"/>
                  </a:moveTo>
                  <a:lnTo>
                    <a:pt x="219803" y="77577"/>
                  </a:lnTo>
                  <a:lnTo>
                    <a:pt x="265057" y="86197"/>
                  </a:lnTo>
                  <a:lnTo>
                    <a:pt x="127141" y="150845"/>
                  </a:lnTo>
                  <a:lnTo>
                    <a:pt x="172394" y="161620"/>
                  </a:lnTo>
                  <a:lnTo>
                    <a:pt x="0" y="269366"/>
                  </a:lnTo>
                  <a:lnTo>
                    <a:pt x="290916" y="187479"/>
                  </a:lnTo>
                  <a:lnTo>
                    <a:pt x="234888" y="174549"/>
                  </a:lnTo>
                  <a:lnTo>
                    <a:pt x="413747" y="122831"/>
                  </a:lnTo>
                  <a:lnTo>
                    <a:pt x="349099" y="105591"/>
                  </a:lnTo>
                  <a:lnTo>
                    <a:pt x="538733" y="49563"/>
                  </a:lnTo>
                  <a:lnTo>
                    <a:pt x="32755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989177" y="1812424"/>
              <a:ext cx="1454785" cy="594995"/>
            </a:xfrm>
            <a:custGeom>
              <a:avLst/>
              <a:gdLst/>
              <a:ahLst/>
              <a:cxnLst/>
              <a:rect l="l" t="t" r="r" b="b"/>
              <a:pathLst>
                <a:path w="1454785" h="594994">
                  <a:moveTo>
                    <a:pt x="1454581" y="0"/>
                  </a:moveTo>
                  <a:lnTo>
                    <a:pt x="0" y="0"/>
                  </a:lnTo>
                  <a:lnTo>
                    <a:pt x="0" y="594762"/>
                  </a:lnTo>
                  <a:lnTo>
                    <a:pt x="1454581" y="594762"/>
                  </a:lnTo>
                  <a:lnTo>
                    <a:pt x="1454581" y="0"/>
                  </a:lnTo>
                  <a:close/>
                </a:path>
              </a:pathLst>
            </a:custGeom>
            <a:solidFill>
              <a:srgbClr val="CCFF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" name="object 7"/>
            <p:cNvSpPr/>
            <p:nvPr/>
          </p:nvSpPr>
          <p:spPr>
            <a:xfrm>
              <a:off x="982712" y="1805960"/>
              <a:ext cx="1468120" cy="610235"/>
            </a:xfrm>
            <a:custGeom>
              <a:avLst/>
              <a:gdLst/>
              <a:ahLst/>
              <a:cxnLst/>
              <a:rect l="l" t="t" r="r" b="b"/>
              <a:pathLst>
                <a:path w="1468120" h="610235">
                  <a:moveTo>
                    <a:pt x="1467511" y="0"/>
                  </a:moveTo>
                  <a:lnTo>
                    <a:pt x="0" y="0"/>
                  </a:lnTo>
                  <a:lnTo>
                    <a:pt x="0" y="609846"/>
                  </a:lnTo>
                  <a:lnTo>
                    <a:pt x="1467511" y="609846"/>
                  </a:lnTo>
                  <a:lnTo>
                    <a:pt x="1467511" y="601227"/>
                  </a:lnTo>
                  <a:lnTo>
                    <a:pt x="12929" y="601227"/>
                  </a:lnTo>
                  <a:lnTo>
                    <a:pt x="6464" y="594762"/>
                  </a:lnTo>
                  <a:lnTo>
                    <a:pt x="12929" y="594762"/>
                  </a:lnTo>
                  <a:lnTo>
                    <a:pt x="12929" y="15084"/>
                  </a:lnTo>
                  <a:lnTo>
                    <a:pt x="6464" y="15084"/>
                  </a:lnTo>
                  <a:lnTo>
                    <a:pt x="12929" y="6464"/>
                  </a:lnTo>
                  <a:lnTo>
                    <a:pt x="1467511" y="6464"/>
                  </a:lnTo>
                  <a:lnTo>
                    <a:pt x="1467511" y="0"/>
                  </a:lnTo>
                  <a:close/>
                </a:path>
                <a:path w="1468120" h="610235">
                  <a:moveTo>
                    <a:pt x="12929" y="594762"/>
                  </a:moveTo>
                  <a:lnTo>
                    <a:pt x="6464" y="594762"/>
                  </a:lnTo>
                  <a:lnTo>
                    <a:pt x="12929" y="601227"/>
                  </a:lnTo>
                  <a:lnTo>
                    <a:pt x="12929" y="594762"/>
                  </a:lnTo>
                  <a:close/>
                </a:path>
                <a:path w="1468120" h="610235">
                  <a:moveTo>
                    <a:pt x="1454581" y="594762"/>
                  </a:moveTo>
                  <a:lnTo>
                    <a:pt x="12929" y="594762"/>
                  </a:lnTo>
                  <a:lnTo>
                    <a:pt x="12929" y="601227"/>
                  </a:lnTo>
                  <a:lnTo>
                    <a:pt x="1454581" y="601227"/>
                  </a:lnTo>
                  <a:lnTo>
                    <a:pt x="1454581" y="594762"/>
                  </a:lnTo>
                  <a:close/>
                </a:path>
                <a:path w="1468120" h="610235">
                  <a:moveTo>
                    <a:pt x="1454581" y="6464"/>
                  </a:moveTo>
                  <a:lnTo>
                    <a:pt x="1454581" y="601227"/>
                  </a:lnTo>
                  <a:lnTo>
                    <a:pt x="1461046" y="594762"/>
                  </a:lnTo>
                  <a:lnTo>
                    <a:pt x="1467511" y="594762"/>
                  </a:lnTo>
                  <a:lnTo>
                    <a:pt x="1467511" y="15084"/>
                  </a:lnTo>
                  <a:lnTo>
                    <a:pt x="1461046" y="15084"/>
                  </a:lnTo>
                  <a:lnTo>
                    <a:pt x="1454581" y="6464"/>
                  </a:lnTo>
                  <a:close/>
                </a:path>
                <a:path w="1468120" h="610235">
                  <a:moveTo>
                    <a:pt x="1467511" y="594762"/>
                  </a:moveTo>
                  <a:lnTo>
                    <a:pt x="1461046" y="594762"/>
                  </a:lnTo>
                  <a:lnTo>
                    <a:pt x="1454581" y="601227"/>
                  </a:lnTo>
                  <a:lnTo>
                    <a:pt x="1467511" y="601227"/>
                  </a:lnTo>
                  <a:lnTo>
                    <a:pt x="1467511" y="594762"/>
                  </a:lnTo>
                  <a:close/>
                </a:path>
                <a:path w="1468120" h="610235">
                  <a:moveTo>
                    <a:pt x="12929" y="6464"/>
                  </a:moveTo>
                  <a:lnTo>
                    <a:pt x="6464" y="15084"/>
                  </a:lnTo>
                  <a:lnTo>
                    <a:pt x="12929" y="15084"/>
                  </a:lnTo>
                  <a:lnTo>
                    <a:pt x="12929" y="6464"/>
                  </a:lnTo>
                  <a:close/>
                </a:path>
                <a:path w="1468120" h="610235">
                  <a:moveTo>
                    <a:pt x="1454581" y="6464"/>
                  </a:moveTo>
                  <a:lnTo>
                    <a:pt x="12929" y="6464"/>
                  </a:lnTo>
                  <a:lnTo>
                    <a:pt x="12929" y="15084"/>
                  </a:lnTo>
                  <a:lnTo>
                    <a:pt x="1454581" y="15084"/>
                  </a:lnTo>
                  <a:lnTo>
                    <a:pt x="1454581" y="6464"/>
                  </a:lnTo>
                  <a:close/>
                </a:path>
                <a:path w="1468120" h="610235">
                  <a:moveTo>
                    <a:pt x="1467511" y="6464"/>
                  </a:moveTo>
                  <a:lnTo>
                    <a:pt x="1454581" y="6464"/>
                  </a:lnTo>
                  <a:lnTo>
                    <a:pt x="1461046" y="15084"/>
                  </a:lnTo>
                  <a:lnTo>
                    <a:pt x="1467511" y="15084"/>
                  </a:lnTo>
                  <a:lnTo>
                    <a:pt x="1467511" y="64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677847" y="2660798"/>
            <a:ext cx="1916723" cy="780401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marR="7404" indent="404449" defTabSz="1332738">
              <a:spcBef>
                <a:spcPts val="138"/>
              </a:spcBef>
            </a:pP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Encode c(x)=d(x)·g(x)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16256" y="2550870"/>
            <a:ext cx="575665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d(x)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540539" y="2792348"/>
            <a:ext cx="5129155" cy="575665"/>
            <a:chOff x="278048" y="1915861"/>
            <a:chExt cx="3519170" cy="394970"/>
          </a:xfrm>
        </p:grpSpPr>
        <p:sp>
          <p:nvSpPr>
            <p:cNvPr id="11" name="object 11"/>
            <p:cNvSpPr/>
            <p:nvPr/>
          </p:nvSpPr>
          <p:spPr>
            <a:xfrm>
              <a:off x="278041" y="2053780"/>
              <a:ext cx="2478405" cy="90805"/>
            </a:xfrm>
            <a:custGeom>
              <a:avLst/>
              <a:gdLst/>
              <a:ahLst/>
              <a:cxnLst/>
              <a:rect l="l" t="t" r="r" b="b"/>
              <a:pathLst>
                <a:path w="2478405" h="90805">
                  <a:moveTo>
                    <a:pt x="754227" y="60337"/>
                  </a:moveTo>
                  <a:lnTo>
                    <a:pt x="718832" y="49568"/>
                  </a:lnTo>
                  <a:lnTo>
                    <a:pt x="655104" y="30175"/>
                  </a:lnTo>
                  <a:lnTo>
                    <a:pt x="680034" y="49568"/>
                  </a:lnTo>
                  <a:lnTo>
                    <a:pt x="0" y="49568"/>
                  </a:lnTo>
                  <a:lnTo>
                    <a:pt x="0" y="71120"/>
                  </a:lnTo>
                  <a:lnTo>
                    <a:pt x="680021" y="71120"/>
                  </a:lnTo>
                  <a:lnTo>
                    <a:pt x="655104" y="90512"/>
                  </a:lnTo>
                  <a:lnTo>
                    <a:pt x="718832" y="71120"/>
                  </a:lnTo>
                  <a:lnTo>
                    <a:pt x="754227" y="60337"/>
                  </a:lnTo>
                  <a:close/>
                </a:path>
                <a:path w="2478405" h="90805">
                  <a:moveTo>
                    <a:pt x="2478176" y="30175"/>
                  </a:moveTo>
                  <a:lnTo>
                    <a:pt x="2449855" y="21551"/>
                  </a:lnTo>
                  <a:lnTo>
                    <a:pt x="2379053" y="0"/>
                  </a:lnTo>
                  <a:lnTo>
                    <a:pt x="2406751" y="21551"/>
                  </a:lnTo>
                  <a:lnTo>
                    <a:pt x="2154936" y="21551"/>
                  </a:lnTo>
                  <a:lnTo>
                    <a:pt x="2154936" y="40944"/>
                  </a:lnTo>
                  <a:lnTo>
                    <a:pt x="2404910" y="40944"/>
                  </a:lnTo>
                  <a:lnTo>
                    <a:pt x="2379053" y="62496"/>
                  </a:lnTo>
                  <a:lnTo>
                    <a:pt x="2445131" y="40944"/>
                  </a:lnTo>
                  <a:lnTo>
                    <a:pt x="2478176" y="3017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2749760" y="1922326"/>
              <a:ext cx="1041400" cy="381635"/>
            </a:xfrm>
            <a:custGeom>
              <a:avLst/>
              <a:gdLst/>
              <a:ahLst/>
              <a:cxnLst/>
              <a:rect l="l" t="t" r="r" b="b"/>
              <a:pathLst>
                <a:path w="1041400" h="381635">
                  <a:moveTo>
                    <a:pt x="1040834" y="0"/>
                  </a:moveTo>
                  <a:lnTo>
                    <a:pt x="0" y="0"/>
                  </a:lnTo>
                  <a:lnTo>
                    <a:pt x="0" y="381423"/>
                  </a:lnTo>
                  <a:lnTo>
                    <a:pt x="1040834" y="381423"/>
                  </a:lnTo>
                  <a:lnTo>
                    <a:pt x="1040834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" name="object 13"/>
            <p:cNvSpPr/>
            <p:nvPr/>
          </p:nvSpPr>
          <p:spPr>
            <a:xfrm>
              <a:off x="2743295" y="1915861"/>
              <a:ext cx="1054100" cy="394970"/>
            </a:xfrm>
            <a:custGeom>
              <a:avLst/>
              <a:gdLst/>
              <a:ahLst/>
              <a:cxnLst/>
              <a:rect l="l" t="t" r="r" b="b"/>
              <a:pathLst>
                <a:path w="1054100" h="394969">
                  <a:moveTo>
                    <a:pt x="1053763" y="0"/>
                  </a:moveTo>
                  <a:lnTo>
                    <a:pt x="0" y="0"/>
                  </a:lnTo>
                  <a:lnTo>
                    <a:pt x="0" y="394353"/>
                  </a:lnTo>
                  <a:lnTo>
                    <a:pt x="1053763" y="394353"/>
                  </a:lnTo>
                  <a:lnTo>
                    <a:pt x="1053763" y="387888"/>
                  </a:lnTo>
                  <a:lnTo>
                    <a:pt x="12929" y="387888"/>
                  </a:lnTo>
                  <a:lnTo>
                    <a:pt x="6464" y="381423"/>
                  </a:lnTo>
                  <a:lnTo>
                    <a:pt x="12929" y="381423"/>
                  </a:lnTo>
                  <a:lnTo>
                    <a:pt x="12929" y="15084"/>
                  </a:lnTo>
                  <a:lnTo>
                    <a:pt x="6464" y="15084"/>
                  </a:lnTo>
                  <a:lnTo>
                    <a:pt x="12929" y="6464"/>
                  </a:lnTo>
                  <a:lnTo>
                    <a:pt x="1053763" y="6464"/>
                  </a:lnTo>
                  <a:lnTo>
                    <a:pt x="1053763" y="0"/>
                  </a:lnTo>
                  <a:close/>
                </a:path>
                <a:path w="1054100" h="394969">
                  <a:moveTo>
                    <a:pt x="12929" y="381423"/>
                  </a:moveTo>
                  <a:lnTo>
                    <a:pt x="6464" y="381423"/>
                  </a:lnTo>
                  <a:lnTo>
                    <a:pt x="12929" y="387888"/>
                  </a:lnTo>
                  <a:lnTo>
                    <a:pt x="12929" y="381423"/>
                  </a:lnTo>
                  <a:close/>
                </a:path>
                <a:path w="1054100" h="394969">
                  <a:moveTo>
                    <a:pt x="1040834" y="381423"/>
                  </a:moveTo>
                  <a:lnTo>
                    <a:pt x="12929" y="381423"/>
                  </a:lnTo>
                  <a:lnTo>
                    <a:pt x="12929" y="387888"/>
                  </a:lnTo>
                  <a:lnTo>
                    <a:pt x="1040834" y="387888"/>
                  </a:lnTo>
                  <a:lnTo>
                    <a:pt x="1040834" y="381423"/>
                  </a:lnTo>
                  <a:close/>
                </a:path>
                <a:path w="1054100" h="394969">
                  <a:moveTo>
                    <a:pt x="1040834" y="6464"/>
                  </a:moveTo>
                  <a:lnTo>
                    <a:pt x="1040834" y="387888"/>
                  </a:lnTo>
                  <a:lnTo>
                    <a:pt x="1047298" y="381423"/>
                  </a:lnTo>
                  <a:lnTo>
                    <a:pt x="1053763" y="381423"/>
                  </a:lnTo>
                  <a:lnTo>
                    <a:pt x="1053763" y="15084"/>
                  </a:lnTo>
                  <a:lnTo>
                    <a:pt x="1047298" y="15084"/>
                  </a:lnTo>
                  <a:lnTo>
                    <a:pt x="1040834" y="6464"/>
                  </a:lnTo>
                  <a:close/>
                </a:path>
                <a:path w="1054100" h="394969">
                  <a:moveTo>
                    <a:pt x="1053763" y="381423"/>
                  </a:moveTo>
                  <a:lnTo>
                    <a:pt x="1047298" y="381423"/>
                  </a:lnTo>
                  <a:lnTo>
                    <a:pt x="1040834" y="387888"/>
                  </a:lnTo>
                  <a:lnTo>
                    <a:pt x="1053763" y="387888"/>
                  </a:lnTo>
                  <a:lnTo>
                    <a:pt x="1053763" y="381423"/>
                  </a:lnTo>
                  <a:close/>
                </a:path>
                <a:path w="1054100" h="394969">
                  <a:moveTo>
                    <a:pt x="12929" y="6464"/>
                  </a:moveTo>
                  <a:lnTo>
                    <a:pt x="6464" y="15084"/>
                  </a:lnTo>
                  <a:lnTo>
                    <a:pt x="12929" y="15084"/>
                  </a:lnTo>
                  <a:lnTo>
                    <a:pt x="12929" y="6464"/>
                  </a:lnTo>
                  <a:close/>
                </a:path>
                <a:path w="1054100" h="394969">
                  <a:moveTo>
                    <a:pt x="1040834" y="6464"/>
                  </a:moveTo>
                  <a:lnTo>
                    <a:pt x="12929" y="6464"/>
                  </a:lnTo>
                  <a:lnTo>
                    <a:pt x="12929" y="15084"/>
                  </a:lnTo>
                  <a:lnTo>
                    <a:pt x="1040834" y="15084"/>
                  </a:lnTo>
                  <a:lnTo>
                    <a:pt x="1040834" y="6464"/>
                  </a:lnTo>
                  <a:close/>
                </a:path>
                <a:path w="1054100" h="394969">
                  <a:moveTo>
                    <a:pt x="1053763" y="6464"/>
                  </a:moveTo>
                  <a:lnTo>
                    <a:pt x="1040834" y="6464"/>
                  </a:lnTo>
                  <a:lnTo>
                    <a:pt x="1047298" y="15084"/>
                  </a:lnTo>
                  <a:lnTo>
                    <a:pt x="1053763" y="15084"/>
                  </a:lnTo>
                  <a:lnTo>
                    <a:pt x="1053763" y="64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225036" y="2817839"/>
            <a:ext cx="1345686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transmit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6644337" y="2632169"/>
            <a:ext cx="3034733" cy="889411"/>
            <a:chOff x="3779820" y="1805960"/>
            <a:chExt cx="2082164" cy="610235"/>
          </a:xfrm>
        </p:grpSpPr>
        <p:sp>
          <p:nvSpPr>
            <p:cNvPr id="16" name="object 16"/>
            <p:cNvSpPr/>
            <p:nvPr/>
          </p:nvSpPr>
          <p:spPr>
            <a:xfrm>
              <a:off x="3779820" y="2053777"/>
              <a:ext cx="323850" cy="62865"/>
            </a:xfrm>
            <a:custGeom>
              <a:avLst/>
              <a:gdLst/>
              <a:ahLst/>
              <a:cxnLst/>
              <a:rect l="l" t="t" r="r" b="b"/>
              <a:pathLst>
                <a:path w="323850" h="62864">
                  <a:moveTo>
                    <a:pt x="262902" y="30169"/>
                  </a:moveTo>
                  <a:lnTo>
                    <a:pt x="224113" y="62493"/>
                  </a:lnTo>
                  <a:lnTo>
                    <a:pt x="290198" y="40943"/>
                  </a:lnTo>
                  <a:lnTo>
                    <a:pt x="262902" y="40943"/>
                  </a:lnTo>
                  <a:lnTo>
                    <a:pt x="262902" y="30169"/>
                  </a:lnTo>
                  <a:close/>
                </a:path>
                <a:path w="323850" h="62864">
                  <a:moveTo>
                    <a:pt x="251819" y="21549"/>
                  </a:moveTo>
                  <a:lnTo>
                    <a:pt x="0" y="21549"/>
                  </a:lnTo>
                  <a:lnTo>
                    <a:pt x="0" y="40943"/>
                  </a:lnTo>
                  <a:lnTo>
                    <a:pt x="249972" y="40943"/>
                  </a:lnTo>
                  <a:lnTo>
                    <a:pt x="262902" y="30169"/>
                  </a:lnTo>
                  <a:lnTo>
                    <a:pt x="251819" y="21549"/>
                  </a:lnTo>
                  <a:close/>
                </a:path>
                <a:path w="323850" h="62864">
                  <a:moveTo>
                    <a:pt x="294918" y="21549"/>
                  </a:moveTo>
                  <a:lnTo>
                    <a:pt x="262902" y="21549"/>
                  </a:lnTo>
                  <a:lnTo>
                    <a:pt x="262902" y="40943"/>
                  </a:lnTo>
                  <a:lnTo>
                    <a:pt x="290198" y="40943"/>
                  </a:lnTo>
                  <a:lnTo>
                    <a:pt x="323240" y="30169"/>
                  </a:lnTo>
                  <a:lnTo>
                    <a:pt x="294918" y="21549"/>
                  </a:lnTo>
                  <a:close/>
                </a:path>
                <a:path w="323850" h="62864">
                  <a:moveTo>
                    <a:pt x="224113" y="0"/>
                  </a:moveTo>
                  <a:lnTo>
                    <a:pt x="262902" y="30169"/>
                  </a:lnTo>
                  <a:lnTo>
                    <a:pt x="262902" y="21549"/>
                  </a:lnTo>
                  <a:lnTo>
                    <a:pt x="294918" y="21549"/>
                  </a:lnTo>
                  <a:lnTo>
                    <a:pt x="22411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4075046" y="1812424"/>
              <a:ext cx="1778000" cy="594995"/>
            </a:xfrm>
            <a:custGeom>
              <a:avLst/>
              <a:gdLst/>
              <a:ahLst/>
              <a:cxnLst/>
              <a:rect l="l" t="t" r="r" b="b"/>
              <a:pathLst>
                <a:path w="1778000" h="594994">
                  <a:moveTo>
                    <a:pt x="1777822" y="0"/>
                  </a:moveTo>
                  <a:lnTo>
                    <a:pt x="0" y="0"/>
                  </a:lnTo>
                  <a:lnTo>
                    <a:pt x="0" y="594762"/>
                  </a:lnTo>
                  <a:lnTo>
                    <a:pt x="1777822" y="594762"/>
                  </a:lnTo>
                  <a:lnTo>
                    <a:pt x="1777822" y="0"/>
                  </a:lnTo>
                  <a:close/>
                </a:path>
              </a:pathLst>
            </a:custGeom>
            <a:solidFill>
              <a:srgbClr val="CCFFFF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4068581" y="1805960"/>
              <a:ext cx="1793239" cy="610235"/>
            </a:xfrm>
            <a:custGeom>
              <a:avLst/>
              <a:gdLst/>
              <a:ahLst/>
              <a:cxnLst/>
              <a:rect l="l" t="t" r="r" b="b"/>
              <a:pathLst>
                <a:path w="1793239" h="610235">
                  <a:moveTo>
                    <a:pt x="1792906" y="0"/>
                  </a:moveTo>
                  <a:lnTo>
                    <a:pt x="0" y="0"/>
                  </a:lnTo>
                  <a:lnTo>
                    <a:pt x="0" y="609846"/>
                  </a:lnTo>
                  <a:lnTo>
                    <a:pt x="1792906" y="609846"/>
                  </a:lnTo>
                  <a:lnTo>
                    <a:pt x="1792906" y="601227"/>
                  </a:lnTo>
                  <a:lnTo>
                    <a:pt x="12929" y="601227"/>
                  </a:lnTo>
                  <a:lnTo>
                    <a:pt x="6464" y="594762"/>
                  </a:lnTo>
                  <a:lnTo>
                    <a:pt x="12929" y="594762"/>
                  </a:lnTo>
                  <a:lnTo>
                    <a:pt x="12929" y="15084"/>
                  </a:lnTo>
                  <a:lnTo>
                    <a:pt x="6464" y="15084"/>
                  </a:lnTo>
                  <a:lnTo>
                    <a:pt x="12929" y="6464"/>
                  </a:lnTo>
                  <a:lnTo>
                    <a:pt x="1792906" y="6464"/>
                  </a:lnTo>
                  <a:lnTo>
                    <a:pt x="1792906" y="0"/>
                  </a:lnTo>
                  <a:close/>
                </a:path>
                <a:path w="1793239" h="610235">
                  <a:moveTo>
                    <a:pt x="12929" y="594762"/>
                  </a:moveTo>
                  <a:lnTo>
                    <a:pt x="6464" y="594762"/>
                  </a:lnTo>
                  <a:lnTo>
                    <a:pt x="12929" y="601227"/>
                  </a:lnTo>
                  <a:lnTo>
                    <a:pt x="12929" y="594762"/>
                  </a:lnTo>
                  <a:close/>
                </a:path>
                <a:path w="1793239" h="610235">
                  <a:moveTo>
                    <a:pt x="1777822" y="594762"/>
                  </a:moveTo>
                  <a:lnTo>
                    <a:pt x="12929" y="594762"/>
                  </a:lnTo>
                  <a:lnTo>
                    <a:pt x="12929" y="601227"/>
                  </a:lnTo>
                  <a:lnTo>
                    <a:pt x="1777822" y="601227"/>
                  </a:lnTo>
                  <a:lnTo>
                    <a:pt x="1777822" y="594762"/>
                  </a:lnTo>
                  <a:close/>
                </a:path>
                <a:path w="1793239" h="610235">
                  <a:moveTo>
                    <a:pt x="1777822" y="6464"/>
                  </a:moveTo>
                  <a:lnTo>
                    <a:pt x="1777822" y="601227"/>
                  </a:lnTo>
                  <a:lnTo>
                    <a:pt x="1784286" y="594762"/>
                  </a:lnTo>
                  <a:lnTo>
                    <a:pt x="1792906" y="594762"/>
                  </a:lnTo>
                  <a:lnTo>
                    <a:pt x="1792906" y="15084"/>
                  </a:lnTo>
                  <a:lnTo>
                    <a:pt x="1784286" y="15084"/>
                  </a:lnTo>
                  <a:lnTo>
                    <a:pt x="1777822" y="6464"/>
                  </a:lnTo>
                  <a:close/>
                </a:path>
                <a:path w="1793239" h="610235">
                  <a:moveTo>
                    <a:pt x="1792906" y="594762"/>
                  </a:moveTo>
                  <a:lnTo>
                    <a:pt x="1784286" y="594762"/>
                  </a:lnTo>
                  <a:lnTo>
                    <a:pt x="1777822" y="601227"/>
                  </a:lnTo>
                  <a:lnTo>
                    <a:pt x="1792906" y="601227"/>
                  </a:lnTo>
                  <a:lnTo>
                    <a:pt x="1792906" y="594762"/>
                  </a:lnTo>
                  <a:close/>
                </a:path>
                <a:path w="1793239" h="610235">
                  <a:moveTo>
                    <a:pt x="12929" y="6464"/>
                  </a:moveTo>
                  <a:lnTo>
                    <a:pt x="6464" y="15084"/>
                  </a:lnTo>
                  <a:lnTo>
                    <a:pt x="12929" y="15084"/>
                  </a:lnTo>
                  <a:lnTo>
                    <a:pt x="12929" y="6464"/>
                  </a:lnTo>
                  <a:close/>
                </a:path>
                <a:path w="1793239" h="610235">
                  <a:moveTo>
                    <a:pt x="1777822" y="6464"/>
                  </a:moveTo>
                  <a:lnTo>
                    <a:pt x="12929" y="6464"/>
                  </a:lnTo>
                  <a:lnTo>
                    <a:pt x="12929" y="15084"/>
                  </a:lnTo>
                  <a:lnTo>
                    <a:pt x="1777822" y="15084"/>
                  </a:lnTo>
                  <a:lnTo>
                    <a:pt x="1777822" y="6464"/>
                  </a:lnTo>
                  <a:close/>
                </a:path>
                <a:path w="1793239" h="610235">
                  <a:moveTo>
                    <a:pt x="1792906" y="6464"/>
                  </a:moveTo>
                  <a:lnTo>
                    <a:pt x="1777822" y="6464"/>
                  </a:lnTo>
                  <a:lnTo>
                    <a:pt x="1784286" y="15084"/>
                  </a:lnTo>
                  <a:lnTo>
                    <a:pt x="1792906" y="15084"/>
                  </a:lnTo>
                  <a:lnTo>
                    <a:pt x="1792906" y="64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defTabSz="1332738"/>
              <a:endParaRPr sz="2624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7247711" y="2660798"/>
            <a:ext cx="2241576" cy="780401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90656" marR="7404" indent="-173071" defTabSz="1332738">
              <a:spcBef>
                <a:spcPts val="138"/>
              </a:spcBef>
            </a:pP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Decode/Correct d(x)=c(x)/g(x)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995910" y="2585420"/>
            <a:ext cx="575665" cy="399080"/>
          </a:xfrm>
          <a:prstGeom prst="rect">
            <a:avLst/>
          </a:prstGeom>
        </p:spPr>
        <p:txBody>
          <a:bodyPr vert="horz" wrap="square" lIns="0" tIns="17585" rIns="0" bIns="0" rtlCol="0">
            <a:spAutoFit/>
          </a:bodyPr>
          <a:lstStyle/>
          <a:p>
            <a:pPr marL="18510" defTabSz="1332738">
              <a:spcBef>
                <a:spcPts val="138"/>
              </a:spcBef>
            </a:pP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d(x)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9687769" y="3059316"/>
            <a:ext cx="785755" cy="88849"/>
          </a:xfrm>
          <a:custGeom>
            <a:avLst/>
            <a:gdLst/>
            <a:ahLst/>
            <a:cxnLst/>
            <a:rect l="l" t="t" r="r" b="b"/>
            <a:pathLst>
              <a:path w="539114" h="60960">
                <a:moveTo>
                  <a:pt x="478395" y="30169"/>
                </a:moveTo>
                <a:lnTo>
                  <a:pt x="437452" y="60338"/>
                </a:lnTo>
                <a:lnTo>
                  <a:pt x="509796" y="38788"/>
                </a:lnTo>
                <a:lnTo>
                  <a:pt x="478395" y="38788"/>
                </a:lnTo>
                <a:lnTo>
                  <a:pt x="478395" y="30169"/>
                </a:lnTo>
                <a:close/>
              </a:path>
              <a:path w="539114" h="60960">
                <a:moveTo>
                  <a:pt x="463773" y="19394"/>
                </a:moveTo>
                <a:lnTo>
                  <a:pt x="0" y="19394"/>
                </a:lnTo>
                <a:lnTo>
                  <a:pt x="0" y="38788"/>
                </a:lnTo>
                <a:lnTo>
                  <a:pt x="466697" y="38788"/>
                </a:lnTo>
                <a:lnTo>
                  <a:pt x="478395" y="30169"/>
                </a:lnTo>
                <a:lnTo>
                  <a:pt x="463773" y="19394"/>
                </a:lnTo>
                <a:close/>
              </a:path>
              <a:path w="539114" h="60960">
                <a:moveTo>
                  <a:pt x="502561" y="19394"/>
                </a:moveTo>
                <a:lnTo>
                  <a:pt x="478395" y="19394"/>
                </a:lnTo>
                <a:lnTo>
                  <a:pt x="478395" y="38788"/>
                </a:lnTo>
                <a:lnTo>
                  <a:pt x="509796" y="38788"/>
                </a:lnTo>
                <a:lnTo>
                  <a:pt x="538733" y="30169"/>
                </a:lnTo>
                <a:lnTo>
                  <a:pt x="502561" y="19394"/>
                </a:lnTo>
                <a:close/>
              </a:path>
              <a:path w="539114" h="60960">
                <a:moveTo>
                  <a:pt x="437452" y="0"/>
                </a:moveTo>
                <a:lnTo>
                  <a:pt x="478395" y="30169"/>
                </a:lnTo>
                <a:lnTo>
                  <a:pt x="478395" y="19394"/>
                </a:lnTo>
                <a:lnTo>
                  <a:pt x="502561" y="19394"/>
                </a:lnTo>
                <a:lnTo>
                  <a:pt x="43745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320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9">
            <a:extLst>
              <a:ext uri="{FF2B5EF4-FFF2-40B4-BE49-F238E27FC236}">
                <a16:creationId xmlns:a16="http://schemas.microsoft.com/office/drawing/2014/main" id="{C6160473-AC9F-B6AF-988F-77C4831DE7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60405" y="484557"/>
            <a:ext cx="7980084" cy="677108"/>
          </a:xfrm>
        </p:spPr>
        <p:txBody>
          <a:bodyPr>
            <a:normAutofit fontScale="90000"/>
          </a:bodyPr>
          <a:lstStyle/>
          <a:p>
            <a:pPr algn="ctr" eaLnBrk="1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Fault Tolerant System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BD15D8F9-EF38-73BE-1374-F7CA8B80FD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4173076"/>
              </p:ext>
            </p:extLst>
          </p:nvPr>
        </p:nvGraphicFramePr>
        <p:xfrm>
          <a:off x="2372783" y="1091355"/>
          <a:ext cx="7442200" cy="78581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43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6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5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68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19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Course Code: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CSE-508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Credits: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9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CIE Marks: 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9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Exam Hours: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SEE Marks: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165" name="TextBox 23">
            <a:extLst>
              <a:ext uri="{FF2B5EF4-FFF2-40B4-BE49-F238E27FC236}">
                <a16:creationId xmlns:a16="http://schemas.microsoft.com/office/drawing/2014/main" id="{81161905-E53F-2BA4-6645-F487AF7C9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1806855"/>
            <a:ext cx="7442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Learning Outcome (CLOs): After Completing this course successfully, the student will be able to…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2FEE368-6F85-298F-BE58-2EE3375588DD}"/>
              </a:ext>
            </a:extLst>
          </p:cNvPr>
          <p:cNvGraphicFramePr>
            <a:graphicFrameLocks noGrp="1"/>
          </p:cNvGraphicFramePr>
          <p:nvPr/>
        </p:nvGraphicFramePr>
        <p:xfrm>
          <a:off x="2372783" y="2549621"/>
          <a:ext cx="7442200" cy="36081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8770">
                  <a:extLst>
                    <a:ext uri="{9D8B030D-6E8A-4147-A177-3AD203B41FA5}">
                      <a16:colId xmlns:a16="http://schemas.microsoft.com/office/drawing/2014/main" val="2517336332"/>
                    </a:ext>
                  </a:extLst>
                </a:gridCol>
                <a:gridCol w="6843430">
                  <a:extLst>
                    <a:ext uri="{9D8B030D-6E8A-4147-A177-3AD203B41FA5}">
                      <a16:colId xmlns:a16="http://schemas.microsoft.com/office/drawing/2014/main" val="3704651216"/>
                    </a:ext>
                  </a:extLst>
                </a:gridCol>
              </a:tblGrid>
              <a:tr h="2895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CLOs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7" marR="1097" marT="1097" marB="1097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7" marR="1097" marT="1097" marB="1097" anchor="ctr"/>
                </a:tc>
                <a:extLst>
                  <a:ext uri="{0D108BD9-81ED-4DB2-BD59-A6C34878D82A}">
                    <a16:rowId xmlns:a16="http://schemas.microsoft.com/office/drawing/2014/main" val="991728734"/>
                  </a:ext>
                </a:extLst>
              </a:tr>
              <a:tr h="66370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CLO1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7" marR="1097" marT="1097" marB="1097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Demonstrate an understanding of fault tolerance concepts, including faults, errors, and failures, and explain their impact on system reliability.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7" marR="1097" marT="1097" marB="1097" anchor="ctr"/>
                </a:tc>
                <a:extLst>
                  <a:ext uri="{0D108BD9-81ED-4DB2-BD59-A6C34878D82A}">
                    <a16:rowId xmlns:a16="http://schemas.microsoft.com/office/drawing/2014/main" val="1871178379"/>
                  </a:ext>
                </a:extLst>
              </a:tr>
              <a:tr h="66370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CLO2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7" marR="1097" marT="1097" marB="1097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Identify and apply various redundancy techniques (hardware, software, time, and information redundancy) to design fault-tolerant systems.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7" marR="1097" marT="1097" marB="1097" anchor="ctr"/>
                </a:tc>
                <a:extLst>
                  <a:ext uri="{0D108BD9-81ED-4DB2-BD59-A6C34878D82A}">
                    <a16:rowId xmlns:a16="http://schemas.microsoft.com/office/drawing/2014/main" val="429497742"/>
                  </a:ext>
                </a:extLst>
              </a:tr>
              <a:tr h="66370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CLO3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7" marR="1097" marT="1097" marB="1097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Analyze dependability attributes such as reliability, availability, and safety, and use dependability evaluation techniques like Markov processes.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7" marR="1097" marT="1097" marB="1097" anchor="ctr"/>
                </a:tc>
                <a:extLst>
                  <a:ext uri="{0D108BD9-81ED-4DB2-BD59-A6C34878D82A}">
                    <a16:rowId xmlns:a16="http://schemas.microsoft.com/office/drawing/2014/main" val="2337304227"/>
                  </a:ext>
                </a:extLst>
              </a:tr>
              <a:tr h="66370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CLO4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7" marR="1097" marT="1097" marB="1097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Design and implement fault-tolerant systems using passive, active, and hybrid redundancy techniques for critical applications.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7" marR="1097" marT="1097" marB="1097" anchor="ctr"/>
                </a:tc>
                <a:extLst>
                  <a:ext uri="{0D108BD9-81ED-4DB2-BD59-A6C34878D82A}">
                    <a16:rowId xmlns:a16="http://schemas.microsoft.com/office/drawing/2014/main" val="1303701911"/>
                  </a:ext>
                </a:extLst>
              </a:tr>
              <a:tr h="66370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CLO5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7" marR="1097" marT="1097" marB="1097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Evaluate and model system reliability and availability using metrics such as MTTF, MTTR, MTBF, and fault coverage.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97" marR="1097" marT="1097" marB="1097" anchor="ctr"/>
                </a:tc>
                <a:extLst>
                  <a:ext uri="{0D108BD9-81ED-4DB2-BD59-A6C34878D82A}">
                    <a16:rowId xmlns:a16="http://schemas.microsoft.com/office/drawing/2014/main" val="375862387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03010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23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06276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spc="-15" dirty="0">
                <a:solidFill>
                  <a:srgbClr val="000000"/>
                </a:solidFill>
              </a:rPr>
              <a:t>Applications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5016" y="1365652"/>
            <a:ext cx="8214423" cy="3988246"/>
          </a:xfrm>
          <a:prstGeom prst="rect">
            <a:avLst/>
          </a:prstGeom>
        </p:spPr>
        <p:txBody>
          <a:bodyPr vert="horz" wrap="square" lIns="0" tIns="128054" rIns="0" bIns="0" rtlCol="0">
            <a:spAutoFit/>
          </a:bodyPr>
          <a:lstStyle/>
          <a:p>
            <a:pPr marL="368991" indent="-350020" defTabSz="1365931">
              <a:spcBef>
                <a:spcPts val="1008"/>
              </a:spcBef>
              <a:buFontTx/>
              <a:buChar char="•"/>
              <a:tabLst>
                <a:tab pos="368991" algn="l"/>
              </a:tabLst>
            </a:pPr>
            <a:r>
              <a:rPr sz="3286" kern="0" spc="-15" dirty="0">
                <a:solidFill>
                  <a:srgbClr val="FC0128"/>
                </a:solidFill>
                <a:latin typeface="Arial"/>
                <a:cs typeface="Arial"/>
              </a:rPr>
              <a:t>safety-</a:t>
            </a:r>
            <a:r>
              <a:rPr sz="3286" kern="0" dirty="0">
                <a:solidFill>
                  <a:srgbClr val="FC0128"/>
                </a:solidFill>
                <a:latin typeface="Arial"/>
                <a:cs typeface="Arial"/>
              </a:rPr>
              <a:t>critical</a:t>
            </a:r>
            <a:r>
              <a:rPr sz="3286" kern="0" spc="67" dirty="0">
                <a:solidFill>
                  <a:srgbClr val="FC0128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applications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84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critical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human</a:t>
            </a:r>
            <a:r>
              <a:rPr sz="2838" kern="0" spc="134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safety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2" indent="-234295" defTabSz="1365931">
              <a:spcBef>
                <a:spcPts val="642"/>
              </a:spcBef>
              <a:buFontTx/>
              <a:buChar char="•"/>
              <a:tabLst>
                <a:tab pos="1192344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aircraft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flight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control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47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environmental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disaster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must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be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avoided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2" indent="-234295" defTabSz="1365931">
              <a:spcBef>
                <a:spcPts val="627"/>
              </a:spcBef>
              <a:buFontTx/>
              <a:buChar char="•"/>
              <a:tabLst>
                <a:tab pos="1192344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chemical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plants,</a:t>
            </a:r>
            <a:r>
              <a:rPr sz="2465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nuclear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plants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54"/>
              </a:spcBef>
              <a:buFontTx/>
              <a:buChar char="–"/>
              <a:tabLst>
                <a:tab pos="779719" algn="l"/>
              </a:tabLst>
            </a:pP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requirements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3292" marR="7589" lvl="2" indent="-235244" defTabSz="1365931">
              <a:spcBef>
                <a:spcPts val="642"/>
              </a:spcBef>
              <a:buFontTx/>
              <a:buChar char="•"/>
              <a:tabLst>
                <a:tab pos="1193292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99.99999%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probability</a:t>
            </a:r>
            <a:r>
              <a:rPr sz="2465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2465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be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operational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at</a:t>
            </a:r>
            <a:r>
              <a:rPr sz="2465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end</a:t>
            </a:r>
            <a:r>
              <a:rPr sz="2465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465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465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3-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hour</a:t>
            </a:r>
            <a:r>
              <a:rPr sz="2465" kern="0" spc="6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period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4449964"/>
      </p:ext>
    </p:extLst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16903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56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Encoding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2057" y="1615261"/>
            <a:ext cx="8336033" cy="1586222"/>
          </a:xfrm>
          <a:prstGeom prst="rect">
            <a:avLst/>
          </a:prstGeom>
          <a:solidFill>
            <a:srgbClr val="CCFFCC"/>
          </a:solidFill>
        </p:spPr>
        <p:txBody>
          <a:bodyPr vert="horz" wrap="square" lIns="0" tIns="34244" rIns="0" bIns="0" rtlCol="0">
            <a:spAutoFit/>
          </a:bodyPr>
          <a:lstStyle/>
          <a:p>
            <a:pPr marL="1981522" marR="1970416" indent="-4628" algn="ctr" defTabSz="1332738">
              <a:lnSpc>
                <a:spcPct val="101499"/>
              </a:lnSpc>
              <a:spcBef>
                <a:spcPts val="270"/>
              </a:spcBef>
            </a:pP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Multiply</a:t>
            </a:r>
            <a:r>
              <a:rPr sz="2842" b="1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842" b="1" kern="0" spc="1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polynomial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2842" b="1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generator</a:t>
            </a:r>
            <a:r>
              <a:rPr sz="2842" b="1" kern="0" spc="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polynomial: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algn="ctr" defTabSz="1332738">
              <a:spcBef>
                <a:spcPts val="1785"/>
              </a:spcBef>
            </a:pP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c(x)</a:t>
            </a:r>
            <a:r>
              <a:rPr sz="2842" b="1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42" b="1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d(x).g(x)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08858" y="3507650"/>
            <a:ext cx="8032467" cy="2143727"/>
          </a:xfrm>
          <a:prstGeom prst="rect">
            <a:avLst/>
          </a:prstGeom>
        </p:spPr>
        <p:txBody>
          <a:bodyPr vert="horz" wrap="square" lIns="0" tIns="111061" rIns="0" bIns="0" rtlCol="0">
            <a:spAutoFit/>
          </a:bodyPr>
          <a:lstStyle/>
          <a:p>
            <a:pPr marL="18510" defTabSz="1332738">
              <a:spcBef>
                <a:spcPts val="874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Calculations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performed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Galois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Field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GF(2):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32961" indent="-224900" defTabSz="1332738">
              <a:spcBef>
                <a:spcPts val="751"/>
              </a:spcBef>
              <a:buFontTx/>
              <a:buChar char="•"/>
              <a:tabLst>
                <a:tab pos="832961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multiplication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modulo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42" kern="0" spc="-12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operation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32961" indent="-224900" defTabSz="1332738">
              <a:spcBef>
                <a:spcPts val="742"/>
              </a:spcBef>
              <a:buFontTx/>
              <a:buChar char="•"/>
              <a:tabLst>
                <a:tab pos="832961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addition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modulo</a:t>
            </a:r>
            <a:r>
              <a:rPr sz="2842" kern="0" spc="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XOR</a:t>
            </a:r>
            <a:r>
              <a:rPr sz="2842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operation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32961" indent="-224900" defTabSz="1332738">
              <a:spcBef>
                <a:spcPts val="742"/>
              </a:spcBef>
              <a:buFontTx/>
              <a:buChar char="•"/>
              <a:tabLst>
                <a:tab pos="832961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42" kern="0" spc="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GF(2),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subtraction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addition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571666122"/>
      </p:ext>
    </p:extLst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25607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57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4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marL="423885">
              <a:spcBef>
                <a:spcPts val="2317"/>
              </a:spcBef>
            </a:pPr>
            <a:r>
              <a:rPr dirty="0"/>
              <a:t>Properties</a:t>
            </a:r>
            <a:r>
              <a:rPr spc="-124" dirty="0"/>
              <a:t> </a:t>
            </a:r>
            <a:r>
              <a:rPr dirty="0"/>
              <a:t>of</a:t>
            </a:r>
            <a:r>
              <a:rPr spc="-87" dirty="0"/>
              <a:t> </a:t>
            </a:r>
            <a:r>
              <a:rPr dirty="0"/>
              <a:t>generator</a:t>
            </a:r>
            <a:r>
              <a:rPr spc="-102" dirty="0"/>
              <a:t> </a:t>
            </a:r>
            <a:r>
              <a:rPr spc="-15" dirty="0"/>
              <a:t>polynomial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95952" y="1486139"/>
            <a:ext cx="8410074" cy="1513065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410002" marR="44425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410002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g(x)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generator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polynomial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linear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cyclic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length n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 and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only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g(x)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divides</a:t>
            </a:r>
            <a:r>
              <a:rPr sz="3279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1+x</a:t>
            </a:r>
            <a:r>
              <a:rPr sz="3279" kern="0" baseline="25925" dirty="0">
                <a:solidFill>
                  <a:sysClr val="windowText" lastClr="000000"/>
                </a:solidFill>
                <a:latin typeface="Helvetica"/>
                <a:cs typeface="Helvetica"/>
              </a:rPr>
              <a:t>n</a:t>
            </a:r>
            <a:r>
              <a:rPr sz="3279" kern="0" spc="459" baseline="259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without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reminder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72737280"/>
      </p:ext>
    </p:extLst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16903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58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83501" y="183211"/>
            <a:ext cx="9657538" cy="906583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marL="134199">
              <a:spcBef>
                <a:spcPts val="2317"/>
              </a:spcBef>
            </a:pPr>
            <a:r>
              <a:rPr dirty="0"/>
              <a:t>Example</a:t>
            </a:r>
            <a:r>
              <a:rPr spc="-138" dirty="0"/>
              <a:t> </a:t>
            </a:r>
            <a:r>
              <a:rPr dirty="0"/>
              <a:t>of</a:t>
            </a:r>
            <a:r>
              <a:rPr spc="-95" dirty="0"/>
              <a:t> </a:t>
            </a:r>
            <a:r>
              <a:rPr dirty="0"/>
              <a:t>polymomial</a:t>
            </a:r>
            <a:r>
              <a:rPr spc="-102" dirty="0"/>
              <a:t> </a:t>
            </a:r>
            <a:r>
              <a:rPr dirty="0"/>
              <a:t>multiplication</a:t>
            </a:r>
            <a:r>
              <a:rPr spc="-166" dirty="0"/>
              <a:t> </a:t>
            </a:r>
            <a:r>
              <a:rPr spc="-36" dirty="0"/>
              <a:t>(1)</a:t>
            </a:r>
          </a:p>
        </p:txBody>
      </p:sp>
      <p:sp>
        <p:nvSpPr>
          <p:cNvPr id="4" name="object 4"/>
          <p:cNvSpPr/>
          <p:nvPr/>
        </p:nvSpPr>
        <p:spPr>
          <a:xfrm>
            <a:off x="1854620" y="1536742"/>
            <a:ext cx="8408223" cy="1196679"/>
          </a:xfrm>
          <a:custGeom>
            <a:avLst/>
            <a:gdLst/>
            <a:ahLst/>
            <a:cxnLst/>
            <a:rect l="l" t="t" r="r" b="b"/>
            <a:pathLst>
              <a:path w="5768975" h="821055">
                <a:moveTo>
                  <a:pt x="5768763" y="0"/>
                </a:moveTo>
                <a:lnTo>
                  <a:pt x="0" y="0"/>
                </a:lnTo>
                <a:lnTo>
                  <a:pt x="0" y="821030"/>
                </a:lnTo>
                <a:lnTo>
                  <a:pt x="5768763" y="821030"/>
                </a:lnTo>
                <a:lnTo>
                  <a:pt x="5768763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>
            <a:pPr defTabSz="1332738"/>
            <a:endParaRPr sz="2624" kern="0">
              <a:solidFill>
                <a:sysClr val="windowText" lastClr="000000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11827" y="1334215"/>
            <a:ext cx="4326741" cy="1351344"/>
          </a:xfrm>
          <a:prstGeom prst="rect">
            <a:avLst/>
          </a:prstGeom>
        </p:spPr>
        <p:txBody>
          <a:bodyPr vert="horz" wrap="square" lIns="0" tIns="243408" rIns="0" bIns="0" rtlCol="0">
            <a:spAutoFit/>
          </a:bodyPr>
          <a:lstStyle/>
          <a:p>
            <a:pPr marL="37021" defTabSz="1332738">
              <a:spcBef>
                <a:spcPts val="1917"/>
              </a:spcBef>
            </a:pP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d(x)</a:t>
            </a:r>
            <a:r>
              <a:rPr sz="2842" b="1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 (1011)</a:t>
            </a:r>
            <a:r>
              <a:rPr sz="2842" b="1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 x</a:t>
            </a:r>
            <a:r>
              <a:rPr sz="2842" b="1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r>
              <a:rPr sz="2842" b="1" kern="0" spc="1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b="1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b="1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842" b="1" kern="0" spc="394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b="1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021" defTabSz="1332738">
              <a:spcBef>
                <a:spcPts val="1785"/>
              </a:spcBef>
            </a:pP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g(x)</a:t>
            </a:r>
            <a:r>
              <a:rPr sz="2842" b="1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42" b="1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b="1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r>
              <a:rPr sz="2842" b="1" kern="0" spc="32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b="1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b="1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b="1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b="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61747" y="1866895"/>
            <a:ext cx="842211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defTabSz="1332738">
              <a:spcBef>
                <a:spcPts val="197"/>
              </a:spcBef>
            </a:pPr>
            <a:r>
              <a:rPr sz="2842" b="1" kern="0" dirty="0">
                <a:solidFill>
                  <a:srgbClr val="0000FF"/>
                </a:solidFill>
                <a:latin typeface="Helvetica"/>
                <a:cs typeface="Helvetica"/>
              </a:rPr>
              <a:t>k</a:t>
            </a:r>
            <a:r>
              <a:rPr sz="2842" b="1" kern="0" spc="-15" dirty="0">
                <a:solidFill>
                  <a:srgbClr val="0000FF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rgbClr val="0000FF"/>
                </a:solidFill>
                <a:latin typeface="Helvetica"/>
                <a:cs typeface="Helvetica"/>
              </a:rPr>
              <a:t>=</a:t>
            </a:r>
            <a:r>
              <a:rPr sz="2842" b="1" kern="0" spc="29" dirty="0">
                <a:solidFill>
                  <a:srgbClr val="0000FF"/>
                </a:solidFill>
                <a:latin typeface="Helvetica"/>
                <a:cs typeface="Helvetica"/>
              </a:rPr>
              <a:t> </a:t>
            </a:r>
            <a:r>
              <a:rPr sz="2842" b="1" kern="0" spc="-73" dirty="0">
                <a:solidFill>
                  <a:srgbClr val="0000FF"/>
                </a:solidFill>
                <a:latin typeface="Helvetica"/>
                <a:cs typeface="Helvetica"/>
              </a:rPr>
              <a:t>4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14798" y="2700463"/>
            <a:ext cx="7379060" cy="2540545"/>
          </a:xfrm>
          <a:prstGeom prst="rect">
            <a:avLst/>
          </a:prstGeom>
        </p:spPr>
        <p:txBody>
          <a:bodyPr vert="horz" wrap="square" lIns="0" tIns="211941" rIns="0" bIns="0" rtlCol="0">
            <a:spAutoFit/>
          </a:bodyPr>
          <a:lstStyle/>
          <a:p>
            <a:pPr marL="55531" defTabSz="1332738">
              <a:spcBef>
                <a:spcPts val="1669"/>
              </a:spcBef>
              <a:tabLst>
                <a:tab pos="868131" algn="l"/>
                <a:tab pos="1286462" algn="l"/>
              </a:tabLst>
            </a:pP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c(x)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42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d(x).g(x)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26349" defTabSz="1332738">
              <a:spcBef>
                <a:spcPts val="1538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 (x</a:t>
            </a:r>
            <a:r>
              <a:rPr sz="2842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r>
              <a:rPr sz="2842" kern="0" spc="54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842" kern="0" spc="469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+ 1).(x</a:t>
            </a:r>
            <a:r>
              <a:rPr sz="2842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r>
              <a:rPr sz="2842" kern="0" spc="54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1)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89284" defTabSz="1332738">
              <a:spcBef>
                <a:spcPts val="1530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42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6</a:t>
            </a:r>
            <a:r>
              <a:rPr sz="2842" kern="0" spc="1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4</a:t>
            </a:r>
            <a:r>
              <a:rPr sz="2842" kern="0" spc="447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 x</a:t>
            </a:r>
            <a:r>
              <a:rPr sz="2842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r>
              <a:rPr sz="2842" kern="0" spc="44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5</a:t>
            </a:r>
            <a:r>
              <a:rPr sz="2842" kern="0" spc="447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 x</a:t>
            </a:r>
            <a:r>
              <a:rPr sz="2842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r>
              <a:rPr sz="2842" kern="0" spc="44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842" kern="0" spc="414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r>
              <a:rPr sz="2842" kern="0" spc="44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13392" defTabSz="1332738">
              <a:spcBef>
                <a:spcPts val="1538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42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6</a:t>
            </a:r>
            <a:r>
              <a:rPr sz="2842" kern="0" spc="1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5</a:t>
            </a:r>
            <a:r>
              <a:rPr sz="2842" kern="0" spc="447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4</a:t>
            </a:r>
            <a:r>
              <a:rPr sz="2842" kern="0" spc="447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r>
              <a:rPr sz="2842" kern="0" spc="44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842" kern="0" spc="447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2842" kern="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842" kern="0" spc="10" baseline="256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42" kern="0" spc="-2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03480" y="5321776"/>
            <a:ext cx="1855640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24" dirty="0">
                <a:solidFill>
                  <a:sysClr val="windowText" lastClr="000000"/>
                </a:solidFill>
                <a:latin typeface="Helvetica"/>
                <a:cs typeface="Helvetica"/>
              </a:rPr>
              <a:t>(1111111)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00277" y="5164736"/>
            <a:ext cx="879231" cy="462597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b="1" kern="0" dirty="0">
                <a:solidFill>
                  <a:srgbClr val="0000FF"/>
                </a:solidFill>
                <a:latin typeface="Helvetica"/>
                <a:cs typeface="Helvetica"/>
              </a:rPr>
              <a:t>n</a:t>
            </a:r>
            <a:r>
              <a:rPr sz="2842" b="1" kern="0" spc="7" dirty="0">
                <a:solidFill>
                  <a:srgbClr val="0000FF"/>
                </a:solidFill>
                <a:latin typeface="Helvetica"/>
                <a:cs typeface="Helvetica"/>
              </a:rPr>
              <a:t> </a:t>
            </a:r>
            <a:r>
              <a:rPr sz="2842" b="1" kern="0" dirty="0">
                <a:solidFill>
                  <a:srgbClr val="0000FF"/>
                </a:solidFill>
                <a:latin typeface="Helvetica"/>
                <a:cs typeface="Helvetica"/>
              </a:rPr>
              <a:t>=</a:t>
            </a:r>
            <a:r>
              <a:rPr sz="2842" b="1" kern="0" spc="22" dirty="0">
                <a:solidFill>
                  <a:srgbClr val="0000FF"/>
                </a:solidFill>
                <a:latin typeface="Helvetica"/>
                <a:cs typeface="Helvetica"/>
              </a:rPr>
              <a:t> </a:t>
            </a:r>
            <a:r>
              <a:rPr sz="2842" b="1" kern="0" spc="-73" dirty="0">
                <a:solidFill>
                  <a:srgbClr val="0000FF"/>
                </a:solidFill>
                <a:latin typeface="Helvetica"/>
                <a:cs typeface="Helvetica"/>
              </a:rPr>
              <a:t>7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430376544"/>
      </p:ext>
    </p:extLst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2972" y="1435887"/>
            <a:ext cx="8429509" cy="5152281"/>
          </a:xfrm>
          <a:prstGeom prst="rect">
            <a:avLst/>
          </a:prstGeom>
        </p:spPr>
        <p:txBody>
          <a:bodyPr vert="horz" wrap="square" lIns="0" tIns="74966" rIns="0" bIns="0" rtlCol="0">
            <a:spAutoFit/>
          </a:bodyPr>
          <a:lstStyle/>
          <a:p>
            <a:pPr marL="372980" marR="305419" indent="-355397" defTabSz="1332738">
              <a:lnSpc>
                <a:spcPts val="3556"/>
              </a:lnSpc>
              <a:spcBef>
                <a:spcPts val="590"/>
              </a:spcBef>
              <a:buFontTx/>
              <a:buChar char="•"/>
              <a:tabLst>
                <a:tab pos="372980" algn="l"/>
              </a:tabLst>
            </a:pP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CRC-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16 and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CRC-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CCITT</a:t>
            </a:r>
            <a:r>
              <a:rPr sz="3279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widely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used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modems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 network</a:t>
            </a:r>
            <a:r>
              <a:rPr sz="3279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protocols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USA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Europe,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respectively,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give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adequate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protection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most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applications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1592807" lvl="1" indent="-293387" defTabSz="1332738">
              <a:lnSpc>
                <a:spcPts val="3119"/>
              </a:lnSpc>
              <a:spcBef>
                <a:spcPts val="685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number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non-zero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terms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their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polynomials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small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(just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four)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735782" lvl="1" indent="-293387" defTabSz="1332738">
              <a:lnSpc>
                <a:spcPts val="3119"/>
              </a:lnSpc>
              <a:spcBef>
                <a:spcPts val="692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LFSR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required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implement</a:t>
            </a:r>
            <a:r>
              <a:rPr sz="2842" kern="0" spc="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encoding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and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decoding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simpler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lnSpc>
                <a:spcPts val="3746"/>
              </a:lnSpc>
              <a:spcBef>
                <a:spcPts val="370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Applications</a:t>
            </a:r>
            <a:r>
              <a:rPr sz="3279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need extra</a:t>
            </a:r>
            <a:r>
              <a:rPr sz="3279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protection,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e.g.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defTabSz="1332738">
              <a:lnSpc>
                <a:spcPts val="3746"/>
              </a:lnSpc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DD, use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CRC-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32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71877" defTabSz="1332738">
              <a:spcBef>
                <a:spcPts val="135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79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CRC</a:t>
            </a:r>
            <a:r>
              <a:rPr spc="-36" dirty="0"/>
              <a:t> </a:t>
            </a:r>
            <a:r>
              <a:rPr spc="-15" dirty="0"/>
              <a:t>codes</a:t>
            </a:r>
          </a:p>
        </p:txBody>
      </p:sp>
    </p:spTree>
    <p:extLst>
      <p:ext uri="{BB962C8B-B14F-4D97-AF65-F5344CB8AC3E}">
        <p14:creationId xmlns:p14="http://schemas.microsoft.com/office/powerpoint/2010/main" val="4029958032"/>
      </p:ext>
    </p:extLst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2972" y="1477437"/>
            <a:ext cx="8242557" cy="5086607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1131" marR="7404" indent="-353546" algn="just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encoding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decoding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done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either 	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software,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or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hardware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using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usual 	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procedure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separable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cyclic</a:t>
            </a:r>
            <a:r>
              <a:rPr sz="3279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056" indent="-353546" algn="just" defTabSz="1332738">
              <a:spcBef>
                <a:spcPts val="809"/>
              </a:spcBef>
              <a:buFontTx/>
              <a:buChar char="•"/>
              <a:tabLst>
                <a:tab pos="372056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encode: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713569" lvl="1" indent="-293387" algn="just" defTabSz="1332738">
              <a:lnSpc>
                <a:spcPct val="101499"/>
              </a:lnSpc>
              <a:spcBef>
                <a:spcPts val="685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shift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polynomial</a:t>
            </a:r>
            <a:r>
              <a:rPr sz="2842" kern="0" spc="11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right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deg(g(x))</a:t>
            </a:r>
            <a:r>
              <a:rPr sz="2842" kern="0" spc="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bit 	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position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algn="just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divided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it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generator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polynomial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778356" lvl="1" indent="-293387" algn="just" defTabSz="1332738">
              <a:lnSpc>
                <a:spcPct val="101499"/>
              </a:lnSpc>
              <a:spcBef>
                <a:spcPts val="692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coefficients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remainder</a:t>
            </a:r>
            <a:r>
              <a:rPr sz="2842" kern="0" spc="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form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the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check bits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CRC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71877" defTabSz="1332738">
              <a:spcBef>
                <a:spcPts val="1370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80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Encoding/decoding</a:t>
            </a:r>
          </a:p>
        </p:txBody>
      </p:sp>
    </p:spTree>
    <p:extLst>
      <p:ext uri="{BB962C8B-B14F-4D97-AF65-F5344CB8AC3E}">
        <p14:creationId xmlns:p14="http://schemas.microsoft.com/office/powerpoint/2010/main" val="3048594638"/>
      </p:ext>
    </p:extLst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2972" y="1482999"/>
            <a:ext cx="8119465" cy="5081487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372980" marR="165665" indent="-355397" defTabSz="1332738">
              <a:lnSpc>
                <a:spcPct val="101499"/>
              </a:lnSpc>
              <a:spcBef>
                <a:spcPts val="146"/>
              </a:spcBef>
              <a:buFontTx/>
              <a:buChar char="•"/>
              <a:tabLst>
                <a:tab pos="372980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number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check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equals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degree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of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generator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polynomial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4835" marR="7404" lvl="1" indent="-295238" defTabSz="1332738">
              <a:spcBef>
                <a:spcPts val="612"/>
              </a:spcBef>
              <a:buFontTx/>
              <a:buChar char="–"/>
              <a:tabLst>
                <a:tab pos="784835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CRC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detects</a:t>
            </a:r>
            <a:r>
              <a:rPr sz="2478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burst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length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less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or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equal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than</a:t>
            </a:r>
            <a:r>
              <a:rPr sz="2478" kern="0" spc="-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deg(g(x))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108285" indent="-355397" defTabSz="1332738">
              <a:lnSpc>
                <a:spcPct val="101499"/>
              </a:lnSpc>
              <a:spcBef>
                <a:spcPts val="663"/>
              </a:spcBef>
              <a:buFontTx/>
              <a:buChar char="•"/>
              <a:tabLst>
                <a:tab pos="372980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CRC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also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detects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many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which</a:t>
            </a:r>
            <a:r>
              <a:rPr sz="2842" kern="0" spc="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larger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than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deg(g(x))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4835" marR="251739" lvl="1" indent="-295238" defTabSz="1332738">
              <a:spcBef>
                <a:spcPts val="612"/>
              </a:spcBef>
              <a:buFontTx/>
              <a:buChar char="–"/>
              <a:tabLst>
                <a:tab pos="784835" algn="l"/>
                <a:tab pos="869056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apart</a:t>
            </a:r>
            <a:r>
              <a:rPr sz="2478" kern="0" spc="-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from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detecting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burst</a:t>
            </a:r>
            <a:r>
              <a:rPr sz="2478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78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length</a:t>
            </a:r>
            <a:r>
              <a:rPr sz="2478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16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or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less,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CRC-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16 and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CRC-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CCITT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also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capable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to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</a:t>
            </a:r>
            <a:r>
              <a:rPr sz="2478" kern="0" spc="-10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99.997%</a:t>
            </a:r>
            <a:r>
              <a:rPr sz="2478" kern="0" spc="-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burst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length</a:t>
            </a:r>
            <a:r>
              <a:rPr sz="2478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17</a:t>
            </a:r>
            <a:r>
              <a:rPr sz="2478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and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99.985%</a:t>
            </a:r>
            <a:r>
              <a:rPr sz="2478" kern="0" spc="-12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burst</a:t>
            </a:r>
            <a:r>
              <a:rPr sz="2478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78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length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18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>
              <a:spcBef>
                <a:spcPts val="823"/>
              </a:spcBef>
            </a:pP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71877" defTabSz="1332738"/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81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Encoding/decoding</a:t>
            </a:r>
          </a:p>
        </p:txBody>
      </p:sp>
    </p:spTree>
    <p:extLst>
      <p:ext uri="{BB962C8B-B14F-4D97-AF65-F5344CB8AC3E}">
        <p14:creationId xmlns:p14="http://schemas.microsoft.com/office/powerpoint/2010/main" val="611499119"/>
      </p:ext>
    </p:extLst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2973" y="1427183"/>
            <a:ext cx="8508177" cy="5152281"/>
          </a:xfrm>
          <a:prstGeom prst="rect">
            <a:avLst/>
          </a:prstGeom>
        </p:spPr>
        <p:txBody>
          <a:bodyPr vert="horz" wrap="square" lIns="0" tIns="74966" rIns="0" bIns="0" rtlCol="0">
            <a:spAutoFit/>
          </a:bodyPr>
          <a:lstStyle/>
          <a:p>
            <a:pPr marL="372980" marR="525691" indent="-355397" defTabSz="1332738">
              <a:lnSpc>
                <a:spcPts val="3556"/>
              </a:lnSpc>
              <a:spcBef>
                <a:spcPts val="590"/>
              </a:spcBef>
              <a:buFontTx/>
              <a:buChar char="•"/>
              <a:tabLst>
                <a:tab pos="372980" algn="l"/>
              </a:tabLst>
            </a:pP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Reed-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Solomon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(RS)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codes are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class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of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separable</a:t>
            </a:r>
            <a:r>
              <a:rPr sz="3279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cyclic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used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correct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wide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range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applications including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231378" lvl="1" indent="-293387" defTabSz="1332738">
              <a:lnSpc>
                <a:spcPts val="3119"/>
              </a:lnSpc>
              <a:spcBef>
                <a:spcPts val="685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storage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devices</a:t>
            </a:r>
            <a:r>
              <a:rPr sz="2842" kern="0" spc="12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(tapes,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compact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disks,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DVDs,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bar-codes),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wireless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7404" lvl="1" indent="-293387" defTabSz="1332738">
              <a:lnSpc>
                <a:spcPts val="3119"/>
              </a:lnSpc>
              <a:spcBef>
                <a:spcPts val="692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communication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(cellular</a:t>
            </a:r>
            <a:r>
              <a:rPr sz="2842" kern="0" spc="11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telephones,</a:t>
            </a:r>
            <a:r>
              <a:rPr sz="2842" kern="0" spc="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microwave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links),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satellite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427587" lvl="1" indent="-293387" defTabSz="1332738">
              <a:lnSpc>
                <a:spcPts val="3119"/>
              </a:lnSpc>
              <a:spcBef>
                <a:spcPts val="685"/>
              </a:spcBef>
              <a:buFontTx/>
              <a:buChar char="–"/>
              <a:tabLst>
                <a:tab pos="78483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communication,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digital</a:t>
            </a:r>
            <a:r>
              <a:rPr sz="2842" kern="0" spc="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television,</a:t>
            </a:r>
            <a:r>
              <a:rPr sz="2842" kern="0" spc="10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high-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speed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modems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(ADSL,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xDSL).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71877" defTabSz="1332738">
              <a:spcBef>
                <a:spcPts val="2296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82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Reed-</a:t>
            </a:r>
            <a:r>
              <a:rPr dirty="0"/>
              <a:t>Solomon</a:t>
            </a:r>
            <a:r>
              <a:rPr spc="-160" dirty="0"/>
              <a:t> </a:t>
            </a:r>
            <a:r>
              <a:rPr spc="-15" dirty="0"/>
              <a:t>codes</a:t>
            </a:r>
          </a:p>
        </p:txBody>
      </p:sp>
    </p:spTree>
    <p:extLst>
      <p:ext uri="{BB962C8B-B14F-4D97-AF65-F5344CB8AC3E}">
        <p14:creationId xmlns:p14="http://schemas.microsoft.com/office/powerpoint/2010/main" val="725945919"/>
      </p:ext>
    </p:extLst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8931" y="1482999"/>
            <a:ext cx="8662737" cy="5081167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447023" marR="99955" indent="-355397" defTabSz="1332738">
              <a:lnSpc>
                <a:spcPct val="101499"/>
              </a:lnSpc>
              <a:spcBef>
                <a:spcPts val="146"/>
              </a:spcBef>
              <a:buFontTx/>
              <a:buChar char="•"/>
              <a:tabLst>
                <a:tab pos="447023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encoding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Reed-Solomon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done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using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usual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procedure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58876" marR="418332" lvl="1" indent="-295238" defTabSz="1332738">
              <a:spcBef>
                <a:spcPts val="612"/>
              </a:spcBef>
              <a:buFontTx/>
              <a:buChar char="–"/>
              <a:tabLst>
                <a:tab pos="858876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</a:t>
            </a:r>
            <a:r>
              <a:rPr sz="2478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computed</a:t>
            </a:r>
            <a:r>
              <a:rPr sz="2478" kern="0" spc="-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shifting</a:t>
            </a:r>
            <a:r>
              <a:rPr sz="2478" kern="0" spc="-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78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478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right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n-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k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positions,</a:t>
            </a:r>
            <a:r>
              <a:rPr sz="2478" kern="0" spc="-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dividing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it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generator</a:t>
            </a:r>
            <a:r>
              <a:rPr sz="2478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polynomial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and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then</a:t>
            </a:r>
            <a:r>
              <a:rPr sz="2478" kern="0" spc="-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adding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obtained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reminder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shifted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43320" marR="695985" indent="-351695" algn="just" defTabSz="1332738">
              <a:lnSpc>
                <a:spcPct val="101499"/>
              </a:lnSpc>
              <a:spcBef>
                <a:spcPts val="656"/>
              </a:spcBef>
              <a:buFontTx/>
              <a:buChar char="•"/>
              <a:tabLst>
                <a:tab pos="447023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key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difference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groups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rather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than individual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used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symbols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the 	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code.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57950" lvl="1" indent="-294313" algn="just" defTabSz="1332738">
              <a:spcBef>
                <a:spcPts val="612"/>
              </a:spcBef>
              <a:buFontTx/>
              <a:buChar char="–"/>
              <a:tabLst>
                <a:tab pos="857950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usually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478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8,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i.e.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byte.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57950" lvl="1" indent="-294313" algn="just" defTabSz="1332738">
              <a:spcBef>
                <a:spcPts val="590"/>
              </a:spcBef>
              <a:buFontTx/>
              <a:buChar char="–"/>
              <a:tabLst>
                <a:tab pos="857950" algn="l"/>
              </a:tabLst>
            </a:pP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78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theory</a:t>
            </a:r>
            <a:r>
              <a:rPr sz="2478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behind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78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field</a:t>
            </a:r>
            <a:r>
              <a:rPr sz="2478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Z</a:t>
            </a:r>
            <a:r>
              <a:rPr sz="2405" kern="0" baseline="25252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2405" kern="0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405" kern="0" spc="251" baseline="-202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78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degree</a:t>
            </a:r>
            <a:r>
              <a:rPr sz="2478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over</a:t>
            </a:r>
            <a:r>
              <a:rPr sz="2478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78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{0,1}</a:t>
            </a:r>
            <a:endParaRPr sz="2478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45918" defTabSz="1332738">
              <a:spcBef>
                <a:spcPts val="2726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83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Reed-</a:t>
            </a:r>
            <a:r>
              <a:rPr dirty="0"/>
              <a:t>Solomon</a:t>
            </a:r>
            <a:r>
              <a:rPr spc="-160" dirty="0"/>
              <a:t> </a:t>
            </a:r>
            <a:r>
              <a:rPr spc="-15" dirty="0"/>
              <a:t>codes</a:t>
            </a:r>
          </a:p>
        </p:txBody>
      </p:sp>
    </p:spTree>
    <p:extLst>
      <p:ext uri="{BB962C8B-B14F-4D97-AF65-F5344CB8AC3E}">
        <p14:creationId xmlns:p14="http://schemas.microsoft.com/office/powerpoint/2010/main" val="3901377706"/>
      </p:ext>
    </p:extLst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16903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84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spc="-15" dirty="0"/>
              <a:t>Encoding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3" y="1477435"/>
            <a:ext cx="8474859" cy="3143960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561786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encoder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RS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takes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k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data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symbols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each and computes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a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containing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symbols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bits each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7404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Reed-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Solomon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correct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up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Symbol"/>
                <a:cs typeface="Symbol"/>
              </a:rPr>
              <a:t>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n-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k</a:t>
            </a:r>
            <a:r>
              <a:rPr sz="3279" kern="0" dirty="0">
                <a:solidFill>
                  <a:sysClr val="windowText" lastClr="000000"/>
                </a:solidFill>
                <a:latin typeface="Symbol"/>
                <a:cs typeface="Symbol"/>
              </a:rPr>
              <a:t>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/2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symbols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contain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137170519"/>
      </p:ext>
    </p:extLst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25607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87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Summary</a:t>
            </a:r>
            <a:r>
              <a:rPr spc="-80" dirty="0"/>
              <a:t> </a:t>
            </a:r>
            <a:r>
              <a:rPr dirty="0"/>
              <a:t>of</a:t>
            </a:r>
            <a:r>
              <a:rPr spc="-87" dirty="0"/>
              <a:t> </a:t>
            </a:r>
            <a:r>
              <a:rPr dirty="0"/>
              <a:t>cyclic</a:t>
            </a:r>
            <a:r>
              <a:rPr spc="-29" dirty="0"/>
              <a:t> </a:t>
            </a:r>
            <a:r>
              <a:rPr spc="-15" dirty="0"/>
              <a:t>codes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3" y="1486138"/>
            <a:ext cx="7765921" cy="3757013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788537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Any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end-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around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shift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produce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another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7404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characterized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its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generator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polynomial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g(x),</a:t>
            </a:r>
            <a:r>
              <a:rPr sz="3279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degree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(n-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k),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=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 codeword,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k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 data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word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16659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</a:t>
            </a:r>
            <a:r>
              <a:rPr sz="3279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single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multiple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adjacent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affecting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(n-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k)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or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less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9298129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0037" y="228463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spc="-15" dirty="0">
                <a:solidFill>
                  <a:srgbClr val="000000"/>
                </a:solidFill>
              </a:rPr>
              <a:t>Applications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45016" y="1387982"/>
            <a:ext cx="8181224" cy="5208982"/>
          </a:xfrm>
          <a:prstGeom prst="rect">
            <a:avLst/>
          </a:prstGeom>
        </p:spPr>
        <p:txBody>
          <a:bodyPr vert="horz" wrap="square" lIns="0" tIns="77779" rIns="0" bIns="0" rtlCol="0">
            <a:spAutoFit/>
          </a:bodyPr>
          <a:lstStyle/>
          <a:p>
            <a:pPr marL="368991" indent="-350020" defTabSz="1365931">
              <a:spcBef>
                <a:spcPts val="611"/>
              </a:spcBef>
              <a:buFontTx/>
              <a:buChar char="•"/>
              <a:tabLst>
                <a:tab pos="368991" algn="l"/>
              </a:tabLst>
            </a:pPr>
            <a:r>
              <a:rPr sz="3286" kern="0" spc="-15" dirty="0">
                <a:solidFill>
                  <a:srgbClr val="FC0128"/>
                </a:solidFill>
                <a:latin typeface="Arial"/>
                <a:cs typeface="Arial"/>
              </a:rPr>
              <a:t>mission-</a:t>
            </a:r>
            <a:r>
              <a:rPr sz="3286" kern="0" dirty="0">
                <a:solidFill>
                  <a:srgbClr val="FC0128"/>
                </a:solidFill>
                <a:latin typeface="Arial"/>
                <a:cs typeface="Arial"/>
              </a:rPr>
              <a:t>critical</a:t>
            </a:r>
            <a:r>
              <a:rPr sz="3286" kern="0" spc="52" dirty="0">
                <a:solidFill>
                  <a:srgbClr val="FC0128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applications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441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it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important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complete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mission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426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repair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impossible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or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prohibitively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expensive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2" indent="-234295" defTabSz="1365931">
              <a:lnSpc>
                <a:spcPts val="2808"/>
              </a:lnSpc>
              <a:spcBef>
                <a:spcPts val="336"/>
              </a:spcBef>
              <a:buFontTx/>
              <a:buChar char="•"/>
              <a:tabLst>
                <a:tab pos="1192344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Pioneer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10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was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launched</a:t>
            </a:r>
            <a:r>
              <a:rPr sz="2465" kern="0" spc="7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March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1970,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3292" defTabSz="1365931">
              <a:lnSpc>
                <a:spcPts val="2808"/>
              </a:lnSpc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passed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Pluto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13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June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1983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68991" indent="-350020" defTabSz="1365931">
              <a:spcBef>
                <a:spcPts val="411"/>
              </a:spcBef>
              <a:buFontTx/>
              <a:buChar char="•"/>
              <a:tabLst>
                <a:tab pos="368991" algn="l"/>
              </a:tabLst>
            </a:pP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requirements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3292" marR="582418" lvl="2" indent="-235244" defTabSz="1365931">
              <a:lnSpc>
                <a:spcPts val="2659"/>
              </a:lnSpc>
              <a:spcBef>
                <a:spcPts val="680"/>
              </a:spcBef>
              <a:buFontTx/>
              <a:buChar char="•"/>
              <a:tabLst>
                <a:tab pos="1193292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95%</a:t>
            </a:r>
            <a:r>
              <a:rPr sz="2465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probability</a:t>
            </a:r>
            <a:r>
              <a:rPr sz="2465" kern="0" spc="7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be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operational</a:t>
            </a:r>
            <a:r>
              <a:rPr sz="2465" kern="0" spc="7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at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end</a:t>
            </a:r>
            <a:r>
              <a:rPr sz="2465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465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mission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(e.g.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10</a:t>
            </a:r>
            <a:r>
              <a:rPr sz="2465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years)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3292" marR="7589" lvl="2" indent="-235244" defTabSz="1365931">
              <a:lnSpc>
                <a:spcPts val="2659"/>
              </a:lnSpc>
              <a:spcBef>
                <a:spcPts val="627"/>
              </a:spcBef>
              <a:buFontTx/>
              <a:buChar char="•"/>
              <a:tabLst>
                <a:tab pos="1193292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may</a:t>
            </a:r>
            <a:r>
              <a:rPr sz="2465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be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degraded</a:t>
            </a:r>
            <a:r>
              <a:rPr sz="2465" kern="0" spc="7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or</a:t>
            </a:r>
            <a:r>
              <a:rPr sz="2465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reconfigured</a:t>
            </a:r>
            <a:r>
              <a:rPr sz="2465" kern="0" spc="6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before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(operator</a:t>
            </a:r>
            <a:r>
              <a:rPr sz="2465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interaction</a:t>
            </a:r>
            <a:r>
              <a:rPr sz="2465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possible)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defTabSz="1365931">
              <a:spcBef>
                <a:spcPts val="971"/>
              </a:spcBef>
            </a:pP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1182" defTabSz="1365931"/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24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02802274"/>
      </p:ext>
    </p:extLst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D6E1D0-DF7F-AB6F-63A9-7E0868C7F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0C410-7ECC-33EA-6B36-7D62A08E5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18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209-222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9485B-7CF4-88F7-DA11-68D365F125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56832"/>
      </p:ext>
    </p:extLst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2972" y="1387609"/>
            <a:ext cx="7949172" cy="5168145"/>
          </a:xfrm>
          <a:prstGeom prst="rect">
            <a:avLst/>
          </a:prstGeom>
        </p:spPr>
        <p:txBody>
          <a:bodyPr vert="horz" wrap="square" lIns="0" tIns="111061" rIns="0" bIns="0" rtlCol="0">
            <a:spAutoFit/>
          </a:bodyPr>
          <a:lstStyle/>
          <a:p>
            <a:pPr marL="372980" indent="-354470" defTabSz="1332738">
              <a:spcBef>
                <a:spcPts val="874"/>
              </a:spcBef>
              <a:buFontTx/>
              <a:buChar char="•"/>
              <a:tabLst>
                <a:tab pos="372980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Designed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unidirectional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7404" indent="-355397" defTabSz="1332738">
              <a:lnSpc>
                <a:spcPct val="102200"/>
              </a:lnSpc>
              <a:spcBef>
                <a:spcPts val="669"/>
              </a:spcBef>
              <a:buFontTx/>
              <a:buChar char="•"/>
              <a:tabLst>
                <a:tab pos="372980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rgbClr val="FC0127"/>
                </a:solidFill>
                <a:latin typeface="Helvetica"/>
                <a:cs typeface="Helvetica"/>
              </a:rPr>
              <a:t>unidirectional</a:t>
            </a:r>
            <a:r>
              <a:rPr sz="2842" kern="0" spc="51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affected bits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are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changed to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either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Symbol"/>
                <a:cs typeface="Symbol"/>
              </a:rPr>
              <a:t></a:t>
            </a:r>
            <a:r>
              <a:rPr sz="2842" kern="0" spc="124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or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Symbol"/>
                <a:cs typeface="Symbol"/>
              </a:rPr>
              <a:t></a:t>
            </a:r>
            <a:r>
              <a:rPr sz="2842" kern="0" spc="9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0,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but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not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both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721"/>
              </a:spcBef>
              <a:buFontTx/>
              <a:buChar char="•"/>
              <a:tabLst>
                <a:tab pos="372980" algn="l"/>
              </a:tabLst>
            </a:pP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Example: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  <a:tab pos="3902886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correct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codeword: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010101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marR="375758" lvl="1" indent="-293387" defTabSz="1332738">
              <a:lnSpc>
                <a:spcPct val="105900"/>
              </a:lnSpc>
              <a:spcBef>
                <a:spcPts val="547"/>
              </a:spcBef>
              <a:buFontTx/>
              <a:buChar char="–"/>
              <a:tabLst>
                <a:tab pos="2276761" algn="l"/>
                <a:tab pos="4066702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same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</a:t>
            </a:r>
            <a:r>
              <a:rPr sz="2842" kern="0" spc="10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unidirectional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errors: 	</a:t>
            </a:r>
            <a:r>
              <a:rPr sz="2842" kern="0" spc="-15" dirty="0">
                <a:solidFill>
                  <a:srgbClr val="FC0127"/>
                </a:solidFill>
                <a:latin typeface="Helvetica"/>
                <a:cs typeface="Helvetica"/>
              </a:rPr>
              <a:t>1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10101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42" kern="0" spc="-15" dirty="0">
                <a:solidFill>
                  <a:srgbClr val="FC0127"/>
                </a:solidFill>
                <a:latin typeface="Helvetica"/>
                <a:cs typeface="Helvetica"/>
              </a:rPr>
              <a:t>0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0101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2304526" defTabSz="1332738">
              <a:spcBef>
                <a:spcPts val="297"/>
              </a:spcBef>
              <a:tabLst>
                <a:tab pos="4066702" algn="l"/>
              </a:tabLst>
            </a:pPr>
            <a:r>
              <a:rPr sz="2842" kern="0" spc="-15" dirty="0">
                <a:solidFill>
                  <a:srgbClr val="FC0127"/>
                </a:solidFill>
                <a:latin typeface="Helvetica"/>
                <a:cs typeface="Helvetica"/>
              </a:rPr>
              <a:t>1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842" kern="0" spc="-15" dirty="0">
                <a:solidFill>
                  <a:srgbClr val="FC0127"/>
                </a:solidFill>
                <a:latin typeface="Helvetica"/>
                <a:cs typeface="Helvetica"/>
              </a:rPr>
              <a:t>1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101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42" kern="0" spc="-15" dirty="0">
                <a:solidFill>
                  <a:srgbClr val="FC0127"/>
                </a:solidFill>
                <a:latin typeface="Helvetica"/>
                <a:cs typeface="Helvetica"/>
              </a:rPr>
              <a:t>0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42" kern="0" spc="-15" dirty="0">
                <a:solidFill>
                  <a:srgbClr val="FC0127"/>
                </a:solidFill>
                <a:latin typeface="Helvetica"/>
                <a:cs typeface="Helvetica"/>
              </a:rPr>
              <a:t>0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01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2333217" defTabSz="1332738">
              <a:spcBef>
                <a:spcPts val="297"/>
              </a:spcBef>
              <a:tabLst>
                <a:tab pos="4066702" algn="l"/>
              </a:tabLst>
            </a:pPr>
            <a:r>
              <a:rPr sz="2842" kern="0" spc="-15" dirty="0">
                <a:solidFill>
                  <a:srgbClr val="FC0127"/>
                </a:solidFill>
                <a:latin typeface="Helvetica"/>
                <a:cs typeface="Helvetica"/>
              </a:rPr>
              <a:t>1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842" kern="0" spc="-15" dirty="0">
                <a:solidFill>
                  <a:srgbClr val="FC0127"/>
                </a:solidFill>
                <a:latin typeface="Helvetica"/>
                <a:cs typeface="Helvetica"/>
              </a:rPr>
              <a:t>1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842" kern="0" spc="-15" dirty="0">
                <a:solidFill>
                  <a:srgbClr val="FC0127"/>
                </a:solidFill>
                <a:latin typeface="Helvetica"/>
                <a:cs typeface="Helvetica"/>
              </a:rPr>
              <a:t>1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42" kern="0" spc="-15" dirty="0">
                <a:solidFill>
                  <a:srgbClr val="FC0127"/>
                </a:solidFill>
                <a:latin typeface="Helvetica"/>
                <a:cs typeface="Helvetica"/>
              </a:rPr>
              <a:t>0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42" kern="0" spc="-15" dirty="0">
                <a:solidFill>
                  <a:srgbClr val="FC0127"/>
                </a:solidFill>
                <a:latin typeface="Helvetica"/>
                <a:cs typeface="Helvetica"/>
              </a:rPr>
              <a:t>0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42" kern="0" spc="-15" dirty="0">
                <a:solidFill>
                  <a:srgbClr val="FC0127"/>
                </a:solidFill>
                <a:latin typeface="Helvetica"/>
                <a:cs typeface="Helvetica"/>
              </a:rPr>
              <a:t>0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71877" defTabSz="1332738">
              <a:spcBef>
                <a:spcPts val="2798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88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Unordered</a:t>
            </a:r>
            <a:r>
              <a:rPr spc="-160" dirty="0"/>
              <a:t> </a:t>
            </a:r>
            <a:r>
              <a:rPr spc="-29" dirty="0"/>
              <a:t>codes</a:t>
            </a:r>
          </a:p>
        </p:txBody>
      </p:sp>
    </p:spTree>
    <p:extLst>
      <p:ext uri="{BB962C8B-B14F-4D97-AF65-F5344CB8AC3E}">
        <p14:creationId xmlns:p14="http://schemas.microsoft.com/office/powerpoint/2010/main" val="1915701306"/>
      </p:ext>
    </p:extLst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8932" y="1486139"/>
            <a:ext cx="8510028" cy="5085582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447023" marR="81445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447023" algn="l"/>
              </a:tabLst>
            </a:pPr>
            <a:r>
              <a:rPr sz="3279" kern="0" dirty="0">
                <a:solidFill>
                  <a:srgbClr val="FC0127"/>
                </a:solidFill>
                <a:latin typeface="Helvetica"/>
                <a:cs typeface="Helvetica"/>
              </a:rPr>
              <a:t>Theorem:</a:t>
            </a:r>
            <a:r>
              <a:rPr sz="3279" kern="0" spc="-22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 C detects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all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unidirectional</a:t>
            </a:r>
            <a:r>
              <a:rPr sz="3279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r>
              <a:rPr sz="3279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only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every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pair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codewords</a:t>
            </a:r>
            <a:r>
              <a:rPr sz="3279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unordered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47023" marR="375758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447023" algn="l"/>
                <a:tab pos="1838068" algn="l"/>
                <a:tab pos="2340621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two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binary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n-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tuples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y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 </a:t>
            </a:r>
            <a:r>
              <a:rPr sz="3279" kern="0" dirty="0">
                <a:solidFill>
                  <a:srgbClr val="FC0127"/>
                </a:solidFill>
                <a:latin typeface="Helvetica"/>
                <a:cs typeface="Helvetica"/>
              </a:rPr>
              <a:t>ordered</a:t>
            </a:r>
            <a:r>
              <a:rPr sz="3279" kern="0" spc="29" dirty="0">
                <a:solidFill>
                  <a:srgbClr val="FC0127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if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either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3279" kern="0" spc="-54" baseline="-20370" dirty="0">
                <a:solidFill>
                  <a:sysClr val="windowText" lastClr="000000"/>
                </a:solidFill>
                <a:latin typeface="Helvetica"/>
                <a:cs typeface="Helvetica"/>
              </a:rPr>
              <a:t>i</a:t>
            </a:r>
            <a:r>
              <a:rPr sz="3279" kern="0" baseline="-2037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3279" kern="0" dirty="0">
                <a:solidFill>
                  <a:sysClr val="windowText" lastClr="000000"/>
                </a:solidFill>
                <a:latin typeface="Symbol"/>
                <a:cs typeface="Symbol"/>
              </a:rPr>
              <a:t></a:t>
            </a:r>
            <a:r>
              <a:rPr sz="3279" kern="0" spc="8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y</a:t>
            </a:r>
            <a:r>
              <a:rPr sz="3279" kern="0" baseline="-20370" dirty="0">
                <a:solidFill>
                  <a:sysClr val="windowText" lastClr="000000"/>
                </a:solidFill>
                <a:latin typeface="Helvetica"/>
                <a:cs typeface="Helvetica"/>
              </a:rPr>
              <a:t>i</a:t>
            </a:r>
            <a:r>
              <a:rPr sz="3279" kern="0" spc="469" baseline="-203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or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3279" kern="0" baseline="-20370" dirty="0">
                <a:solidFill>
                  <a:sysClr val="windowText" lastClr="000000"/>
                </a:solidFill>
                <a:latin typeface="Helvetica"/>
                <a:cs typeface="Helvetica"/>
              </a:rPr>
              <a:t>i</a:t>
            </a:r>
            <a:r>
              <a:rPr sz="3279" kern="0" spc="469" baseline="-203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Symbol"/>
                <a:cs typeface="Symbol"/>
              </a:rPr>
              <a:t></a:t>
            </a:r>
            <a:r>
              <a:rPr sz="3279" kern="0" spc="8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y</a:t>
            </a:r>
            <a:r>
              <a:rPr sz="3279" kern="0" baseline="-20370" dirty="0">
                <a:solidFill>
                  <a:sysClr val="windowText" lastClr="000000"/>
                </a:solidFill>
                <a:latin typeface="Helvetica"/>
                <a:cs typeface="Helvetica"/>
              </a:rPr>
              <a:t>i</a:t>
            </a:r>
            <a:r>
              <a:rPr sz="3279" kern="0" spc="503" baseline="-203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Symbol"/>
                <a:cs typeface="Symbol"/>
              </a:rPr>
              <a:t></a:t>
            </a:r>
            <a:r>
              <a:rPr sz="3279" kern="0" spc="8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{1,2,...,n}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47023" indent="-354470" defTabSz="1332738">
              <a:spcBef>
                <a:spcPts val="816"/>
              </a:spcBef>
              <a:buFontTx/>
              <a:buChar char="•"/>
              <a:tabLst>
                <a:tab pos="447023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Examples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ordered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codewords: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2928320" defTabSz="1332738">
              <a:spcBef>
                <a:spcPts val="729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0110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&lt;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0111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&lt;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1111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2928320" defTabSz="1332738">
              <a:spcBef>
                <a:spcPts val="742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0110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&gt;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0100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&gt;</a:t>
            </a:r>
            <a:r>
              <a:rPr sz="2842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0000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>
              <a:spcBef>
                <a:spcPts val="328"/>
              </a:spcBef>
            </a:pP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45918" defTabSz="1332738"/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89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4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Unidirectional</a:t>
            </a:r>
            <a:r>
              <a:rPr spc="-153" dirty="0"/>
              <a:t> </a:t>
            </a:r>
            <a:r>
              <a:rPr dirty="0"/>
              <a:t>error</a:t>
            </a:r>
            <a:r>
              <a:rPr spc="-124" dirty="0"/>
              <a:t> </a:t>
            </a:r>
            <a:r>
              <a:rPr spc="-15" dirty="0"/>
              <a:t>detection</a:t>
            </a:r>
          </a:p>
        </p:txBody>
      </p:sp>
    </p:spTree>
    <p:extLst>
      <p:ext uri="{BB962C8B-B14F-4D97-AF65-F5344CB8AC3E}">
        <p14:creationId xmlns:p14="http://schemas.microsoft.com/office/powerpoint/2010/main" val="627650594"/>
      </p:ext>
    </p:extLst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2972" y="1477436"/>
            <a:ext cx="8499848" cy="5110204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7404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unidirectional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always</a:t>
            </a:r>
            <a:r>
              <a:rPr sz="3279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changes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a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word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 word</a:t>
            </a:r>
            <a:r>
              <a:rPr sz="3279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y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which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either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smaller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or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greater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than </a:t>
            </a:r>
            <a:r>
              <a:rPr sz="3279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262846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unidirectional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cannot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change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 </a:t>
            </a:r>
            <a:r>
              <a:rPr sz="3279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a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word which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not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ordered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x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152710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Therefore,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any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pair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codewords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are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unordered,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unidirectional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will</a:t>
            </a:r>
            <a:r>
              <a:rPr sz="3279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never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transform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another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codeword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defTabSz="1332738">
              <a:spcBef>
                <a:spcPts val="189"/>
              </a:spcBef>
            </a:pP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71877" defTabSz="1332738"/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90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Unidirectional</a:t>
            </a:r>
            <a:r>
              <a:rPr spc="-153" dirty="0"/>
              <a:t> </a:t>
            </a:r>
            <a:r>
              <a:rPr dirty="0"/>
              <a:t>error</a:t>
            </a:r>
            <a:r>
              <a:rPr spc="-124" dirty="0"/>
              <a:t> </a:t>
            </a:r>
            <a:r>
              <a:rPr spc="-15" dirty="0"/>
              <a:t>detection</a:t>
            </a:r>
          </a:p>
        </p:txBody>
      </p:sp>
    </p:spTree>
    <p:extLst>
      <p:ext uri="{BB962C8B-B14F-4D97-AF65-F5344CB8AC3E}">
        <p14:creationId xmlns:p14="http://schemas.microsoft.com/office/powerpoint/2010/main" val="3765199519"/>
      </p:ext>
    </p:extLst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25607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93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Berger</a:t>
            </a:r>
            <a:r>
              <a:rPr spc="-87" dirty="0"/>
              <a:t> </a:t>
            </a:r>
            <a:r>
              <a:rPr spc="-29" dirty="0"/>
              <a:t>code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14797" y="1180225"/>
            <a:ext cx="7529917" cy="4304159"/>
          </a:xfrm>
          <a:prstGeom prst="rect">
            <a:avLst/>
          </a:prstGeom>
        </p:spPr>
        <p:txBody>
          <a:bodyPr vert="horz" wrap="square" lIns="0" tIns="247110" rIns="0" bIns="0" rtlCol="0">
            <a:spAutoFit/>
          </a:bodyPr>
          <a:lstStyle/>
          <a:p>
            <a:pPr marL="410002" indent="-354470" defTabSz="1332738">
              <a:spcBef>
                <a:spcPts val="1946"/>
              </a:spcBef>
              <a:buFontTx/>
              <a:buChar char="•"/>
              <a:tabLst>
                <a:tab pos="410002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Append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3279" i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check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 </a:t>
            </a:r>
            <a:r>
              <a:rPr sz="3279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k</a:t>
            </a:r>
            <a:r>
              <a:rPr sz="3279" i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067116" algn="ctr" defTabSz="1332738">
              <a:spcBef>
                <a:spcPts val="1800"/>
              </a:spcBef>
            </a:pPr>
            <a:r>
              <a:rPr sz="3279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3279" i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3279" i="1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Symbol"/>
                <a:cs typeface="Symbol"/>
              </a:rPr>
              <a:t></a:t>
            </a:r>
            <a:r>
              <a:rPr sz="3279" i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log</a:t>
            </a:r>
            <a:r>
              <a:rPr sz="3279" i="1" kern="0" spc="-22" baseline="-2037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3279" i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(k+1)</a:t>
            </a:r>
            <a:r>
              <a:rPr sz="3279" kern="0" spc="-15" dirty="0">
                <a:solidFill>
                  <a:sysClr val="windowText" lastClr="000000"/>
                </a:solidFill>
                <a:latin typeface="Symbol"/>
                <a:cs typeface="Symbol"/>
              </a:rPr>
              <a:t></a:t>
            </a:r>
            <a:endParaRPr sz="3279" kern="0">
              <a:solidFill>
                <a:sysClr val="windowText" lastClr="000000"/>
              </a:solidFill>
              <a:latin typeface="Symbol"/>
              <a:cs typeface="Symbol"/>
            </a:endParaRPr>
          </a:p>
          <a:p>
            <a:pPr marL="410002" indent="-354470" defTabSz="1332738">
              <a:spcBef>
                <a:spcPts val="1800"/>
              </a:spcBef>
              <a:buFontTx/>
              <a:buChar char="•"/>
              <a:tabLst>
                <a:tab pos="410002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separable</a:t>
            </a:r>
            <a:r>
              <a:rPr sz="3279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10002" indent="-354470" defTabSz="1332738">
              <a:spcBef>
                <a:spcPts val="816"/>
              </a:spcBef>
              <a:buFontTx/>
              <a:buChar char="•"/>
              <a:tabLst>
                <a:tab pos="410002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how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create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word: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20004" lvl="1" indent="-293387" defTabSz="1332738">
              <a:spcBef>
                <a:spcPts val="729"/>
              </a:spcBef>
              <a:buFontTx/>
              <a:buChar char="–"/>
              <a:tabLst>
                <a:tab pos="82000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count</a:t>
            </a:r>
            <a:r>
              <a:rPr sz="2842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number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1’s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k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20004" marR="44425" lvl="1" indent="-293387" defTabSz="1332738">
              <a:lnSpc>
                <a:spcPct val="101499"/>
              </a:lnSpc>
              <a:spcBef>
                <a:spcPts val="692"/>
              </a:spcBef>
              <a:buFontTx/>
              <a:buChar char="–"/>
              <a:tabLst>
                <a:tab pos="821855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complement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resulting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binary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number</a:t>
            </a:r>
            <a:r>
              <a:rPr sz="2842" kern="0" spc="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and 	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append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it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287171838"/>
      </p:ext>
    </p:extLst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16903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94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Example</a:t>
            </a:r>
            <a:r>
              <a:rPr spc="-95" dirty="0"/>
              <a:t> </a:t>
            </a:r>
            <a:r>
              <a:rPr dirty="0"/>
              <a:t>of</a:t>
            </a:r>
            <a:r>
              <a:rPr spc="-58" dirty="0"/>
              <a:t> </a:t>
            </a:r>
            <a:r>
              <a:rPr dirty="0"/>
              <a:t>Berger</a:t>
            </a:r>
            <a:r>
              <a:rPr spc="-44" dirty="0"/>
              <a:t> </a:t>
            </a:r>
            <a:r>
              <a:rPr spc="-15" dirty="0"/>
              <a:t>codeword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93316" y="1407081"/>
            <a:ext cx="7367028" cy="3823915"/>
          </a:xfrm>
          <a:prstGeom prst="rect">
            <a:avLst/>
          </a:prstGeom>
        </p:spPr>
        <p:txBody>
          <a:bodyPr vert="horz" wrap="square" lIns="0" tIns="274875" rIns="0" bIns="0" rtlCol="0">
            <a:spAutoFit/>
          </a:bodyPr>
          <a:lstStyle/>
          <a:p>
            <a:pPr marL="133274" defTabSz="1332738">
              <a:spcBef>
                <a:spcPts val="2164"/>
              </a:spcBef>
              <a:tabLst>
                <a:tab pos="393713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3279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rgbClr val="00269F"/>
                </a:solidFill>
                <a:latin typeface="Helvetica"/>
                <a:cs typeface="Helvetica"/>
              </a:rPr>
              <a:t>(0111010),</a:t>
            </a:r>
            <a:r>
              <a:rPr sz="3279" kern="0" spc="-44" dirty="0">
                <a:solidFill>
                  <a:srgbClr val="00269F"/>
                </a:solidFill>
                <a:latin typeface="Helvetica"/>
                <a:cs typeface="Helvetica"/>
              </a:rPr>
              <a:t> </a:t>
            </a:r>
            <a:r>
              <a:rPr sz="3279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k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=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7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33274" defTabSz="1332738">
              <a:spcBef>
                <a:spcPts val="2026"/>
              </a:spcBef>
            </a:pPr>
            <a:r>
              <a:rPr sz="3279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3279" i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3279" i="1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Symbol"/>
                <a:cs typeface="Symbol"/>
              </a:rPr>
              <a:t></a:t>
            </a:r>
            <a:r>
              <a:rPr sz="3279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log</a:t>
            </a:r>
            <a:r>
              <a:rPr sz="3279" i="1" kern="0" baseline="-2037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3279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(7+1)</a:t>
            </a:r>
            <a:r>
              <a:rPr sz="3279" kern="0" dirty="0">
                <a:solidFill>
                  <a:sysClr val="windowText" lastClr="000000"/>
                </a:solidFill>
                <a:latin typeface="Symbol"/>
                <a:cs typeface="Symbol"/>
              </a:rPr>
              <a:t></a:t>
            </a:r>
            <a:r>
              <a:rPr sz="3279" kern="0" spc="8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33274" defTabSz="1332738">
              <a:spcBef>
                <a:spcPts val="2252"/>
              </a:spcBef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number</a:t>
            </a:r>
            <a:r>
              <a:rPr sz="3279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1’s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rgbClr val="00269F"/>
                </a:solidFill>
                <a:latin typeface="Helvetica"/>
                <a:cs typeface="Helvetica"/>
              </a:rPr>
              <a:t>(0111010)</a:t>
            </a:r>
            <a:r>
              <a:rPr sz="3279" kern="0" spc="-15" dirty="0">
                <a:solidFill>
                  <a:srgbClr val="00269F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4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rgbClr val="00AE00"/>
                </a:solidFill>
                <a:latin typeface="Helvetica"/>
                <a:cs typeface="Helvetica"/>
              </a:rPr>
              <a:t>(100)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55531" marR="749665" defTabSz="1332738">
              <a:lnSpc>
                <a:spcPct val="157100"/>
              </a:lnSpc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complement</a:t>
            </a:r>
            <a:r>
              <a:rPr sz="3279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rgbClr val="00AE00"/>
                </a:solidFill>
                <a:latin typeface="Helvetica"/>
                <a:cs typeface="Helvetica"/>
              </a:rPr>
              <a:t>(100)</a:t>
            </a:r>
            <a:r>
              <a:rPr sz="3279" kern="0" spc="-7" dirty="0">
                <a:solidFill>
                  <a:srgbClr val="00AE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rgbClr val="FC0127"/>
                </a:solidFill>
                <a:latin typeface="Helvetica"/>
                <a:cs typeface="Helvetica"/>
              </a:rPr>
              <a:t>(011)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resulting</a:t>
            </a:r>
            <a:r>
              <a:rPr sz="3279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codeword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(</a:t>
            </a:r>
            <a:r>
              <a:rPr sz="3279" kern="0" spc="-58" dirty="0">
                <a:solidFill>
                  <a:srgbClr val="00269F"/>
                </a:solidFill>
                <a:latin typeface="Helvetica"/>
                <a:cs typeface="Helvetica"/>
              </a:rPr>
              <a:t>0111010</a:t>
            </a:r>
            <a:r>
              <a:rPr sz="3279" kern="0" spc="-58" dirty="0">
                <a:solidFill>
                  <a:srgbClr val="FC0127"/>
                </a:solidFill>
                <a:latin typeface="Helvetica"/>
                <a:cs typeface="Helvetica"/>
              </a:rPr>
              <a:t>011</a:t>
            </a:r>
            <a:r>
              <a:rPr sz="3279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)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202764228"/>
      </p:ext>
    </p:extLst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25607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95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marL="123093" algn="ctr">
              <a:spcBef>
                <a:spcPts val="2317"/>
              </a:spcBef>
            </a:pPr>
            <a:r>
              <a:rPr dirty="0"/>
              <a:t>Berger</a:t>
            </a:r>
            <a:r>
              <a:rPr spc="-44" dirty="0"/>
              <a:t> </a:t>
            </a:r>
            <a:r>
              <a:rPr dirty="0"/>
              <a:t>code</a:t>
            </a:r>
            <a:r>
              <a:rPr spc="-87" dirty="0"/>
              <a:t> </a:t>
            </a:r>
            <a:r>
              <a:rPr spc="-15" dirty="0"/>
              <a:t>capability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384376"/>
            <a:ext cx="8449870" cy="2735576"/>
          </a:xfrm>
          <a:prstGeom prst="rect">
            <a:avLst/>
          </a:prstGeom>
        </p:spPr>
        <p:txBody>
          <a:bodyPr vert="horz" wrap="square" lIns="0" tIns="121241" rIns="0" bIns="0" rtlCol="0">
            <a:spAutoFit/>
          </a:bodyPr>
          <a:lstStyle/>
          <a:p>
            <a:pPr marL="372980" indent="-354470" defTabSz="1332738">
              <a:spcBef>
                <a:spcPts val="955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Berger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detects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unidirectional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errors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71264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detection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capability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it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provides,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Berger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 uses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fewest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number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of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check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bits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available</a:t>
            </a:r>
            <a:r>
              <a:rPr sz="3279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separable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unordered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381887075"/>
      </p:ext>
    </p:extLst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16903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96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Arithmetic</a:t>
            </a:r>
            <a:r>
              <a:rPr spc="-138" dirty="0"/>
              <a:t> </a:t>
            </a:r>
            <a:r>
              <a:rPr spc="-29" dirty="0"/>
              <a:t>codes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379609"/>
            <a:ext cx="7968607" cy="2284793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5397" defTabSz="1332738">
              <a:spcBef>
                <a:spcPts val="926"/>
              </a:spcBef>
              <a:buFontTx/>
              <a:buChar char="•"/>
              <a:tabLst>
                <a:tab pos="372980" algn="l"/>
                <a:tab pos="489596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checking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arithmetic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operations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before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operation,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encoded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after the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operation,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words</a:t>
            </a:r>
            <a:r>
              <a:rPr sz="2842" kern="0" spc="12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checked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indent="-354470" defTabSz="1332738">
              <a:spcBef>
                <a:spcPts val="8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Arithmetic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invariant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“*”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if: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54297" y="3650523"/>
            <a:ext cx="4419291" cy="602856"/>
          </a:xfrm>
          <a:prstGeom prst="rect">
            <a:avLst/>
          </a:prstGeom>
          <a:solidFill>
            <a:srgbClr val="CCFFCC"/>
          </a:solidFill>
        </p:spPr>
        <p:txBody>
          <a:bodyPr vert="horz" wrap="square" lIns="0" tIns="30542" rIns="0" bIns="0" rtlCol="0">
            <a:spAutoFit/>
          </a:bodyPr>
          <a:lstStyle/>
          <a:p>
            <a:pPr marL="112913" defTabSz="1332738">
              <a:spcBef>
                <a:spcPts val="240"/>
              </a:spcBef>
            </a:pP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A(b*c)</a:t>
            </a:r>
            <a:r>
              <a:rPr sz="3717" b="1" i="1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3717" b="1" i="1" kern="0" spc="-1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A(b)</a:t>
            </a:r>
            <a:r>
              <a:rPr sz="3717" b="1" i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*</a:t>
            </a:r>
            <a:r>
              <a:rPr sz="3717" b="1" i="1" kern="0" spc="-19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A(c)</a:t>
            </a:r>
            <a:endParaRPr sz="3717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72179" y="4633940"/>
            <a:ext cx="6671973" cy="912784"/>
          </a:xfrm>
          <a:prstGeom prst="rect">
            <a:avLst/>
          </a:prstGeom>
        </p:spPr>
        <p:txBody>
          <a:bodyPr vert="horz" wrap="square" lIns="0" tIns="24989" rIns="0" bIns="0" rtlCol="0">
            <a:spAutoFit/>
          </a:bodyPr>
          <a:lstStyle/>
          <a:p>
            <a:pPr marL="18510" defTabSz="1332738">
              <a:spcBef>
                <a:spcPts val="197"/>
              </a:spcBef>
            </a:pPr>
            <a:r>
              <a:rPr sz="2842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b, c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operands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510" defTabSz="1332738">
              <a:spcBef>
                <a:spcPts val="51"/>
              </a:spcBef>
            </a:pPr>
            <a:r>
              <a:rPr sz="2842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A(b),</a:t>
            </a:r>
            <a:r>
              <a:rPr sz="2842" i="1" kern="0" spc="-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A(c),</a:t>
            </a:r>
            <a:r>
              <a:rPr sz="2842" i="1" kern="0" spc="-10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A(b*c)</a:t>
            </a:r>
            <a:r>
              <a:rPr sz="2842" i="1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b,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b*c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55264768"/>
      </p:ext>
    </p:extLst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6764" y="6225607"/>
            <a:ext cx="6914456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97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4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Examples</a:t>
            </a:r>
            <a:r>
              <a:rPr spc="-95" dirty="0"/>
              <a:t> </a:t>
            </a:r>
            <a:r>
              <a:rPr dirty="0"/>
              <a:t>of</a:t>
            </a:r>
            <a:r>
              <a:rPr spc="-102" dirty="0"/>
              <a:t> </a:t>
            </a:r>
            <a:r>
              <a:rPr dirty="0"/>
              <a:t>arithmetic</a:t>
            </a:r>
            <a:r>
              <a:rPr spc="-87" dirty="0"/>
              <a:t> </a:t>
            </a:r>
            <a:r>
              <a:rPr spc="-15" dirty="0"/>
              <a:t>codes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388312"/>
            <a:ext cx="8357320" cy="1677575"/>
          </a:xfrm>
          <a:prstGeom prst="rect">
            <a:avLst/>
          </a:prstGeom>
        </p:spPr>
        <p:txBody>
          <a:bodyPr vert="horz" wrap="square" lIns="0" tIns="117539" rIns="0" bIns="0" rtlCol="0">
            <a:spAutoFit/>
          </a:bodyPr>
          <a:lstStyle/>
          <a:p>
            <a:pPr marL="372980" indent="-354470" defTabSz="1332738">
              <a:spcBef>
                <a:spcPts val="926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Two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common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types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arithmetic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29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</a:t>
            </a:r>
            <a:r>
              <a:rPr sz="2842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2984" lvl="1" indent="-293387" defTabSz="1332738">
              <a:spcBef>
                <a:spcPts val="742"/>
              </a:spcBef>
              <a:buFontTx/>
              <a:buChar char="–"/>
              <a:tabLst>
                <a:tab pos="782984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residue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658379781"/>
      </p:ext>
    </p:extLst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32972" y="4894626"/>
            <a:ext cx="7668743" cy="1637202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509957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 error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occurred,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A(b+c)</a:t>
            </a:r>
            <a:r>
              <a:rPr sz="3279" i="1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evenly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divisible</a:t>
            </a:r>
            <a:r>
              <a:rPr sz="3279" kern="0" spc="-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3279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i="1" kern="0" spc="-87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71877" defTabSz="1332738">
              <a:spcBef>
                <a:spcPts val="2543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98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29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Tolerant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22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i="1" dirty="0">
                <a:latin typeface="Helvetica"/>
                <a:cs typeface="Helvetica"/>
              </a:rPr>
              <a:t>AN</a:t>
            </a:r>
            <a:r>
              <a:rPr i="1" spc="-44" dirty="0"/>
              <a:t> </a:t>
            </a:r>
            <a:r>
              <a:rPr spc="-29" dirty="0"/>
              <a:t>code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477436"/>
            <a:ext cx="8432286" cy="2125348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7404" indent="-355397" defTabSz="1332738">
              <a:lnSpc>
                <a:spcPct val="100600"/>
              </a:lnSpc>
              <a:spcBef>
                <a:spcPts val="131"/>
              </a:spcBef>
              <a:buFont typeface="Helvetica"/>
              <a:buChar char="•"/>
              <a:tabLst>
                <a:tab pos="372980" algn="l"/>
              </a:tabLst>
            </a:pPr>
            <a:r>
              <a:rPr sz="3279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</a:t>
            </a:r>
            <a:r>
              <a:rPr sz="3279" i="1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 is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formed by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multiplying each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data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word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</a:t>
            </a:r>
            <a:r>
              <a:rPr sz="3279" i="1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some constant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i="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823706" indent="-355397" defTabSz="1332738">
              <a:lnSpc>
                <a:spcPct val="100600"/>
              </a:lnSpc>
              <a:spcBef>
                <a:spcPts val="787"/>
              </a:spcBef>
              <a:buFont typeface="Helvetica"/>
              <a:buChar char="•"/>
              <a:tabLst>
                <a:tab pos="372980" algn="l"/>
              </a:tabLst>
            </a:pPr>
            <a:r>
              <a:rPr sz="3279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</a:t>
            </a:r>
            <a:r>
              <a:rPr sz="3279" i="1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invariant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addition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(and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subtraction):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09820" y="3509187"/>
            <a:ext cx="4858907" cy="605659"/>
          </a:xfrm>
          <a:prstGeom prst="rect">
            <a:avLst/>
          </a:prstGeom>
          <a:solidFill>
            <a:srgbClr val="CCFFCC"/>
          </a:solidFill>
        </p:spPr>
        <p:txBody>
          <a:bodyPr vert="horz" wrap="square" lIns="0" tIns="33318" rIns="0" bIns="0" rtlCol="0">
            <a:spAutoFit/>
          </a:bodyPr>
          <a:lstStyle/>
          <a:p>
            <a:pPr marL="109210" defTabSz="1332738">
              <a:spcBef>
                <a:spcPts val="262"/>
              </a:spcBef>
            </a:pP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A(b</a:t>
            </a:r>
            <a:r>
              <a:rPr sz="3717" b="1" i="1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3717" b="1" i="1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c)</a:t>
            </a:r>
            <a:r>
              <a:rPr sz="3717" b="1" i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3717" b="1" i="1" kern="0" spc="-18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A(b)</a:t>
            </a:r>
            <a:r>
              <a:rPr sz="3717" b="1" i="1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3717" b="1" i="1" kern="0" spc="-1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A(c)</a:t>
            </a:r>
            <a:endParaRPr sz="3717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3298910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03010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25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06276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spc="-15" dirty="0">
                <a:solidFill>
                  <a:srgbClr val="000000"/>
                </a:solidFill>
              </a:rPr>
              <a:t>Applications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5016" y="1365652"/>
            <a:ext cx="7352193" cy="3491379"/>
          </a:xfrm>
          <a:prstGeom prst="rect">
            <a:avLst/>
          </a:prstGeom>
        </p:spPr>
        <p:txBody>
          <a:bodyPr vert="horz" wrap="square" lIns="0" tIns="128054" rIns="0" bIns="0" rtlCol="0">
            <a:spAutoFit/>
          </a:bodyPr>
          <a:lstStyle/>
          <a:p>
            <a:pPr marL="368991" indent="-350020" defTabSz="1365931">
              <a:spcBef>
                <a:spcPts val="1008"/>
              </a:spcBef>
              <a:buFontTx/>
              <a:buChar char="•"/>
              <a:tabLst>
                <a:tab pos="368991" algn="l"/>
              </a:tabLst>
            </a:pPr>
            <a:r>
              <a:rPr sz="3286" kern="0" spc="-15" dirty="0">
                <a:solidFill>
                  <a:srgbClr val="FC0128"/>
                </a:solidFill>
                <a:latin typeface="Arial"/>
                <a:cs typeface="Arial"/>
              </a:rPr>
              <a:t>bisness-</a:t>
            </a:r>
            <a:r>
              <a:rPr sz="3286" kern="0" dirty="0">
                <a:solidFill>
                  <a:srgbClr val="FC0128"/>
                </a:solidFill>
                <a:latin typeface="Arial"/>
                <a:cs typeface="Arial"/>
              </a:rPr>
              <a:t>critical</a:t>
            </a:r>
            <a:r>
              <a:rPr sz="3286" kern="0" spc="67" dirty="0">
                <a:solidFill>
                  <a:srgbClr val="FC0128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applications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8769" marR="212478" lvl="1" indent="-291209" defTabSz="1365931">
              <a:lnSpc>
                <a:spcPct val="101400"/>
              </a:lnSpc>
              <a:spcBef>
                <a:spcPts val="732"/>
              </a:spcBef>
              <a:buFontTx/>
              <a:buChar char="–"/>
              <a:tabLst>
                <a:tab pos="780667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users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want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have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high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probability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38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receiving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service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when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it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requested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8769" marR="7589" lvl="1" indent="-291209" defTabSz="1365931">
              <a:lnSpc>
                <a:spcPct val="101400"/>
              </a:lnSpc>
              <a:spcBef>
                <a:spcPts val="730"/>
              </a:spcBef>
              <a:buFontTx/>
              <a:buChar char="–"/>
              <a:tabLst>
                <a:tab pos="780667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transaction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processing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(banking,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stock</a:t>
            </a:r>
            <a:r>
              <a:rPr sz="2838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exchange</a:t>
            </a:r>
            <a:r>
              <a:rPr sz="2838" kern="0" spc="8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or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other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time-shared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systems)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2" indent="-234295" defTabSz="1365931">
              <a:spcBef>
                <a:spcPts val="627"/>
              </a:spcBef>
              <a:buFontTx/>
              <a:buChar char="•"/>
              <a:tabLst>
                <a:tab pos="1192344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ATM:</a:t>
            </a:r>
            <a:r>
              <a:rPr sz="2465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&lt;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10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hours/year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unavailable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2" indent="-234295" defTabSz="1365931">
              <a:spcBef>
                <a:spcPts val="618"/>
              </a:spcBef>
              <a:buFontTx/>
              <a:buChar char="•"/>
              <a:tabLst>
                <a:tab pos="1192344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airline</a:t>
            </a:r>
            <a:r>
              <a:rPr sz="2465" kern="0" spc="6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reservation: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&lt;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min/day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unavailable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3809261"/>
      </p:ext>
    </p:extLst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23947" y="6225607"/>
            <a:ext cx="7046803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103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73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 Tolerant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36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36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Residue</a:t>
            </a:r>
            <a:r>
              <a:rPr spc="-109" dirty="0"/>
              <a:t> </a:t>
            </a:r>
            <a:r>
              <a:rPr spc="-15" dirty="0"/>
              <a:t>codes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486139"/>
            <a:ext cx="8335108" cy="3757013"/>
          </a:xfrm>
          <a:prstGeom prst="rect">
            <a:avLst/>
          </a:prstGeom>
        </p:spPr>
        <p:txBody>
          <a:bodyPr vert="horz" wrap="square" lIns="0" tIns="16659" rIns="0" bIns="0" rtlCol="0">
            <a:spAutoFit/>
          </a:bodyPr>
          <a:lstStyle/>
          <a:p>
            <a:pPr marL="372980" marR="7404" indent="-355397" defTabSz="1332738">
              <a:lnSpc>
                <a:spcPct val="100600"/>
              </a:lnSpc>
              <a:spcBef>
                <a:spcPts val="131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Residue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created by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computing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a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residue</a:t>
            </a:r>
            <a:r>
              <a:rPr sz="3279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appending it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192507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residue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generate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3279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dividing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data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3279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79" kern="0" spc="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integer,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called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rgbClr val="FC0127"/>
                </a:solidFill>
                <a:latin typeface="Helvetica"/>
                <a:cs typeface="Helvetica"/>
              </a:rPr>
              <a:t>modulus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.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330408" indent="-355397" defTabSz="1332738">
              <a:lnSpc>
                <a:spcPct val="100600"/>
              </a:lnSpc>
              <a:spcBef>
                <a:spcPts val="787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Decoding</a:t>
            </a:r>
            <a:r>
              <a:rPr sz="3279" kern="0" spc="-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79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done</a:t>
            </a:r>
            <a:r>
              <a:rPr sz="3279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simply</a:t>
            </a:r>
            <a:r>
              <a:rPr sz="3279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removing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residue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700889835"/>
      </p:ext>
    </p:extLst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23947" y="6216903"/>
            <a:ext cx="7046803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104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73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 Tolerant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36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36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01902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Residue</a:t>
            </a:r>
            <a:r>
              <a:rPr spc="-109" dirty="0"/>
              <a:t> </a:t>
            </a:r>
            <a:r>
              <a:rPr spc="-15" dirty="0"/>
              <a:t>codes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2" y="1474295"/>
            <a:ext cx="7594703" cy="873668"/>
          </a:xfrm>
          <a:prstGeom prst="rect">
            <a:avLst/>
          </a:prstGeom>
        </p:spPr>
        <p:txBody>
          <a:bodyPr vert="horz" wrap="square" lIns="0" tIns="18510" rIns="0" bIns="0" rtlCol="0">
            <a:spAutoFit/>
          </a:bodyPr>
          <a:lstStyle/>
          <a:p>
            <a:pPr marL="372980" marR="7404" indent="-355397" defTabSz="1332738">
              <a:lnSpc>
                <a:spcPct val="101499"/>
              </a:lnSpc>
              <a:spcBef>
                <a:spcPts val="146"/>
              </a:spcBef>
              <a:buFontTx/>
              <a:buChar char="•"/>
              <a:tabLst>
                <a:tab pos="372980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Residue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codes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invariants</a:t>
            </a:r>
            <a:r>
              <a:rPr sz="2842" kern="0" spc="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2842" kern="0" spc="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respect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to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addition,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since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32972" y="3410285"/>
            <a:ext cx="8431360" cy="2467470"/>
          </a:xfrm>
          <a:prstGeom prst="rect">
            <a:avLst/>
          </a:prstGeom>
        </p:spPr>
        <p:txBody>
          <a:bodyPr vert="horz" wrap="square" lIns="0" tIns="111061" rIns="0" bIns="0" rtlCol="0">
            <a:spAutoFit/>
          </a:bodyPr>
          <a:lstStyle/>
          <a:p>
            <a:pPr marL="319302" defTabSz="1332738">
              <a:spcBef>
                <a:spcPts val="874"/>
              </a:spcBef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where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words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42" kern="0" spc="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modulus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7404" indent="-355397" defTabSz="1332738">
              <a:lnSpc>
                <a:spcPct val="101499"/>
              </a:lnSpc>
              <a:spcBef>
                <a:spcPts val="700"/>
              </a:spcBef>
              <a:buFontTx/>
              <a:buChar char="•"/>
              <a:tabLst>
                <a:tab pos="372980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This</a:t>
            </a:r>
            <a:r>
              <a:rPr sz="2842" kern="0" spc="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allows</a:t>
            </a:r>
            <a:r>
              <a:rPr sz="2842" kern="0" spc="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handle</a:t>
            </a:r>
            <a:r>
              <a:rPr sz="2842" kern="0" spc="7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residues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separately</a:t>
            </a:r>
            <a:r>
              <a:rPr sz="2842" kern="0" spc="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from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data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during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addition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process.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2980" marR="67562" indent="-355397" defTabSz="1332738">
              <a:lnSpc>
                <a:spcPct val="101499"/>
              </a:lnSpc>
              <a:spcBef>
                <a:spcPts val="692"/>
              </a:spcBef>
              <a:buFontTx/>
              <a:buChar char="•"/>
              <a:tabLst>
                <a:tab pos="372980" algn="l"/>
              </a:tabLst>
            </a:pP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Value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modulus</a:t>
            </a:r>
            <a:r>
              <a:rPr sz="2842" kern="0" spc="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determines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5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information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rate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error</a:t>
            </a:r>
            <a:r>
              <a:rPr sz="2842" kern="0" spc="8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detection</a:t>
            </a:r>
            <a:r>
              <a:rPr sz="2842" kern="0" spc="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capability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42" kern="0" spc="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42" kern="0" spc="58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42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code</a:t>
            </a:r>
            <a:endParaRPr sz="284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55126" y="2529234"/>
            <a:ext cx="8367500" cy="602856"/>
          </a:xfrm>
          <a:prstGeom prst="rect">
            <a:avLst/>
          </a:prstGeom>
          <a:solidFill>
            <a:srgbClr val="CCFFCC"/>
          </a:solidFill>
        </p:spPr>
        <p:txBody>
          <a:bodyPr vert="horz" wrap="square" lIns="0" tIns="30542" rIns="0" bIns="0" rtlCol="0">
            <a:spAutoFit/>
          </a:bodyPr>
          <a:lstStyle/>
          <a:p>
            <a:pPr marL="90700" defTabSz="1332738">
              <a:spcBef>
                <a:spcPts val="240"/>
              </a:spcBef>
            </a:pP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(b</a:t>
            </a:r>
            <a:r>
              <a:rPr sz="3717" b="1" i="1" kern="0" spc="-6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3717" b="1" i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c)</a:t>
            </a:r>
            <a:r>
              <a:rPr sz="3717" b="1" i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</a:t>
            </a:r>
            <a:r>
              <a:rPr sz="3717" b="1" i="1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3717" b="1" i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3717" b="1" i="1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</a:t>
            </a:r>
            <a:r>
              <a:rPr sz="3717" b="1" i="1" kern="0" spc="-36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</a:t>
            </a:r>
            <a:r>
              <a:rPr sz="3717" b="1" i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3717" b="1" i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3717" b="1" i="1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3717" b="1" i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</a:t>
            </a:r>
            <a:r>
              <a:rPr sz="3717" b="1" i="1" kern="0" spc="-4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717" b="1" i="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endParaRPr sz="3717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773385235"/>
      </p:ext>
    </p:extLst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23947" y="6225607"/>
            <a:ext cx="7046803" cy="302827"/>
          </a:xfrm>
          <a:prstGeom prst="rect">
            <a:avLst/>
          </a:prstGeom>
        </p:spPr>
        <p:txBody>
          <a:bodyPr vert="horz" wrap="square" lIns="0" tIns="22212" rIns="0" bIns="0" rtlCol="0">
            <a:spAutoFit/>
          </a:bodyPr>
          <a:lstStyle/>
          <a:p>
            <a:pPr marL="18510" defTabSz="1332738">
              <a:spcBef>
                <a:spcPts val="175"/>
              </a:spcBef>
            </a:pP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p.</a:t>
            </a:r>
            <a:r>
              <a:rPr sz="1822" kern="0" spc="-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105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58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Design</a:t>
            </a:r>
            <a:r>
              <a:rPr sz="1822" kern="0" spc="15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of</a:t>
            </a:r>
            <a:r>
              <a:rPr sz="1822" kern="0" spc="73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Fault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 Tolerant</a:t>
            </a:r>
            <a:r>
              <a:rPr sz="1822" kern="0" spc="7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Systems</a:t>
            </a:r>
            <a:r>
              <a:rPr sz="1822" kern="0" spc="51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-</a:t>
            </a:r>
            <a:r>
              <a:rPr sz="1822" kern="0" spc="36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Elena</a:t>
            </a:r>
            <a:r>
              <a:rPr sz="1822" kern="0" spc="44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dirty="0">
                <a:solidFill>
                  <a:srgbClr val="323232"/>
                </a:solidFill>
                <a:latin typeface="Helvetica"/>
                <a:cs typeface="Helvetica"/>
              </a:rPr>
              <a:t>Dubrova,</a:t>
            </a:r>
            <a:r>
              <a:rPr sz="1822" kern="0" spc="36" dirty="0">
                <a:solidFill>
                  <a:srgbClr val="323232"/>
                </a:solidFill>
                <a:latin typeface="Helvetica"/>
                <a:cs typeface="Helvetica"/>
              </a:rPr>
              <a:t> </a:t>
            </a:r>
            <a:r>
              <a:rPr sz="1822" kern="0" spc="-15" dirty="0">
                <a:solidFill>
                  <a:srgbClr val="323232"/>
                </a:solidFill>
                <a:latin typeface="Helvetica"/>
                <a:cs typeface="Helvetica"/>
              </a:rPr>
              <a:t>ESDlab</a:t>
            </a:r>
            <a:endParaRPr sz="1822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57256" y="210613"/>
            <a:ext cx="8678470" cy="869201"/>
          </a:xfrm>
          <a:prstGeom prst="rect">
            <a:avLst/>
          </a:prstGeom>
          <a:solidFill>
            <a:srgbClr val="FDFD60"/>
          </a:solidFill>
        </p:spPr>
        <p:txBody>
          <a:bodyPr vert="horz" wrap="square" lIns="0" tIns="294311" rIns="0" bIns="0" rtlCol="0">
            <a:spAutoFit/>
          </a:bodyPr>
          <a:lstStyle/>
          <a:p>
            <a:pPr algn="ctr">
              <a:spcBef>
                <a:spcPts val="2317"/>
              </a:spcBef>
            </a:pPr>
            <a:r>
              <a:rPr dirty="0"/>
              <a:t>Next</a:t>
            </a:r>
            <a:r>
              <a:rPr spc="-51" dirty="0"/>
              <a:t> </a:t>
            </a:r>
            <a:r>
              <a:rPr spc="-15" dirty="0"/>
              <a:t>lecture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32973" y="1486139"/>
            <a:ext cx="3619654" cy="524251"/>
          </a:xfrm>
          <a:prstGeom prst="rect">
            <a:avLst/>
          </a:prstGeom>
        </p:spPr>
        <p:txBody>
          <a:bodyPr vert="horz" wrap="square" lIns="0" tIns="19436" rIns="0" bIns="0" rtlCol="0">
            <a:spAutoFit/>
          </a:bodyPr>
          <a:lstStyle/>
          <a:p>
            <a:pPr marL="372980" indent="-354470" defTabSz="1332738">
              <a:spcBef>
                <a:spcPts val="153"/>
              </a:spcBef>
              <a:buFontTx/>
              <a:buChar char="•"/>
              <a:tabLst>
                <a:tab pos="372980" algn="l"/>
              </a:tabLst>
            </a:pPr>
            <a:r>
              <a:rPr sz="3279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3279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redundancy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32420" y="2723252"/>
            <a:ext cx="6212922" cy="1993481"/>
          </a:xfrm>
          <a:prstGeom prst="rect">
            <a:avLst/>
          </a:prstGeom>
          <a:solidFill>
            <a:srgbClr val="DFE9FF"/>
          </a:solidFill>
        </p:spPr>
        <p:txBody>
          <a:bodyPr vert="horz" wrap="square" lIns="0" tIns="59232" rIns="0" bIns="0" rtlCol="0">
            <a:spAutoFit/>
          </a:bodyPr>
          <a:lstStyle/>
          <a:p>
            <a:pPr defTabSz="1332738">
              <a:spcBef>
                <a:spcPts val="466"/>
              </a:spcBef>
            </a:pPr>
            <a:endParaRPr sz="3279" kern="0">
              <a:solidFill>
                <a:sysClr val="windowText" lastClr="000000"/>
              </a:solidFill>
              <a:latin typeface="Times New Roman"/>
              <a:cs typeface="Times New Roman"/>
            </a:endParaRPr>
          </a:p>
          <a:p>
            <a:pPr marL="1551159" marR="1546531" indent="56456" defTabSz="1332738">
              <a:lnSpc>
                <a:spcPct val="150800"/>
              </a:lnSpc>
            </a:pPr>
            <a:r>
              <a:rPr sz="3279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Read</a:t>
            </a:r>
            <a:r>
              <a:rPr sz="3279" b="1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chapter</a:t>
            </a:r>
            <a:r>
              <a:rPr sz="3279" b="1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b="1" kern="0" spc="-73" dirty="0">
                <a:solidFill>
                  <a:sysClr val="windowText" lastClr="000000"/>
                </a:solidFill>
                <a:latin typeface="Helvetica"/>
                <a:cs typeface="Helvetica"/>
              </a:rPr>
              <a:t>6 </a:t>
            </a:r>
            <a:r>
              <a:rPr sz="3279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79" b="1" kern="0" spc="-22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79" b="1" kern="0" spc="-7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b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text</a:t>
            </a:r>
            <a:r>
              <a:rPr sz="3279" b="1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79" b="1" kern="0" spc="-29" dirty="0">
                <a:solidFill>
                  <a:sysClr val="windowText" lastClr="000000"/>
                </a:solidFill>
                <a:latin typeface="Helvetica"/>
                <a:cs typeface="Helvetica"/>
              </a:rPr>
              <a:t>book</a:t>
            </a:r>
            <a:endParaRPr sz="3279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735963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25205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26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28463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spc="-15" dirty="0">
                <a:solidFill>
                  <a:srgbClr val="000000"/>
                </a:solidFill>
              </a:rPr>
              <a:t>Applications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5016" y="1387847"/>
            <a:ext cx="8124311" cy="3598075"/>
          </a:xfrm>
          <a:prstGeom prst="rect">
            <a:avLst/>
          </a:prstGeom>
        </p:spPr>
        <p:txBody>
          <a:bodyPr vert="horz" wrap="square" lIns="0" tIns="128054" rIns="0" bIns="0" rtlCol="0">
            <a:spAutoFit/>
          </a:bodyPr>
          <a:lstStyle/>
          <a:p>
            <a:pPr marL="368991" indent="-350020" defTabSz="1365931">
              <a:spcBef>
                <a:spcPts val="1008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rgbClr val="FC0128"/>
                </a:solidFill>
                <a:latin typeface="Arial"/>
                <a:cs typeface="Arial"/>
              </a:rPr>
              <a:t>maintenance</a:t>
            </a:r>
            <a:r>
              <a:rPr sz="3286" kern="0" spc="-30" dirty="0">
                <a:solidFill>
                  <a:srgbClr val="FC0128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rgbClr val="FC0128"/>
                </a:solidFill>
                <a:latin typeface="Arial"/>
                <a:cs typeface="Arial"/>
              </a:rPr>
              <a:t>postponement</a:t>
            </a:r>
            <a:r>
              <a:rPr sz="3286" kern="0" spc="-37" dirty="0">
                <a:solidFill>
                  <a:srgbClr val="FC0128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applications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84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avoid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unscheduled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maintenance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8769" marR="7589" lvl="1" indent="-291209" defTabSz="1365931">
              <a:lnSpc>
                <a:spcPct val="101400"/>
              </a:lnSpc>
              <a:spcBef>
                <a:spcPts val="723"/>
              </a:spcBef>
              <a:buFontTx/>
              <a:buChar char="–"/>
              <a:tabLst>
                <a:tab pos="780667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should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continue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function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until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next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planned</a:t>
            </a:r>
            <a:r>
              <a:rPr sz="2838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repair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(economical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benefits)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60"/>
              </a:spcBef>
              <a:buFontTx/>
              <a:buChar char="–"/>
              <a:tabLst>
                <a:tab pos="779719" algn="l"/>
              </a:tabLst>
            </a:pP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examples: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2" indent="-234295" defTabSz="1365931">
              <a:spcBef>
                <a:spcPts val="642"/>
              </a:spcBef>
              <a:buFontTx/>
              <a:buChar char="•"/>
              <a:tabLst>
                <a:tab pos="1192344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remotely</a:t>
            </a:r>
            <a:r>
              <a:rPr sz="2465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controlled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systems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2" indent="-234295" defTabSz="1365931">
              <a:spcBef>
                <a:spcPts val="618"/>
              </a:spcBef>
              <a:buFontTx/>
              <a:buChar char="•"/>
              <a:tabLst>
                <a:tab pos="1192344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telephone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switching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systems</a:t>
            </a:r>
            <a:r>
              <a:rPr sz="2465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(in</a:t>
            </a:r>
            <a:r>
              <a:rPr sz="2465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remote</a:t>
            </a:r>
            <a:r>
              <a:rPr sz="2465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areas)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11359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FAABA-45D2-7527-9722-8E3AAA44E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67B64-DF57-DFB1-E9E4-45E8D3865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3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24-43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649B51-737E-C922-7DFC-C5E2E5EC94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8963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03010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27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06276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dirty="0">
                <a:solidFill>
                  <a:srgbClr val="000000"/>
                </a:solidFill>
              </a:rPr>
              <a:t>Goals</a:t>
            </a:r>
            <a:r>
              <a:rPr b="0" spc="14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of</a:t>
            </a:r>
            <a:r>
              <a:rPr b="0" spc="15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fault</a:t>
            </a:r>
            <a:r>
              <a:rPr b="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-15" dirty="0">
                <a:solidFill>
                  <a:srgbClr val="000000"/>
                </a:solidFill>
              </a:rPr>
              <a:t>tolerance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54590" y="2476668"/>
            <a:ext cx="8480965" cy="1161159"/>
          </a:xfrm>
          <a:prstGeom prst="rect">
            <a:avLst/>
          </a:prstGeom>
          <a:solidFill>
            <a:srgbClr val="CCFFCC"/>
          </a:solidFill>
        </p:spPr>
        <p:txBody>
          <a:bodyPr vert="horz" wrap="square" lIns="0" tIns="43632" rIns="0" bIns="0" rtlCol="0">
            <a:spAutoFit/>
          </a:bodyPr>
          <a:lstStyle/>
          <a:p>
            <a:pPr marL="1897" algn="ctr" defTabSz="1365931">
              <a:spcBef>
                <a:spcPts val="342"/>
              </a:spcBef>
            </a:pPr>
            <a:r>
              <a:rPr sz="2838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main</a:t>
            </a:r>
            <a:r>
              <a:rPr sz="2838" kern="0" spc="12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goal</a:t>
            </a:r>
            <a:r>
              <a:rPr sz="2838" kern="0" spc="12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38" kern="0" spc="12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fault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tolerance</a:t>
            </a:r>
            <a:r>
              <a:rPr sz="2838" kern="0" spc="12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b="1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897" algn="ctr" defTabSz="1365931">
              <a:spcBef>
                <a:spcPts val="1890"/>
              </a:spcBef>
            </a:pPr>
            <a:r>
              <a:rPr sz="2838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2838" kern="0" spc="8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increase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dependability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503887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25205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28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28463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spc="-15" dirty="0">
                <a:solidFill>
                  <a:srgbClr val="000000"/>
                </a:solidFill>
              </a:rPr>
              <a:t>Dependability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571720" y="2185696"/>
            <a:ext cx="6953803" cy="2059002"/>
          </a:xfrm>
          <a:prstGeom prst="rect">
            <a:avLst/>
          </a:prstGeom>
          <a:solidFill>
            <a:srgbClr val="67F7F7"/>
          </a:solidFill>
        </p:spPr>
        <p:txBody>
          <a:bodyPr vert="horz" wrap="square" lIns="0" tIns="36045" rIns="0" bIns="0" rtlCol="0">
            <a:spAutoFit/>
          </a:bodyPr>
          <a:lstStyle/>
          <a:p>
            <a:pPr algn="ctr" defTabSz="1365931">
              <a:spcBef>
                <a:spcPts val="284"/>
              </a:spcBef>
            </a:pPr>
            <a:r>
              <a:rPr sz="3286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Dependability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801536" marR="792050" indent="-1897" algn="ctr" defTabSz="1365931">
              <a:spcBef>
                <a:spcPts val="7"/>
              </a:spcBef>
            </a:pP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3286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ability</a:t>
            </a:r>
            <a:r>
              <a:rPr sz="3286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3286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3286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deliver</a:t>
            </a:r>
            <a:r>
              <a:rPr sz="3286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its</a:t>
            </a:r>
            <a:r>
              <a:rPr sz="3286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intended</a:t>
            </a:r>
            <a:r>
              <a:rPr sz="3286" kern="0" spc="-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level</a:t>
            </a:r>
            <a:r>
              <a:rPr sz="3286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3286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service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3286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its</a:t>
            </a:r>
            <a:r>
              <a:rPr sz="3286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users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3482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03010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29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685485" y="206276"/>
            <a:ext cx="8751301" cy="6028969"/>
            <a:chOff x="336705" y="138090"/>
            <a:chExt cx="5858510" cy="4036060"/>
          </a:xfrm>
        </p:grpSpPr>
        <p:sp>
          <p:nvSpPr>
            <p:cNvPr id="4" name="object 4"/>
            <p:cNvSpPr/>
            <p:nvPr/>
          </p:nvSpPr>
          <p:spPr>
            <a:xfrm>
              <a:off x="344042" y="714604"/>
              <a:ext cx="5851525" cy="3459479"/>
            </a:xfrm>
            <a:custGeom>
              <a:avLst/>
              <a:gdLst/>
              <a:ahLst/>
              <a:cxnLst/>
              <a:rect l="l" t="t" r="r" b="b"/>
              <a:pathLst>
                <a:path w="5851525" h="3459479">
                  <a:moveTo>
                    <a:pt x="0" y="3459083"/>
                  </a:moveTo>
                  <a:lnTo>
                    <a:pt x="5851092" y="3459083"/>
                  </a:lnTo>
                  <a:lnTo>
                    <a:pt x="5851092" y="0"/>
                  </a:lnTo>
                  <a:lnTo>
                    <a:pt x="0" y="0"/>
                  </a:lnTo>
                  <a:lnTo>
                    <a:pt x="0" y="3459083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pPr defTabSz="1365931"/>
              <a:endParaRPr sz="2689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336705" y="138090"/>
              <a:ext cx="5847080" cy="576580"/>
            </a:xfrm>
            <a:custGeom>
              <a:avLst/>
              <a:gdLst/>
              <a:ahLst/>
              <a:cxnLst/>
              <a:rect l="l" t="t" r="r" b="b"/>
              <a:pathLst>
                <a:path w="5847080" h="576580">
                  <a:moveTo>
                    <a:pt x="5846899" y="0"/>
                  </a:moveTo>
                  <a:lnTo>
                    <a:pt x="0" y="0"/>
                  </a:lnTo>
                  <a:lnTo>
                    <a:pt x="0" y="576513"/>
                  </a:lnTo>
                  <a:lnTo>
                    <a:pt x="5846899" y="576513"/>
                  </a:lnTo>
                  <a:lnTo>
                    <a:pt x="5846899" y="0"/>
                  </a:lnTo>
                  <a:close/>
                </a:path>
              </a:pathLst>
            </a:custGeom>
            <a:solidFill>
              <a:srgbClr val="FDFD61"/>
            </a:solidFill>
          </p:spPr>
          <p:txBody>
            <a:bodyPr wrap="square" lIns="0" tIns="0" rIns="0" bIns="0" rtlCol="0"/>
            <a:lstStyle/>
            <a:p>
              <a:pPr defTabSz="1365931"/>
              <a:endParaRPr sz="2689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748737" y="300854"/>
            <a:ext cx="4694526" cy="633343"/>
          </a:xfrm>
          <a:prstGeom prst="rect">
            <a:avLst/>
          </a:prstGeom>
        </p:spPr>
        <p:txBody>
          <a:bodyPr vert="horz" wrap="square" lIns="0" tIns="23714" rIns="0" bIns="0" rtlCol="0">
            <a:spAutoFit/>
          </a:bodyPr>
          <a:lstStyle/>
          <a:p>
            <a:pPr marL="18971">
              <a:spcBef>
                <a:spcPts val="187"/>
              </a:spcBef>
            </a:pPr>
            <a:r>
              <a:rPr dirty="0">
                <a:solidFill>
                  <a:srgbClr val="000000"/>
                </a:solidFill>
              </a:rPr>
              <a:t>Dependability</a:t>
            </a:r>
            <a:r>
              <a:rPr b="0" spc="2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-30" dirty="0">
                <a:solidFill>
                  <a:srgbClr val="000000"/>
                </a:solidFill>
              </a:rPr>
              <a:t>tree</a:t>
            </a:r>
          </a:p>
        </p:txBody>
      </p:sp>
      <p:sp>
        <p:nvSpPr>
          <p:cNvPr id="7" name="object 7"/>
          <p:cNvSpPr/>
          <p:nvPr/>
        </p:nvSpPr>
        <p:spPr>
          <a:xfrm>
            <a:off x="4694926" y="1537195"/>
            <a:ext cx="5427590" cy="1488271"/>
          </a:xfrm>
          <a:custGeom>
            <a:avLst/>
            <a:gdLst/>
            <a:ahLst/>
            <a:cxnLst/>
            <a:rect l="l" t="t" r="r" b="b"/>
            <a:pathLst>
              <a:path w="3633470" h="996314">
                <a:moveTo>
                  <a:pt x="3633086" y="0"/>
                </a:moveTo>
                <a:lnTo>
                  <a:pt x="0" y="0"/>
                </a:lnTo>
                <a:lnTo>
                  <a:pt x="0" y="995796"/>
                </a:lnTo>
                <a:lnTo>
                  <a:pt x="3633086" y="995796"/>
                </a:lnTo>
                <a:lnTo>
                  <a:pt x="3633086" y="0"/>
                </a:lnTo>
                <a:close/>
              </a:path>
            </a:pathLst>
          </a:custGeom>
          <a:solidFill>
            <a:srgbClr val="FFFF99"/>
          </a:solidFill>
        </p:spPr>
        <p:txBody>
          <a:bodyPr wrap="square" lIns="0" tIns="0" rIns="0" bIns="0" rtlCol="0"/>
          <a:lstStyle/>
          <a:p>
            <a:pPr defTabSz="1365931"/>
            <a:endParaRPr sz="2689" kern="0">
              <a:solidFill>
                <a:sysClr val="windowText" lastClr="000000"/>
              </a:solidFill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71845" y="3234264"/>
            <a:ext cx="2056451" cy="398491"/>
          </a:xfrm>
          <a:prstGeom prst="rect">
            <a:avLst/>
          </a:prstGeom>
        </p:spPr>
        <p:txBody>
          <a:bodyPr vert="horz" wrap="square" lIns="0" tIns="18971" rIns="0" bIns="0" rtlCol="0">
            <a:spAutoFit/>
          </a:bodyPr>
          <a:lstStyle/>
          <a:p>
            <a:pPr marL="18971" defTabSz="1365931">
              <a:spcBef>
                <a:spcPts val="149"/>
              </a:spcBef>
            </a:pPr>
            <a:r>
              <a:rPr sz="2465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dependability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36813" y="2058357"/>
            <a:ext cx="1465506" cy="398491"/>
          </a:xfrm>
          <a:prstGeom prst="rect">
            <a:avLst/>
          </a:prstGeom>
        </p:spPr>
        <p:txBody>
          <a:bodyPr vert="horz" wrap="square" lIns="0" tIns="18971" rIns="0" bIns="0" rtlCol="0">
            <a:spAutoFit/>
          </a:bodyPr>
          <a:lstStyle/>
          <a:p>
            <a:pPr marL="18971" defTabSz="1365931">
              <a:spcBef>
                <a:spcPts val="149"/>
              </a:spcBef>
            </a:pPr>
            <a:r>
              <a:rPr sz="2465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attributes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60510" y="3624144"/>
            <a:ext cx="1029174" cy="398491"/>
          </a:xfrm>
          <a:prstGeom prst="rect">
            <a:avLst/>
          </a:prstGeom>
        </p:spPr>
        <p:txBody>
          <a:bodyPr vert="horz" wrap="square" lIns="0" tIns="18971" rIns="0" bIns="0" rtlCol="0">
            <a:spAutoFit/>
          </a:bodyPr>
          <a:lstStyle/>
          <a:p>
            <a:pPr marL="18971" defTabSz="1365931">
              <a:spcBef>
                <a:spcPts val="149"/>
              </a:spcBef>
            </a:pPr>
            <a:r>
              <a:rPr sz="2465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means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60510" y="5034920"/>
            <a:ext cx="1901838" cy="398491"/>
          </a:xfrm>
          <a:prstGeom prst="rect">
            <a:avLst/>
          </a:prstGeom>
        </p:spPr>
        <p:txBody>
          <a:bodyPr vert="horz" wrap="square" lIns="0" tIns="18971" rIns="0" bIns="0" rtlCol="0">
            <a:spAutoFit/>
          </a:bodyPr>
          <a:lstStyle/>
          <a:p>
            <a:pPr marL="18971" defTabSz="1365931">
              <a:spcBef>
                <a:spcPts val="149"/>
              </a:spcBef>
            </a:pPr>
            <a:r>
              <a:rPr sz="2465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impairments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533526" y="1588620"/>
            <a:ext cx="1641936" cy="1159794"/>
          </a:xfrm>
          <a:prstGeom prst="rect">
            <a:avLst/>
          </a:prstGeom>
        </p:spPr>
        <p:txBody>
          <a:bodyPr vert="horz" wrap="square" lIns="0" tIns="2846" rIns="0" bIns="0" rtlCol="0">
            <a:spAutoFit/>
          </a:bodyPr>
          <a:lstStyle/>
          <a:p>
            <a:pPr marL="18971" marR="7589" defTabSz="1365931">
              <a:lnSpc>
                <a:spcPct val="104200"/>
              </a:lnSpc>
              <a:spcBef>
                <a:spcPts val="22"/>
              </a:spcBef>
            </a:pPr>
            <a:r>
              <a:rPr sz="2465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availability</a:t>
            </a:r>
            <a:r>
              <a:rPr sz="2465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reliability</a:t>
            </a:r>
            <a:r>
              <a:rPr sz="2465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safety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558578" y="2997829"/>
            <a:ext cx="2474760" cy="2813904"/>
          </a:xfrm>
          <a:prstGeom prst="rect">
            <a:avLst/>
          </a:prstGeom>
        </p:spPr>
        <p:txBody>
          <a:bodyPr vert="horz" wrap="square" lIns="0" tIns="1897" rIns="0" bIns="0" rtlCol="0">
            <a:spAutoFit/>
          </a:bodyPr>
          <a:lstStyle/>
          <a:p>
            <a:pPr marL="18971" marR="7589" defTabSz="1365931">
              <a:lnSpc>
                <a:spcPct val="104400"/>
              </a:lnSpc>
              <a:spcBef>
                <a:spcPts val="15"/>
              </a:spcBef>
            </a:pPr>
            <a:r>
              <a:rPr sz="2465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fault</a:t>
            </a:r>
            <a:r>
              <a:rPr sz="2465" kern="0" spc="-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tolerance</a:t>
            </a:r>
            <a:r>
              <a:rPr sz="2465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fault</a:t>
            </a:r>
            <a:r>
              <a:rPr sz="2465" kern="0" spc="-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prevention</a:t>
            </a:r>
            <a:r>
              <a:rPr sz="2465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fault</a:t>
            </a:r>
            <a:r>
              <a:rPr sz="2465" kern="0" spc="-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removal</a:t>
            </a:r>
            <a:r>
              <a:rPr sz="2465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fault</a:t>
            </a:r>
            <a:r>
              <a:rPr sz="2465" kern="0" spc="-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forecasting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8971" marR="1327988" defTabSz="1365931">
              <a:lnSpc>
                <a:spcPct val="104200"/>
              </a:lnSpc>
              <a:spcBef>
                <a:spcPts val="620"/>
              </a:spcBef>
            </a:pPr>
            <a:r>
              <a:rPr sz="2465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faults</a:t>
            </a:r>
            <a:r>
              <a:rPr sz="2465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errors</a:t>
            </a:r>
            <a:r>
              <a:rPr sz="2465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b="1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failures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659987" y="1674983"/>
            <a:ext cx="834722" cy="4111006"/>
          </a:xfrm>
          <a:custGeom>
            <a:avLst/>
            <a:gdLst/>
            <a:ahLst/>
            <a:cxnLst/>
            <a:rect l="l" t="t" r="r" b="b"/>
            <a:pathLst>
              <a:path w="558800" h="2752090">
                <a:moveTo>
                  <a:pt x="317601" y="2430792"/>
                </a:moveTo>
                <a:lnTo>
                  <a:pt x="316547" y="2428697"/>
                </a:lnTo>
                <a:lnTo>
                  <a:pt x="315506" y="2427655"/>
                </a:lnTo>
                <a:lnTo>
                  <a:pt x="317601" y="2430792"/>
                </a:lnTo>
                <a:close/>
              </a:path>
              <a:path w="558800" h="2752090">
                <a:moveTo>
                  <a:pt x="317601" y="2312352"/>
                </a:moveTo>
                <a:lnTo>
                  <a:pt x="315506" y="2315489"/>
                </a:lnTo>
                <a:lnTo>
                  <a:pt x="316547" y="2314448"/>
                </a:lnTo>
                <a:lnTo>
                  <a:pt x="317601" y="2312352"/>
                </a:lnTo>
                <a:close/>
              </a:path>
              <a:path w="558800" h="2752090">
                <a:moveTo>
                  <a:pt x="345909" y="1832267"/>
                </a:moveTo>
                <a:lnTo>
                  <a:pt x="344855" y="1828076"/>
                </a:lnTo>
                <a:lnTo>
                  <a:pt x="344855" y="1830171"/>
                </a:lnTo>
                <a:lnTo>
                  <a:pt x="345909" y="1832267"/>
                </a:lnTo>
                <a:close/>
              </a:path>
              <a:path w="558800" h="2752090">
                <a:moveTo>
                  <a:pt x="345909" y="1076515"/>
                </a:moveTo>
                <a:lnTo>
                  <a:pt x="344855" y="1078611"/>
                </a:lnTo>
                <a:lnTo>
                  <a:pt x="344855" y="1080706"/>
                </a:lnTo>
                <a:lnTo>
                  <a:pt x="345909" y="1076515"/>
                </a:lnTo>
                <a:close/>
              </a:path>
              <a:path w="558800" h="2752090">
                <a:moveTo>
                  <a:pt x="345909" y="737946"/>
                </a:moveTo>
                <a:lnTo>
                  <a:pt x="344855" y="734796"/>
                </a:lnTo>
                <a:lnTo>
                  <a:pt x="344855" y="735850"/>
                </a:lnTo>
                <a:lnTo>
                  <a:pt x="344855" y="736892"/>
                </a:lnTo>
                <a:lnTo>
                  <a:pt x="345909" y="737946"/>
                </a:lnTo>
                <a:close/>
              </a:path>
              <a:path w="558800" h="2752090">
                <a:moveTo>
                  <a:pt x="345909" y="74434"/>
                </a:moveTo>
                <a:lnTo>
                  <a:pt x="344855" y="75476"/>
                </a:lnTo>
                <a:lnTo>
                  <a:pt x="344855" y="76530"/>
                </a:lnTo>
                <a:lnTo>
                  <a:pt x="344855" y="77571"/>
                </a:lnTo>
                <a:lnTo>
                  <a:pt x="345909" y="74434"/>
                </a:lnTo>
                <a:close/>
              </a:path>
              <a:path w="558800" h="2752090">
                <a:moveTo>
                  <a:pt x="346951" y="2682367"/>
                </a:moveTo>
                <a:lnTo>
                  <a:pt x="344855" y="2679217"/>
                </a:lnTo>
                <a:lnTo>
                  <a:pt x="345909" y="2681325"/>
                </a:lnTo>
                <a:lnTo>
                  <a:pt x="346951" y="2682367"/>
                </a:lnTo>
                <a:close/>
              </a:path>
              <a:path w="558800" h="2752090">
                <a:moveTo>
                  <a:pt x="346951" y="2060778"/>
                </a:moveTo>
                <a:lnTo>
                  <a:pt x="345909" y="2061832"/>
                </a:lnTo>
                <a:lnTo>
                  <a:pt x="344855" y="2063927"/>
                </a:lnTo>
                <a:lnTo>
                  <a:pt x="346951" y="2060778"/>
                </a:lnTo>
                <a:close/>
              </a:path>
              <a:path w="558800" h="2752090">
                <a:moveTo>
                  <a:pt x="558685" y="2017801"/>
                </a:moveTo>
                <a:lnTo>
                  <a:pt x="557644" y="1991601"/>
                </a:lnTo>
                <a:lnTo>
                  <a:pt x="534581" y="1991601"/>
                </a:lnTo>
                <a:lnTo>
                  <a:pt x="443953" y="1999894"/>
                </a:lnTo>
                <a:lnTo>
                  <a:pt x="385826" y="2012403"/>
                </a:lnTo>
                <a:lnTo>
                  <a:pt x="338797" y="2033371"/>
                </a:lnTo>
                <a:lnTo>
                  <a:pt x="317601" y="2064969"/>
                </a:lnTo>
                <a:lnTo>
                  <a:pt x="317601" y="2312352"/>
                </a:lnTo>
                <a:lnTo>
                  <a:pt x="318655" y="2310257"/>
                </a:lnTo>
                <a:lnTo>
                  <a:pt x="317957" y="2312352"/>
                </a:lnTo>
                <a:lnTo>
                  <a:pt x="316547" y="2314448"/>
                </a:lnTo>
                <a:lnTo>
                  <a:pt x="314452" y="2317597"/>
                </a:lnTo>
                <a:lnTo>
                  <a:pt x="314452" y="2316543"/>
                </a:lnTo>
                <a:lnTo>
                  <a:pt x="312356" y="2318639"/>
                </a:lnTo>
                <a:lnTo>
                  <a:pt x="309219" y="2320734"/>
                </a:lnTo>
                <a:lnTo>
                  <a:pt x="310261" y="2320734"/>
                </a:lnTo>
                <a:lnTo>
                  <a:pt x="306070" y="2322830"/>
                </a:lnTo>
                <a:lnTo>
                  <a:pt x="307124" y="2322830"/>
                </a:lnTo>
                <a:lnTo>
                  <a:pt x="301879" y="2325979"/>
                </a:lnTo>
                <a:lnTo>
                  <a:pt x="302933" y="2324925"/>
                </a:lnTo>
                <a:lnTo>
                  <a:pt x="297688" y="2328075"/>
                </a:lnTo>
                <a:lnTo>
                  <a:pt x="298729" y="2328075"/>
                </a:lnTo>
                <a:lnTo>
                  <a:pt x="292442" y="2330170"/>
                </a:lnTo>
                <a:lnTo>
                  <a:pt x="293497" y="2330170"/>
                </a:lnTo>
                <a:lnTo>
                  <a:pt x="280911" y="2334361"/>
                </a:lnTo>
                <a:lnTo>
                  <a:pt x="281965" y="2334361"/>
                </a:lnTo>
                <a:lnTo>
                  <a:pt x="274624" y="2336457"/>
                </a:lnTo>
                <a:lnTo>
                  <a:pt x="275678" y="2336457"/>
                </a:lnTo>
                <a:lnTo>
                  <a:pt x="260997" y="2340648"/>
                </a:lnTo>
                <a:lnTo>
                  <a:pt x="262051" y="2340648"/>
                </a:lnTo>
                <a:lnTo>
                  <a:pt x="245275" y="2344851"/>
                </a:lnTo>
                <a:lnTo>
                  <a:pt x="246329" y="2344851"/>
                </a:lnTo>
                <a:lnTo>
                  <a:pt x="203911" y="2351798"/>
                </a:lnTo>
                <a:lnTo>
                  <a:pt x="151688" y="2357018"/>
                </a:lnTo>
                <a:lnTo>
                  <a:pt x="126822" y="2358466"/>
                </a:lnTo>
                <a:lnTo>
                  <a:pt x="103771" y="2358466"/>
                </a:lnTo>
                <a:lnTo>
                  <a:pt x="103771" y="2358656"/>
                </a:lnTo>
                <a:lnTo>
                  <a:pt x="0" y="2359520"/>
                </a:lnTo>
                <a:lnTo>
                  <a:pt x="0" y="2383625"/>
                </a:lnTo>
                <a:lnTo>
                  <a:pt x="103771" y="2384488"/>
                </a:lnTo>
                <a:lnTo>
                  <a:pt x="103771" y="2384679"/>
                </a:lnTo>
                <a:lnTo>
                  <a:pt x="126822" y="2384679"/>
                </a:lnTo>
                <a:lnTo>
                  <a:pt x="152374" y="2386152"/>
                </a:lnTo>
                <a:lnTo>
                  <a:pt x="177888" y="2387981"/>
                </a:lnTo>
                <a:lnTo>
                  <a:pt x="203288" y="2390775"/>
                </a:lnTo>
                <a:lnTo>
                  <a:pt x="246329" y="2398306"/>
                </a:lnTo>
                <a:lnTo>
                  <a:pt x="245275" y="2398306"/>
                </a:lnTo>
                <a:lnTo>
                  <a:pt x="262051" y="2402497"/>
                </a:lnTo>
                <a:lnTo>
                  <a:pt x="260997" y="2402497"/>
                </a:lnTo>
                <a:lnTo>
                  <a:pt x="275678" y="2406688"/>
                </a:lnTo>
                <a:lnTo>
                  <a:pt x="274624" y="2406688"/>
                </a:lnTo>
                <a:lnTo>
                  <a:pt x="281965" y="2408783"/>
                </a:lnTo>
                <a:lnTo>
                  <a:pt x="280911" y="2408783"/>
                </a:lnTo>
                <a:lnTo>
                  <a:pt x="293497" y="2412974"/>
                </a:lnTo>
                <a:lnTo>
                  <a:pt x="292442" y="2412974"/>
                </a:lnTo>
                <a:lnTo>
                  <a:pt x="298729" y="2415070"/>
                </a:lnTo>
                <a:lnTo>
                  <a:pt x="297688" y="2415070"/>
                </a:lnTo>
                <a:lnTo>
                  <a:pt x="302933" y="2418219"/>
                </a:lnTo>
                <a:lnTo>
                  <a:pt x="301879" y="2417165"/>
                </a:lnTo>
                <a:lnTo>
                  <a:pt x="307124" y="2420315"/>
                </a:lnTo>
                <a:lnTo>
                  <a:pt x="306070" y="2419273"/>
                </a:lnTo>
                <a:lnTo>
                  <a:pt x="310261" y="2422410"/>
                </a:lnTo>
                <a:lnTo>
                  <a:pt x="309219" y="2422410"/>
                </a:lnTo>
                <a:lnTo>
                  <a:pt x="312356" y="2424506"/>
                </a:lnTo>
                <a:lnTo>
                  <a:pt x="314452" y="2426601"/>
                </a:lnTo>
                <a:lnTo>
                  <a:pt x="314452" y="2425560"/>
                </a:lnTo>
                <a:lnTo>
                  <a:pt x="316547" y="2428697"/>
                </a:lnTo>
                <a:lnTo>
                  <a:pt x="317957" y="2430792"/>
                </a:lnTo>
                <a:lnTo>
                  <a:pt x="318655" y="2432901"/>
                </a:lnTo>
                <a:lnTo>
                  <a:pt x="317601" y="2430792"/>
                </a:lnTo>
                <a:lnTo>
                  <a:pt x="317601" y="2678176"/>
                </a:lnTo>
                <a:lnTo>
                  <a:pt x="385826" y="2730754"/>
                </a:lnTo>
                <a:lnTo>
                  <a:pt x="443953" y="2743263"/>
                </a:lnTo>
                <a:lnTo>
                  <a:pt x="498449" y="2749473"/>
                </a:lnTo>
                <a:lnTo>
                  <a:pt x="534581" y="2751544"/>
                </a:lnTo>
                <a:lnTo>
                  <a:pt x="557644" y="2751544"/>
                </a:lnTo>
                <a:lnTo>
                  <a:pt x="558685" y="2725343"/>
                </a:lnTo>
                <a:lnTo>
                  <a:pt x="535635" y="2725343"/>
                </a:lnTo>
                <a:lnTo>
                  <a:pt x="512572" y="2724302"/>
                </a:lnTo>
                <a:lnTo>
                  <a:pt x="513613" y="2724302"/>
                </a:lnTo>
                <a:lnTo>
                  <a:pt x="470636" y="2720098"/>
                </a:lnTo>
                <a:lnTo>
                  <a:pt x="471690" y="2720098"/>
                </a:lnTo>
                <a:lnTo>
                  <a:pt x="451777" y="2718003"/>
                </a:lnTo>
                <a:lnTo>
                  <a:pt x="432904" y="2714866"/>
                </a:lnTo>
                <a:lnTo>
                  <a:pt x="433959" y="2714866"/>
                </a:lnTo>
                <a:lnTo>
                  <a:pt x="416128" y="2711716"/>
                </a:lnTo>
                <a:lnTo>
                  <a:pt x="417182" y="2711716"/>
                </a:lnTo>
                <a:lnTo>
                  <a:pt x="400405" y="2707525"/>
                </a:lnTo>
                <a:lnTo>
                  <a:pt x="401459" y="2707525"/>
                </a:lnTo>
                <a:lnTo>
                  <a:pt x="386778" y="2703334"/>
                </a:lnTo>
                <a:lnTo>
                  <a:pt x="374205" y="2699143"/>
                </a:lnTo>
                <a:lnTo>
                  <a:pt x="375259" y="2699143"/>
                </a:lnTo>
                <a:lnTo>
                  <a:pt x="368960" y="2697048"/>
                </a:lnTo>
                <a:lnTo>
                  <a:pt x="370014" y="2697048"/>
                </a:lnTo>
                <a:lnTo>
                  <a:pt x="363728" y="2694952"/>
                </a:lnTo>
                <a:lnTo>
                  <a:pt x="364769" y="2694952"/>
                </a:lnTo>
                <a:lnTo>
                  <a:pt x="361276" y="2692844"/>
                </a:lnTo>
                <a:lnTo>
                  <a:pt x="359524" y="2691803"/>
                </a:lnTo>
                <a:lnTo>
                  <a:pt x="360578" y="2692844"/>
                </a:lnTo>
                <a:lnTo>
                  <a:pt x="355333" y="2689707"/>
                </a:lnTo>
                <a:lnTo>
                  <a:pt x="356387" y="2689707"/>
                </a:lnTo>
                <a:lnTo>
                  <a:pt x="352196" y="2687612"/>
                </a:lnTo>
                <a:lnTo>
                  <a:pt x="353237" y="2687612"/>
                </a:lnTo>
                <a:lnTo>
                  <a:pt x="349046" y="2685516"/>
                </a:lnTo>
                <a:lnTo>
                  <a:pt x="350100" y="2685516"/>
                </a:lnTo>
                <a:lnTo>
                  <a:pt x="348526" y="2684462"/>
                </a:lnTo>
                <a:lnTo>
                  <a:pt x="347586" y="2683840"/>
                </a:lnTo>
                <a:lnTo>
                  <a:pt x="347306" y="2683421"/>
                </a:lnTo>
                <a:lnTo>
                  <a:pt x="345198" y="2680271"/>
                </a:lnTo>
                <a:lnTo>
                  <a:pt x="344500" y="2679217"/>
                </a:lnTo>
                <a:lnTo>
                  <a:pt x="344157" y="2678176"/>
                </a:lnTo>
                <a:lnTo>
                  <a:pt x="343801" y="2677122"/>
                </a:lnTo>
                <a:lnTo>
                  <a:pt x="344855" y="2679217"/>
                </a:lnTo>
                <a:lnTo>
                  <a:pt x="343801" y="2676080"/>
                </a:lnTo>
                <a:lnTo>
                  <a:pt x="343801" y="2432901"/>
                </a:lnTo>
                <a:lnTo>
                  <a:pt x="343801" y="2431846"/>
                </a:lnTo>
                <a:lnTo>
                  <a:pt x="342493" y="2429751"/>
                </a:lnTo>
                <a:lnTo>
                  <a:pt x="339864" y="2425560"/>
                </a:lnTo>
                <a:lnTo>
                  <a:pt x="335927" y="2419273"/>
                </a:lnTo>
                <a:lnTo>
                  <a:pt x="334619" y="2417165"/>
                </a:lnTo>
                <a:lnTo>
                  <a:pt x="324205" y="2400554"/>
                </a:lnTo>
                <a:lnTo>
                  <a:pt x="288607" y="2384679"/>
                </a:lnTo>
                <a:lnTo>
                  <a:pt x="276974" y="2379484"/>
                </a:lnTo>
                <a:lnTo>
                  <a:pt x="240385" y="2371572"/>
                </a:lnTo>
                <a:lnTo>
                  <a:pt x="276974" y="2363660"/>
                </a:lnTo>
                <a:lnTo>
                  <a:pt x="288607" y="2358466"/>
                </a:lnTo>
                <a:lnTo>
                  <a:pt x="324205" y="2342591"/>
                </a:lnTo>
                <a:lnTo>
                  <a:pt x="343801" y="2311298"/>
                </a:lnTo>
                <a:lnTo>
                  <a:pt x="343801" y="2310257"/>
                </a:lnTo>
                <a:lnTo>
                  <a:pt x="343801" y="2067064"/>
                </a:lnTo>
                <a:lnTo>
                  <a:pt x="344855" y="2063927"/>
                </a:lnTo>
                <a:lnTo>
                  <a:pt x="343801" y="2066023"/>
                </a:lnTo>
                <a:lnTo>
                  <a:pt x="344157" y="2064969"/>
                </a:lnTo>
                <a:lnTo>
                  <a:pt x="344500" y="2063927"/>
                </a:lnTo>
                <a:lnTo>
                  <a:pt x="345198" y="2062873"/>
                </a:lnTo>
                <a:lnTo>
                  <a:pt x="347306" y="2059736"/>
                </a:lnTo>
                <a:lnTo>
                  <a:pt x="347586" y="2059317"/>
                </a:lnTo>
                <a:lnTo>
                  <a:pt x="348526" y="2058682"/>
                </a:lnTo>
                <a:lnTo>
                  <a:pt x="350100" y="2057641"/>
                </a:lnTo>
                <a:lnTo>
                  <a:pt x="349046" y="2057641"/>
                </a:lnTo>
                <a:lnTo>
                  <a:pt x="353237" y="2055545"/>
                </a:lnTo>
                <a:lnTo>
                  <a:pt x="352196" y="2055545"/>
                </a:lnTo>
                <a:lnTo>
                  <a:pt x="356387" y="2052396"/>
                </a:lnTo>
                <a:lnTo>
                  <a:pt x="355333" y="2053437"/>
                </a:lnTo>
                <a:lnTo>
                  <a:pt x="357085" y="2052396"/>
                </a:lnTo>
                <a:lnTo>
                  <a:pt x="360578" y="2050300"/>
                </a:lnTo>
                <a:lnTo>
                  <a:pt x="359524" y="2051342"/>
                </a:lnTo>
                <a:lnTo>
                  <a:pt x="361276" y="2050300"/>
                </a:lnTo>
                <a:lnTo>
                  <a:pt x="364769" y="2048205"/>
                </a:lnTo>
                <a:lnTo>
                  <a:pt x="363728" y="2048205"/>
                </a:lnTo>
                <a:lnTo>
                  <a:pt x="370014" y="2046109"/>
                </a:lnTo>
                <a:lnTo>
                  <a:pt x="368960" y="2046109"/>
                </a:lnTo>
                <a:lnTo>
                  <a:pt x="375259" y="2044014"/>
                </a:lnTo>
                <a:lnTo>
                  <a:pt x="374205" y="2044014"/>
                </a:lnTo>
                <a:lnTo>
                  <a:pt x="386778" y="2039823"/>
                </a:lnTo>
                <a:lnTo>
                  <a:pt x="401459" y="2035619"/>
                </a:lnTo>
                <a:lnTo>
                  <a:pt x="400405" y="2035619"/>
                </a:lnTo>
                <a:lnTo>
                  <a:pt x="417182" y="2031428"/>
                </a:lnTo>
                <a:lnTo>
                  <a:pt x="416128" y="2031428"/>
                </a:lnTo>
                <a:lnTo>
                  <a:pt x="433959" y="2028291"/>
                </a:lnTo>
                <a:lnTo>
                  <a:pt x="432904" y="2028291"/>
                </a:lnTo>
                <a:lnTo>
                  <a:pt x="471690" y="2021992"/>
                </a:lnTo>
                <a:lnTo>
                  <a:pt x="470636" y="2021992"/>
                </a:lnTo>
                <a:lnTo>
                  <a:pt x="491604" y="2020951"/>
                </a:lnTo>
                <a:lnTo>
                  <a:pt x="513613" y="2018855"/>
                </a:lnTo>
                <a:lnTo>
                  <a:pt x="512572" y="2018855"/>
                </a:lnTo>
                <a:lnTo>
                  <a:pt x="535635" y="2017801"/>
                </a:lnTo>
                <a:lnTo>
                  <a:pt x="558685" y="2017801"/>
                </a:lnTo>
                <a:close/>
              </a:path>
              <a:path w="558800" h="2752090">
                <a:moveTo>
                  <a:pt x="558685" y="1022007"/>
                </a:moveTo>
                <a:lnTo>
                  <a:pt x="557644" y="995807"/>
                </a:lnTo>
                <a:lnTo>
                  <a:pt x="534581" y="995807"/>
                </a:lnTo>
                <a:lnTo>
                  <a:pt x="459524" y="1003096"/>
                </a:lnTo>
                <a:lnTo>
                  <a:pt x="411251" y="1013040"/>
                </a:lnTo>
                <a:lnTo>
                  <a:pt x="366268" y="1028827"/>
                </a:lnTo>
                <a:lnTo>
                  <a:pt x="332435" y="1051674"/>
                </a:lnTo>
                <a:lnTo>
                  <a:pt x="317601" y="1082802"/>
                </a:lnTo>
                <a:lnTo>
                  <a:pt x="317601" y="1382585"/>
                </a:lnTo>
                <a:lnTo>
                  <a:pt x="316547" y="1386789"/>
                </a:lnTo>
                <a:lnTo>
                  <a:pt x="316547" y="1384693"/>
                </a:lnTo>
                <a:lnTo>
                  <a:pt x="315506" y="1388884"/>
                </a:lnTo>
                <a:lnTo>
                  <a:pt x="315506" y="1387830"/>
                </a:lnTo>
                <a:lnTo>
                  <a:pt x="313423" y="1390954"/>
                </a:lnTo>
                <a:lnTo>
                  <a:pt x="306070" y="1398308"/>
                </a:lnTo>
                <a:lnTo>
                  <a:pt x="300824" y="1401457"/>
                </a:lnTo>
                <a:lnTo>
                  <a:pt x="301879" y="1401457"/>
                </a:lnTo>
                <a:lnTo>
                  <a:pt x="296633" y="1404607"/>
                </a:lnTo>
                <a:lnTo>
                  <a:pt x="297688" y="1404607"/>
                </a:lnTo>
                <a:lnTo>
                  <a:pt x="291401" y="1407744"/>
                </a:lnTo>
                <a:lnTo>
                  <a:pt x="292442" y="1406702"/>
                </a:lnTo>
                <a:lnTo>
                  <a:pt x="286156" y="1409839"/>
                </a:lnTo>
                <a:lnTo>
                  <a:pt x="287197" y="1409839"/>
                </a:lnTo>
                <a:lnTo>
                  <a:pt x="280911" y="1412989"/>
                </a:lnTo>
                <a:lnTo>
                  <a:pt x="280911" y="1411935"/>
                </a:lnTo>
                <a:lnTo>
                  <a:pt x="274624" y="1415084"/>
                </a:lnTo>
                <a:lnTo>
                  <a:pt x="267284" y="1418234"/>
                </a:lnTo>
                <a:lnTo>
                  <a:pt x="268338" y="1417180"/>
                </a:lnTo>
                <a:lnTo>
                  <a:pt x="259956" y="1420329"/>
                </a:lnTo>
                <a:lnTo>
                  <a:pt x="260997" y="1420329"/>
                </a:lnTo>
                <a:lnTo>
                  <a:pt x="245275" y="1424520"/>
                </a:lnTo>
                <a:lnTo>
                  <a:pt x="227457" y="1428711"/>
                </a:lnTo>
                <a:lnTo>
                  <a:pt x="228498" y="1428711"/>
                </a:lnTo>
                <a:lnTo>
                  <a:pt x="209638" y="1432902"/>
                </a:lnTo>
                <a:lnTo>
                  <a:pt x="210680" y="1432902"/>
                </a:lnTo>
                <a:lnTo>
                  <a:pt x="190766" y="1436052"/>
                </a:lnTo>
                <a:lnTo>
                  <a:pt x="190766" y="1434998"/>
                </a:lnTo>
                <a:lnTo>
                  <a:pt x="169799" y="1438148"/>
                </a:lnTo>
                <a:lnTo>
                  <a:pt x="170853" y="1438148"/>
                </a:lnTo>
                <a:lnTo>
                  <a:pt x="148844" y="1440243"/>
                </a:lnTo>
                <a:lnTo>
                  <a:pt x="126822" y="1441284"/>
                </a:lnTo>
                <a:lnTo>
                  <a:pt x="104813" y="1441284"/>
                </a:lnTo>
                <a:lnTo>
                  <a:pt x="104813" y="1441653"/>
                </a:lnTo>
                <a:lnTo>
                  <a:pt x="0" y="1443393"/>
                </a:lnTo>
                <a:lnTo>
                  <a:pt x="0" y="1465402"/>
                </a:lnTo>
                <a:lnTo>
                  <a:pt x="104813" y="1467129"/>
                </a:lnTo>
                <a:lnTo>
                  <a:pt x="104813" y="1467497"/>
                </a:lnTo>
                <a:lnTo>
                  <a:pt x="126822" y="1467497"/>
                </a:lnTo>
                <a:lnTo>
                  <a:pt x="148844" y="1468539"/>
                </a:lnTo>
                <a:lnTo>
                  <a:pt x="170853" y="1470634"/>
                </a:lnTo>
                <a:lnTo>
                  <a:pt x="169799" y="1470634"/>
                </a:lnTo>
                <a:lnTo>
                  <a:pt x="190766" y="1472742"/>
                </a:lnTo>
                <a:lnTo>
                  <a:pt x="210680" y="1475879"/>
                </a:lnTo>
                <a:lnTo>
                  <a:pt x="209638" y="1475879"/>
                </a:lnTo>
                <a:lnTo>
                  <a:pt x="228498" y="1480070"/>
                </a:lnTo>
                <a:lnTo>
                  <a:pt x="227457" y="1480070"/>
                </a:lnTo>
                <a:lnTo>
                  <a:pt x="245275" y="1484261"/>
                </a:lnTo>
                <a:lnTo>
                  <a:pt x="260997" y="1488465"/>
                </a:lnTo>
                <a:lnTo>
                  <a:pt x="259956" y="1488465"/>
                </a:lnTo>
                <a:lnTo>
                  <a:pt x="267284" y="1491602"/>
                </a:lnTo>
                <a:lnTo>
                  <a:pt x="267284" y="1490560"/>
                </a:lnTo>
                <a:lnTo>
                  <a:pt x="274624" y="1493697"/>
                </a:lnTo>
                <a:lnTo>
                  <a:pt x="280911" y="1496847"/>
                </a:lnTo>
                <a:lnTo>
                  <a:pt x="280911" y="1495793"/>
                </a:lnTo>
                <a:lnTo>
                  <a:pt x="287197" y="1498942"/>
                </a:lnTo>
                <a:lnTo>
                  <a:pt x="286156" y="1498942"/>
                </a:lnTo>
                <a:lnTo>
                  <a:pt x="292442" y="1502092"/>
                </a:lnTo>
                <a:lnTo>
                  <a:pt x="291401" y="1501038"/>
                </a:lnTo>
                <a:lnTo>
                  <a:pt x="297688" y="1504188"/>
                </a:lnTo>
                <a:lnTo>
                  <a:pt x="296633" y="1504188"/>
                </a:lnTo>
                <a:lnTo>
                  <a:pt x="301879" y="1507324"/>
                </a:lnTo>
                <a:lnTo>
                  <a:pt x="300824" y="1507324"/>
                </a:lnTo>
                <a:lnTo>
                  <a:pt x="306070" y="1510474"/>
                </a:lnTo>
                <a:lnTo>
                  <a:pt x="313410" y="1517815"/>
                </a:lnTo>
                <a:lnTo>
                  <a:pt x="315506" y="1520952"/>
                </a:lnTo>
                <a:lnTo>
                  <a:pt x="315506" y="1519910"/>
                </a:lnTo>
                <a:lnTo>
                  <a:pt x="316547" y="1524101"/>
                </a:lnTo>
                <a:lnTo>
                  <a:pt x="316547" y="1522006"/>
                </a:lnTo>
                <a:lnTo>
                  <a:pt x="317601" y="1526197"/>
                </a:lnTo>
                <a:lnTo>
                  <a:pt x="317601" y="1825980"/>
                </a:lnTo>
                <a:lnTo>
                  <a:pt x="332435" y="1857108"/>
                </a:lnTo>
                <a:lnTo>
                  <a:pt x="366268" y="1879955"/>
                </a:lnTo>
                <a:lnTo>
                  <a:pt x="411251" y="1895741"/>
                </a:lnTo>
                <a:lnTo>
                  <a:pt x="459524" y="1905685"/>
                </a:lnTo>
                <a:lnTo>
                  <a:pt x="503250" y="1911032"/>
                </a:lnTo>
                <a:lnTo>
                  <a:pt x="534581" y="1912988"/>
                </a:lnTo>
                <a:lnTo>
                  <a:pt x="557644" y="1912988"/>
                </a:lnTo>
                <a:lnTo>
                  <a:pt x="558685" y="1886775"/>
                </a:lnTo>
                <a:lnTo>
                  <a:pt x="535635" y="1886775"/>
                </a:lnTo>
                <a:lnTo>
                  <a:pt x="513613" y="1885734"/>
                </a:lnTo>
                <a:lnTo>
                  <a:pt x="491604" y="1883638"/>
                </a:lnTo>
                <a:lnTo>
                  <a:pt x="492658" y="1883638"/>
                </a:lnTo>
                <a:lnTo>
                  <a:pt x="478675" y="1881543"/>
                </a:lnTo>
                <a:lnTo>
                  <a:pt x="471690" y="1880489"/>
                </a:lnTo>
                <a:lnTo>
                  <a:pt x="471690" y="1881543"/>
                </a:lnTo>
                <a:lnTo>
                  <a:pt x="451777" y="1878393"/>
                </a:lnTo>
                <a:lnTo>
                  <a:pt x="452818" y="1878393"/>
                </a:lnTo>
                <a:lnTo>
                  <a:pt x="433959" y="1874202"/>
                </a:lnTo>
                <a:lnTo>
                  <a:pt x="417182" y="1870011"/>
                </a:lnTo>
                <a:lnTo>
                  <a:pt x="401459" y="1865820"/>
                </a:lnTo>
                <a:lnTo>
                  <a:pt x="396570" y="1863712"/>
                </a:lnTo>
                <a:lnTo>
                  <a:pt x="394119" y="1862670"/>
                </a:lnTo>
                <a:lnTo>
                  <a:pt x="395173" y="1863712"/>
                </a:lnTo>
                <a:lnTo>
                  <a:pt x="387832" y="1860575"/>
                </a:lnTo>
                <a:lnTo>
                  <a:pt x="383641" y="1858479"/>
                </a:lnTo>
                <a:lnTo>
                  <a:pt x="381546" y="1857425"/>
                </a:lnTo>
                <a:lnTo>
                  <a:pt x="381546" y="1858479"/>
                </a:lnTo>
                <a:lnTo>
                  <a:pt x="375259" y="1855330"/>
                </a:lnTo>
                <a:lnTo>
                  <a:pt x="376301" y="1855330"/>
                </a:lnTo>
                <a:lnTo>
                  <a:pt x="372110" y="1853234"/>
                </a:lnTo>
                <a:lnTo>
                  <a:pt x="370014" y="1852193"/>
                </a:lnTo>
                <a:lnTo>
                  <a:pt x="371055" y="1853234"/>
                </a:lnTo>
                <a:lnTo>
                  <a:pt x="364769" y="1850097"/>
                </a:lnTo>
                <a:lnTo>
                  <a:pt x="365823" y="1850097"/>
                </a:lnTo>
                <a:lnTo>
                  <a:pt x="360578" y="1846948"/>
                </a:lnTo>
                <a:lnTo>
                  <a:pt x="361632" y="1846948"/>
                </a:lnTo>
                <a:lnTo>
                  <a:pt x="358127" y="1844852"/>
                </a:lnTo>
                <a:lnTo>
                  <a:pt x="356387" y="1843798"/>
                </a:lnTo>
                <a:lnTo>
                  <a:pt x="357428" y="1844852"/>
                </a:lnTo>
                <a:lnTo>
                  <a:pt x="354291" y="1841703"/>
                </a:lnTo>
                <a:lnTo>
                  <a:pt x="350100" y="1838566"/>
                </a:lnTo>
                <a:lnTo>
                  <a:pt x="351142" y="1838566"/>
                </a:lnTo>
                <a:lnTo>
                  <a:pt x="349046" y="1836470"/>
                </a:lnTo>
                <a:lnTo>
                  <a:pt x="348348" y="1835416"/>
                </a:lnTo>
                <a:lnTo>
                  <a:pt x="347649" y="1834362"/>
                </a:lnTo>
                <a:lnTo>
                  <a:pt x="346951" y="1833321"/>
                </a:lnTo>
                <a:lnTo>
                  <a:pt x="346951" y="1834362"/>
                </a:lnTo>
                <a:lnTo>
                  <a:pt x="344855" y="1830171"/>
                </a:lnTo>
                <a:lnTo>
                  <a:pt x="343801" y="1825980"/>
                </a:lnTo>
                <a:lnTo>
                  <a:pt x="344855" y="1828076"/>
                </a:lnTo>
                <a:lnTo>
                  <a:pt x="343801" y="1824939"/>
                </a:lnTo>
                <a:lnTo>
                  <a:pt x="343801" y="1528292"/>
                </a:lnTo>
                <a:lnTo>
                  <a:pt x="342011" y="1524101"/>
                </a:lnTo>
                <a:lnTo>
                  <a:pt x="341122" y="1522006"/>
                </a:lnTo>
                <a:lnTo>
                  <a:pt x="340233" y="1519910"/>
                </a:lnTo>
                <a:lnTo>
                  <a:pt x="339775" y="1518856"/>
                </a:lnTo>
                <a:lnTo>
                  <a:pt x="335749" y="1509420"/>
                </a:lnTo>
                <a:lnTo>
                  <a:pt x="332168" y="1501038"/>
                </a:lnTo>
                <a:lnTo>
                  <a:pt x="330720" y="1497634"/>
                </a:lnTo>
                <a:lnTo>
                  <a:pt x="328015" y="1495793"/>
                </a:lnTo>
                <a:lnTo>
                  <a:pt x="320281" y="1490560"/>
                </a:lnTo>
                <a:lnTo>
                  <a:pt x="296951" y="1474762"/>
                </a:lnTo>
                <a:lnTo>
                  <a:pt x="276275" y="1467497"/>
                </a:lnTo>
                <a:lnTo>
                  <a:pt x="251155" y="1458671"/>
                </a:lnTo>
                <a:lnTo>
                  <a:pt x="230657" y="1454391"/>
                </a:lnTo>
                <a:lnTo>
                  <a:pt x="251155" y="1450111"/>
                </a:lnTo>
                <a:lnTo>
                  <a:pt x="276275" y="1441284"/>
                </a:lnTo>
                <a:lnTo>
                  <a:pt x="291211" y="1436052"/>
                </a:lnTo>
                <a:lnTo>
                  <a:pt x="296951" y="1434033"/>
                </a:lnTo>
                <a:lnTo>
                  <a:pt x="320281" y="1418234"/>
                </a:lnTo>
                <a:lnTo>
                  <a:pt x="328015" y="1412989"/>
                </a:lnTo>
                <a:lnTo>
                  <a:pt x="330720" y="1411160"/>
                </a:lnTo>
                <a:lnTo>
                  <a:pt x="332168" y="1407744"/>
                </a:lnTo>
                <a:lnTo>
                  <a:pt x="335749" y="1399362"/>
                </a:lnTo>
                <a:lnTo>
                  <a:pt x="339775" y="1389926"/>
                </a:lnTo>
                <a:lnTo>
                  <a:pt x="340233" y="1388884"/>
                </a:lnTo>
                <a:lnTo>
                  <a:pt x="341122" y="1386789"/>
                </a:lnTo>
                <a:lnTo>
                  <a:pt x="342011" y="1384693"/>
                </a:lnTo>
                <a:lnTo>
                  <a:pt x="343801" y="1380490"/>
                </a:lnTo>
                <a:lnTo>
                  <a:pt x="343801" y="1083856"/>
                </a:lnTo>
                <a:lnTo>
                  <a:pt x="344157" y="1082802"/>
                </a:lnTo>
                <a:lnTo>
                  <a:pt x="344500" y="1081760"/>
                </a:lnTo>
                <a:lnTo>
                  <a:pt x="344855" y="1080706"/>
                </a:lnTo>
                <a:lnTo>
                  <a:pt x="343801" y="1081760"/>
                </a:lnTo>
                <a:lnTo>
                  <a:pt x="344855" y="1078611"/>
                </a:lnTo>
                <a:lnTo>
                  <a:pt x="346951" y="1074420"/>
                </a:lnTo>
                <a:lnTo>
                  <a:pt x="346951" y="1075461"/>
                </a:lnTo>
                <a:lnTo>
                  <a:pt x="347649" y="1074420"/>
                </a:lnTo>
                <a:lnTo>
                  <a:pt x="348348" y="1073365"/>
                </a:lnTo>
                <a:lnTo>
                  <a:pt x="349046" y="1072324"/>
                </a:lnTo>
                <a:lnTo>
                  <a:pt x="351142" y="1070229"/>
                </a:lnTo>
                <a:lnTo>
                  <a:pt x="350100" y="1070229"/>
                </a:lnTo>
                <a:lnTo>
                  <a:pt x="354291" y="1067079"/>
                </a:lnTo>
                <a:lnTo>
                  <a:pt x="356387" y="1064983"/>
                </a:lnTo>
                <a:lnTo>
                  <a:pt x="358127" y="1063942"/>
                </a:lnTo>
                <a:lnTo>
                  <a:pt x="361632" y="1061834"/>
                </a:lnTo>
                <a:lnTo>
                  <a:pt x="360578" y="1061834"/>
                </a:lnTo>
                <a:lnTo>
                  <a:pt x="365823" y="1058697"/>
                </a:lnTo>
                <a:lnTo>
                  <a:pt x="364769" y="1058697"/>
                </a:lnTo>
                <a:lnTo>
                  <a:pt x="371055" y="1055547"/>
                </a:lnTo>
                <a:lnTo>
                  <a:pt x="370014" y="1056601"/>
                </a:lnTo>
                <a:lnTo>
                  <a:pt x="372110" y="1055547"/>
                </a:lnTo>
                <a:lnTo>
                  <a:pt x="376301" y="1053452"/>
                </a:lnTo>
                <a:lnTo>
                  <a:pt x="375259" y="1053452"/>
                </a:lnTo>
                <a:lnTo>
                  <a:pt x="381546" y="1050315"/>
                </a:lnTo>
                <a:lnTo>
                  <a:pt x="381546" y="1051356"/>
                </a:lnTo>
                <a:lnTo>
                  <a:pt x="383641" y="1050315"/>
                </a:lnTo>
                <a:lnTo>
                  <a:pt x="387832" y="1048207"/>
                </a:lnTo>
                <a:lnTo>
                  <a:pt x="395173" y="1045070"/>
                </a:lnTo>
                <a:lnTo>
                  <a:pt x="394119" y="1046111"/>
                </a:lnTo>
                <a:lnTo>
                  <a:pt x="396913" y="1045070"/>
                </a:lnTo>
                <a:lnTo>
                  <a:pt x="402501" y="1042974"/>
                </a:lnTo>
                <a:lnTo>
                  <a:pt x="401459" y="1042974"/>
                </a:lnTo>
                <a:lnTo>
                  <a:pt x="417182" y="1038783"/>
                </a:lnTo>
                <a:lnTo>
                  <a:pt x="433959" y="1034592"/>
                </a:lnTo>
                <a:lnTo>
                  <a:pt x="452818" y="1030389"/>
                </a:lnTo>
                <a:lnTo>
                  <a:pt x="451777" y="1030389"/>
                </a:lnTo>
                <a:lnTo>
                  <a:pt x="471690" y="1027252"/>
                </a:lnTo>
                <a:lnTo>
                  <a:pt x="492658" y="1025156"/>
                </a:lnTo>
                <a:lnTo>
                  <a:pt x="491604" y="1025156"/>
                </a:lnTo>
                <a:lnTo>
                  <a:pt x="513613" y="1023061"/>
                </a:lnTo>
                <a:lnTo>
                  <a:pt x="535635" y="1022007"/>
                </a:lnTo>
                <a:lnTo>
                  <a:pt x="558685" y="1022007"/>
                </a:lnTo>
                <a:close/>
              </a:path>
              <a:path w="558800" h="2752090">
                <a:moveTo>
                  <a:pt x="558685" y="26212"/>
                </a:moveTo>
                <a:lnTo>
                  <a:pt x="557644" y="0"/>
                </a:lnTo>
                <a:lnTo>
                  <a:pt x="534581" y="0"/>
                </a:lnTo>
                <a:lnTo>
                  <a:pt x="476326" y="4533"/>
                </a:lnTo>
                <a:lnTo>
                  <a:pt x="436854" y="10134"/>
                </a:lnTo>
                <a:lnTo>
                  <a:pt x="398030" y="18529"/>
                </a:lnTo>
                <a:lnTo>
                  <a:pt x="364769" y="30403"/>
                </a:lnTo>
                <a:lnTo>
                  <a:pt x="358482" y="32499"/>
                </a:lnTo>
                <a:lnTo>
                  <a:pt x="322491" y="61264"/>
                </a:lnTo>
                <a:lnTo>
                  <a:pt x="317601" y="77571"/>
                </a:lnTo>
                <a:lnTo>
                  <a:pt x="317601" y="341718"/>
                </a:lnTo>
                <a:lnTo>
                  <a:pt x="316547" y="344868"/>
                </a:lnTo>
                <a:lnTo>
                  <a:pt x="317601" y="343814"/>
                </a:lnTo>
                <a:lnTo>
                  <a:pt x="317601" y="342773"/>
                </a:lnTo>
                <a:lnTo>
                  <a:pt x="318655" y="340677"/>
                </a:lnTo>
                <a:lnTo>
                  <a:pt x="317601" y="343814"/>
                </a:lnTo>
                <a:lnTo>
                  <a:pt x="315518" y="346938"/>
                </a:lnTo>
                <a:lnTo>
                  <a:pt x="309219" y="353250"/>
                </a:lnTo>
                <a:lnTo>
                  <a:pt x="309219" y="352209"/>
                </a:lnTo>
                <a:lnTo>
                  <a:pt x="305028" y="355346"/>
                </a:lnTo>
                <a:lnTo>
                  <a:pt x="306070" y="355346"/>
                </a:lnTo>
                <a:lnTo>
                  <a:pt x="301879" y="357441"/>
                </a:lnTo>
                <a:lnTo>
                  <a:pt x="297688" y="360591"/>
                </a:lnTo>
                <a:lnTo>
                  <a:pt x="287197" y="364782"/>
                </a:lnTo>
                <a:lnTo>
                  <a:pt x="280911" y="367931"/>
                </a:lnTo>
                <a:lnTo>
                  <a:pt x="281965" y="367931"/>
                </a:lnTo>
                <a:lnTo>
                  <a:pt x="274624" y="370027"/>
                </a:lnTo>
                <a:lnTo>
                  <a:pt x="268338" y="372122"/>
                </a:lnTo>
                <a:lnTo>
                  <a:pt x="260997" y="374218"/>
                </a:lnTo>
                <a:lnTo>
                  <a:pt x="245275" y="378409"/>
                </a:lnTo>
                <a:lnTo>
                  <a:pt x="228498" y="382600"/>
                </a:lnTo>
                <a:lnTo>
                  <a:pt x="228498" y="381558"/>
                </a:lnTo>
                <a:lnTo>
                  <a:pt x="209638" y="385749"/>
                </a:lnTo>
                <a:lnTo>
                  <a:pt x="210680" y="385749"/>
                </a:lnTo>
                <a:lnTo>
                  <a:pt x="169799" y="389940"/>
                </a:lnTo>
                <a:lnTo>
                  <a:pt x="170853" y="389940"/>
                </a:lnTo>
                <a:lnTo>
                  <a:pt x="148844" y="392036"/>
                </a:lnTo>
                <a:lnTo>
                  <a:pt x="126822" y="393077"/>
                </a:lnTo>
                <a:lnTo>
                  <a:pt x="103771" y="393077"/>
                </a:lnTo>
                <a:lnTo>
                  <a:pt x="103771" y="393268"/>
                </a:lnTo>
                <a:lnTo>
                  <a:pt x="0" y="394131"/>
                </a:lnTo>
                <a:lnTo>
                  <a:pt x="0" y="418236"/>
                </a:lnTo>
                <a:lnTo>
                  <a:pt x="103771" y="419100"/>
                </a:lnTo>
                <a:lnTo>
                  <a:pt x="103771" y="419290"/>
                </a:lnTo>
                <a:lnTo>
                  <a:pt x="126822" y="419290"/>
                </a:lnTo>
                <a:lnTo>
                  <a:pt x="148844" y="420331"/>
                </a:lnTo>
                <a:lnTo>
                  <a:pt x="170853" y="422427"/>
                </a:lnTo>
                <a:lnTo>
                  <a:pt x="169799" y="422427"/>
                </a:lnTo>
                <a:lnTo>
                  <a:pt x="210680" y="426631"/>
                </a:lnTo>
                <a:lnTo>
                  <a:pt x="209638" y="426631"/>
                </a:lnTo>
                <a:lnTo>
                  <a:pt x="228498" y="429768"/>
                </a:lnTo>
                <a:lnTo>
                  <a:pt x="245275" y="433959"/>
                </a:lnTo>
                <a:lnTo>
                  <a:pt x="260997" y="438162"/>
                </a:lnTo>
                <a:lnTo>
                  <a:pt x="275678" y="442353"/>
                </a:lnTo>
                <a:lnTo>
                  <a:pt x="274624" y="442353"/>
                </a:lnTo>
                <a:lnTo>
                  <a:pt x="281965" y="444449"/>
                </a:lnTo>
                <a:lnTo>
                  <a:pt x="280911" y="444449"/>
                </a:lnTo>
                <a:lnTo>
                  <a:pt x="287197" y="447586"/>
                </a:lnTo>
                <a:lnTo>
                  <a:pt x="287197" y="446544"/>
                </a:lnTo>
                <a:lnTo>
                  <a:pt x="292442" y="449681"/>
                </a:lnTo>
                <a:lnTo>
                  <a:pt x="297688" y="451777"/>
                </a:lnTo>
                <a:lnTo>
                  <a:pt x="301879" y="454926"/>
                </a:lnTo>
                <a:lnTo>
                  <a:pt x="306070" y="457022"/>
                </a:lnTo>
                <a:lnTo>
                  <a:pt x="309219" y="460171"/>
                </a:lnTo>
                <a:lnTo>
                  <a:pt x="309219" y="459117"/>
                </a:lnTo>
                <a:lnTo>
                  <a:pt x="315518" y="465442"/>
                </a:lnTo>
                <a:lnTo>
                  <a:pt x="317601" y="468553"/>
                </a:lnTo>
                <a:lnTo>
                  <a:pt x="318655" y="471703"/>
                </a:lnTo>
                <a:lnTo>
                  <a:pt x="317601" y="469607"/>
                </a:lnTo>
                <a:lnTo>
                  <a:pt x="317601" y="468553"/>
                </a:lnTo>
                <a:lnTo>
                  <a:pt x="316547" y="467512"/>
                </a:lnTo>
                <a:lnTo>
                  <a:pt x="317601" y="470649"/>
                </a:lnTo>
                <a:lnTo>
                  <a:pt x="317601" y="733755"/>
                </a:lnTo>
                <a:lnTo>
                  <a:pt x="331762" y="762444"/>
                </a:lnTo>
                <a:lnTo>
                  <a:pt x="366483" y="783272"/>
                </a:lnTo>
                <a:lnTo>
                  <a:pt x="412953" y="797445"/>
                </a:lnTo>
                <a:lnTo>
                  <a:pt x="462330" y="806208"/>
                </a:lnTo>
                <a:lnTo>
                  <a:pt x="505815" y="810768"/>
                </a:lnTo>
                <a:lnTo>
                  <a:pt x="534581" y="812368"/>
                </a:lnTo>
                <a:lnTo>
                  <a:pt x="557644" y="812368"/>
                </a:lnTo>
                <a:lnTo>
                  <a:pt x="558685" y="786155"/>
                </a:lnTo>
                <a:lnTo>
                  <a:pt x="535635" y="786155"/>
                </a:lnTo>
                <a:lnTo>
                  <a:pt x="512572" y="785114"/>
                </a:lnTo>
                <a:lnTo>
                  <a:pt x="513613" y="785114"/>
                </a:lnTo>
                <a:lnTo>
                  <a:pt x="491604" y="783018"/>
                </a:lnTo>
                <a:lnTo>
                  <a:pt x="451777" y="778827"/>
                </a:lnTo>
                <a:lnTo>
                  <a:pt x="438404" y="775677"/>
                </a:lnTo>
                <a:lnTo>
                  <a:pt x="433959" y="774636"/>
                </a:lnTo>
                <a:lnTo>
                  <a:pt x="433959" y="775677"/>
                </a:lnTo>
                <a:lnTo>
                  <a:pt x="416128" y="771486"/>
                </a:lnTo>
                <a:lnTo>
                  <a:pt x="417182" y="771486"/>
                </a:lnTo>
                <a:lnTo>
                  <a:pt x="401459" y="767295"/>
                </a:lnTo>
                <a:lnTo>
                  <a:pt x="386778" y="763104"/>
                </a:lnTo>
                <a:lnTo>
                  <a:pt x="387832" y="763104"/>
                </a:lnTo>
                <a:lnTo>
                  <a:pt x="380492" y="761009"/>
                </a:lnTo>
                <a:lnTo>
                  <a:pt x="381546" y="761009"/>
                </a:lnTo>
                <a:lnTo>
                  <a:pt x="375259" y="757859"/>
                </a:lnTo>
                <a:lnTo>
                  <a:pt x="368960" y="755764"/>
                </a:lnTo>
                <a:lnTo>
                  <a:pt x="370014" y="755764"/>
                </a:lnTo>
                <a:lnTo>
                  <a:pt x="364769" y="753668"/>
                </a:lnTo>
                <a:lnTo>
                  <a:pt x="359524" y="750519"/>
                </a:lnTo>
                <a:lnTo>
                  <a:pt x="360578" y="750519"/>
                </a:lnTo>
                <a:lnTo>
                  <a:pt x="356387" y="748423"/>
                </a:lnTo>
                <a:lnTo>
                  <a:pt x="354291" y="746328"/>
                </a:lnTo>
                <a:lnTo>
                  <a:pt x="353237" y="745286"/>
                </a:lnTo>
                <a:lnTo>
                  <a:pt x="353237" y="746328"/>
                </a:lnTo>
                <a:lnTo>
                  <a:pt x="349046" y="742137"/>
                </a:lnTo>
                <a:lnTo>
                  <a:pt x="348005" y="741083"/>
                </a:lnTo>
                <a:lnTo>
                  <a:pt x="348005" y="742137"/>
                </a:lnTo>
                <a:lnTo>
                  <a:pt x="345909" y="738987"/>
                </a:lnTo>
                <a:lnTo>
                  <a:pt x="346951" y="740041"/>
                </a:lnTo>
                <a:lnTo>
                  <a:pt x="346252" y="738987"/>
                </a:lnTo>
                <a:lnTo>
                  <a:pt x="344855" y="736892"/>
                </a:lnTo>
                <a:lnTo>
                  <a:pt x="343801" y="733755"/>
                </a:lnTo>
                <a:lnTo>
                  <a:pt x="344855" y="735850"/>
                </a:lnTo>
                <a:lnTo>
                  <a:pt x="343801" y="732701"/>
                </a:lnTo>
                <a:lnTo>
                  <a:pt x="343801" y="471703"/>
                </a:lnTo>
                <a:lnTo>
                  <a:pt x="343801" y="470649"/>
                </a:lnTo>
                <a:lnTo>
                  <a:pt x="341782" y="466458"/>
                </a:lnTo>
                <a:lnTo>
                  <a:pt x="338251" y="459117"/>
                </a:lnTo>
                <a:lnTo>
                  <a:pt x="332181" y="446544"/>
                </a:lnTo>
                <a:lnTo>
                  <a:pt x="330314" y="442671"/>
                </a:lnTo>
                <a:lnTo>
                  <a:pt x="295656" y="422148"/>
                </a:lnTo>
                <a:lnTo>
                  <a:pt x="286207" y="419290"/>
                </a:lnTo>
                <a:lnTo>
                  <a:pt x="248945" y="408000"/>
                </a:lnTo>
                <a:lnTo>
                  <a:pt x="238874" y="406209"/>
                </a:lnTo>
                <a:lnTo>
                  <a:pt x="248970" y="404418"/>
                </a:lnTo>
                <a:lnTo>
                  <a:pt x="286486" y="393077"/>
                </a:lnTo>
                <a:lnTo>
                  <a:pt x="295414" y="390385"/>
                </a:lnTo>
                <a:lnTo>
                  <a:pt x="308546" y="382600"/>
                </a:lnTo>
                <a:lnTo>
                  <a:pt x="329996" y="369874"/>
                </a:lnTo>
                <a:lnTo>
                  <a:pt x="338150" y="353250"/>
                </a:lnTo>
                <a:lnTo>
                  <a:pt x="341757" y="345909"/>
                </a:lnTo>
                <a:lnTo>
                  <a:pt x="343801" y="341718"/>
                </a:lnTo>
                <a:lnTo>
                  <a:pt x="343801" y="340677"/>
                </a:lnTo>
                <a:lnTo>
                  <a:pt x="343801" y="79667"/>
                </a:lnTo>
                <a:lnTo>
                  <a:pt x="344855" y="76530"/>
                </a:lnTo>
                <a:lnTo>
                  <a:pt x="343801" y="78625"/>
                </a:lnTo>
                <a:lnTo>
                  <a:pt x="344855" y="75476"/>
                </a:lnTo>
                <a:lnTo>
                  <a:pt x="346252" y="73380"/>
                </a:lnTo>
                <a:lnTo>
                  <a:pt x="346925" y="72364"/>
                </a:lnTo>
                <a:lnTo>
                  <a:pt x="352196" y="67094"/>
                </a:lnTo>
                <a:lnTo>
                  <a:pt x="353593" y="66040"/>
                </a:lnTo>
                <a:lnTo>
                  <a:pt x="356387" y="63944"/>
                </a:lnTo>
                <a:lnTo>
                  <a:pt x="360578" y="61849"/>
                </a:lnTo>
                <a:lnTo>
                  <a:pt x="364769" y="58699"/>
                </a:lnTo>
                <a:lnTo>
                  <a:pt x="370014" y="56603"/>
                </a:lnTo>
                <a:lnTo>
                  <a:pt x="375259" y="53467"/>
                </a:lnTo>
                <a:lnTo>
                  <a:pt x="375259" y="54508"/>
                </a:lnTo>
                <a:lnTo>
                  <a:pt x="377355" y="53467"/>
                </a:lnTo>
                <a:lnTo>
                  <a:pt x="381546" y="51371"/>
                </a:lnTo>
                <a:lnTo>
                  <a:pt x="380492" y="51371"/>
                </a:lnTo>
                <a:lnTo>
                  <a:pt x="387832" y="49276"/>
                </a:lnTo>
                <a:lnTo>
                  <a:pt x="386778" y="49276"/>
                </a:lnTo>
                <a:lnTo>
                  <a:pt x="401459" y="45085"/>
                </a:lnTo>
                <a:lnTo>
                  <a:pt x="417182" y="40881"/>
                </a:lnTo>
                <a:lnTo>
                  <a:pt x="416128" y="40881"/>
                </a:lnTo>
                <a:lnTo>
                  <a:pt x="433959" y="36690"/>
                </a:lnTo>
                <a:lnTo>
                  <a:pt x="451777" y="33553"/>
                </a:lnTo>
                <a:lnTo>
                  <a:pt x="491604" y="29349"/>
                </a:lnTo>
                <a:lnTo>
                  <a:pt x="513613" y="27254"/>
                </a:lnTo>
                <a:lnTo>
                  <a:pt x="512572" y="27254"/>
                </a:lnTo>
                <a:lnTo>
                  <a:pt x="535635" y="26212"/>
                </a:lnTo>
                <a:lnTo>
                  <a:pt x="558685" y="262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65931"/>
            <a:endParaRPr sz="2689" kern="0">
              <a:solidFill>
                <a:sysClr val="windowText" lastClr="000000"/>
              </a:solidFill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946480" y="1526058"/>
            <a:ext cx="834722" cy="3945959"/>
          </a:xfrm>
          <a:custGeom>
            <a:avLst/>
            <a:gdLst/>
            <a:ahLst/>
            <a:cxnLst/>
            <a:rect l="l" t="t" r="r" b="b"/>
            <a:pathLst>
              <a:path w="558800" h="2641600">
                <a:moveTo>
                  <a:pt x="421379" y="2578100"/>
                </a:moveTo>
                <a:lnTo>
                  <a:pt x="388884" y="2578100"/>
                </a:lnTo>
                <a:lnTo>
                  <a:pt x="421404" y="2603500"/>
                </a:lnTo>
                <a:lnTo>
                  <a:pt x="455770" y="2628900"/>
                </a:lnTo>
                <a:lnTo>
                  <a:pt x="492857" y="2641600"/>
                </a:lnTo>
                <a:lnTo>
                  <a:pt x="557646" y="2641600"/>
                </a:lnTo>
                <a:lnTo>
                  <a:pt x="558694" y="2616200"/>
                </a:lnTo>
                <a:lnTo>
                  <a:pt x="494753" y="2616200"/>
                </a:lnTo>
                <a:lnTo>
                  <a:pt x="484271" y="2603500"/>
                </a:lnTo>
                <a:lnTo>
                  <a:pt x="465403" y="2603500"/>
                </a:lnTo>
                <a:lnTo>
                  <a:pt x="446536" y="2590800"/>
                </a:lnTo>
                <a:lnTo>
                  <a:pt x="438150" y="2590800"/>
                </a:lnTo>
                <a:lnTo>
                  <a:pt x="421379" y="2578100"/>
                </a:lnTo>
                <a:close/>
              </a:path>
              <a:path w="558800" h="2641600">
                <a:moveTo>
                  <a:pt x="312609" y="1422400"/>
                </a:moveTo>
                <a:lnTo>
                  <a:pt x="280919" y="1422400"/>
                </a:lnTo>
                <a:lnTo>
                  <a:pt x="287208" y="1435100"/>
                </a:lnTo>
                <a:lnTo>
                  <a:pt x="292449" y="1447800"/>
                </a:lnTo>
                <a:lnTo>
                  <a:pt x="296642" y="1447800"/>
                </a:lnTo>
                <a:lnTo>
                  <a:pt x="301883" y="1460500"/>
                </a:lnTo>
                <a:lnTo>
                  <a:pt x="300835" y="1460500"/>
                </a:lnTo>
                <a:lnTo>
                  <a:pt x="305028" y="1473200"/>
                </a:lnTo>
                <a:lnTo>
                  <a:pt x="308172" y="1485900"/>
                </a:lnTo>
                <a:lnTo>
                  <a:pt x="311317" y="1485900"/>
                </a:lnTo>
                <a:lnTo>
                  <a:pt x="315510" y="1511300"/>
                </a:lnTo>
                <a:lnTo>
                  <a:pt x="317606" y="1536700"/>
                </a:lnTo>
                <a:lnTo>
                  <a:pt x="317606" y="2413000"/>
                </a:lnTo>
                <a:lnTo>
                  <a:pt x="321918" y="2451100"/>
                </a:lnTo>
                <a:lnTo>
                  <a:pt x="332255" y="2489200"/>
                </a:lnTo>
                <a:lnTo>
                  <a:pt x="349157" y="2527300"/>
                </a:lnTo>
                <a:lnTo>
                  <a:pt x="373161" y="2565400"/>
                </a:lnTo>
                <a:lnTo>
                  <a:pt x="380499" y="2578100"/>
                </a:lnTo>
                <a:lnTo>
                  <a:pt x="422427" y="2578100"/>
                </a:lnTo>
                <a:lnTo>
                  <a:pt x="406704" y="2565400"/>
                </a:lnTo>
                <a:lnTo>
                  <a:pt x="399366" y="2552700"/>
                </a:lnTo>
                <a:lnTo>
                  <a:pt x="393077" y="2552700"/>
                </a:lnTo>
                <a:lnTo>
                  <a:pt x="380499" y="2527300"/>
                </a:lnTo>
                <a:lnTo>
                  <a:pt x="375258" y="2527300"/>
                </a:lnTo>
                <a:lnTo>
                  <a:pt x="364776" y="2501900"/>
                </a:lnTo>
                <a:lnTo>
                  <a:pt x="360583" y="2501900"/>
                </a:lnTo>
                <a:lnTo>
                  <a:pt x="357438" y="2489200"/>
                </a:lnTo>
                <a:lnTo>
                  <a:pt x="353245" y="2476500"/>
                </a:lnTo>
                <a:lnTo>
                  <a:pt x="354294" y="2476500"/>
                </a:lnTo>
                <a:lnTo>
                  <a:pt x="351149" y="2463800"/>
                </a:lnTo>
                <a:lnTo>
                  <a:pt x="349052" y="2463800"/>
                </a:lnTo>
                <a:lnTo>
                  <a:pt x="344860" y="2438400"/>
                </a:lnTo>
                <a:lnTo>
                  <a:pt x="344860" y="2425700"/>
                </a:lnTo>
                <a:lnTo>
                  <a:pt x="343811" y="2413000"/>
                </a:lnTo>
                <a:lnTo>
                  <a:pt x="343811" y="1549400"/>
                </a:lnTo>
                <a:lnTo>
                  <a:pt x="340648" y="1498600"/>
                </a:lnTo>
                <a:lnTo>
                  <a:pt x="329986" y="1460500"/>
                </a:lnTo>
                <a:lnTo>
                  <a:pt x="312609" y="1422400"/>
                </a:lnTo>
                <a:close/>
              </a:path>
              <a:path w="558800" h="2641600">
                <a:moveTo>
                  <a:pt x="393077" y="2540000"/>
                </a:moveTo>
                <a:lnTo>
                  <a:pt x="393077" y="2552700"/>
                </a:lnTo>
                <a:lnTo>
                  <a:pt x="399366" y="2552700"/>
                </a:lnTo>
                <a:lnTo>
                  <a:pt x="393077" y="2540000"/>
                </a:lnTo>
                <a:close/>
              </a:path>
              <a:path w="558800" h="2641600">
                <a:moveTo>
                  <a:pt x="348004" y="2451100"/>
                </a:moveTo>
                <a:lnTo>
                  <a:pt x="349052" y="2463800"/>
                </a:lnTo>
                <a:lnTo>
                  <a:pt x="351149" y="2463800"/>
                </a:lnTo>
                <a:lnTo>
                  <a:pt x="348004" y="2451100"/>
                </a:lnTo>
                <a:close/>
              </a:path>
              <a:path w="558800" h="2641600">
                <a:moveTo>
                  <a:pt x="281967" y="1384300"/>
                </a:moveTo>
                <a:lnTo>
                  <a:pt x="240039" y="1384300"/>
                </a:lnTo>
                <a:lnTo>
                  <a:pt x="255762" y="1397000"/>
                </a:lnTo>
                <a:lnTo>
                  <a:pt x="263100" y="1409700"/>
                </a:lnTo>
                <a:lnTo>
                  <a:pt x="269389" y="1409700"/>
                </a:lnTo>
                <a:lnTo>
                  <a:pt x="281967" y="1435100"/>
                </a:lnTo>
                <a:lnTo>
                  <a:pt x="280919" y="1422400"/>
                </a:lnTo>
                <a:lnTo>
                  <a:pt x="312609" y="1422400"/>
                </a:lnTo>
                <a:lnTo>
                  <a:pt x="289305" y="1397000"/>
                </a:lnTo>
                <a:lnTo>
                  <a:pt x="281967" y="1384300"/>
                </a:lnTo>
                <a:close/>
              </a:path>
              <a:path w="558800" h="2641600">
                <a:moveTo>
                  <a:pt x="183702" y="1325822"/>
                </a:moveTo>
                <a:lnTo>
                  <a:pt x="171476" y="1333500"/>
                </a:lnTo>
                <a:lnTo>
                  <a:pt x="136266" y="1333500"/>
                </a:lnTo>
                <a:lnTo>
                  <a:pt x="147797" y="1346200"/>
                </a:lnTo>
                <a:lnTo>
                  <a:pt x="177147" y="1346200"/>
                </a:lnTo>
                <a:lnTo>
                  <a:pt x="187629" y="1358900"/>
                </a:lnTo>
                <a:lnTo>
                  <a:pt x="205448" y="1358900"/>
                </a:lnTo>
                <a:lnTo>
                  <a:pt x="214882" y="1371600"/>
                </a:lnTo>
                <a:lnTo>
                  <a:pt x="223268" y="1371600"/>
                </a:lnTo>
                <a:lnTo>
                  <a:pt x="232701" y="1384300"/>
                </a:lnTo>
                <a:lnTo>
                  <a:pt x="273582" y="1384300"/>
                </a:lnTo>
                <a:lnTo>
                  <a:pt x="241870" y="1358900"/>
                </a:lnTo>
                <a:lnTo>
                  <a:pt x="206629" y="1333500"/>
                </a:lnTo>
                <a:lnTo>
                  <a:pt x="183702" y="1325822"/>
                </a:lnTo>
                <a:close/>
              </a:path>
              <a:path w="558800" h="2641600">
                <a:moveTo>
                  <a:pt x="104820" y="1308100"/>
                </a:moveTo>
                <a:lnTo>
                  <a:pt x="0" y="1308100"/>
                </a:lnTo>
                <a:lnTo>
                  <a:pt x="0" y="1333500"/>
                </a:lnTo>
                <a:lnTo>
                  <a:pt x="104820" y="1333500"/>
                </a:lnTo>
                <a:lnTo>
                  <a:pt x="104820" y="1308100"/>
                </a:lnTo>
                <a:close/>
              </a:path>
              <a:path w="558800" h="2641600">
                <a:moveTo>
                  <a:pt x="128929" y="1308100"/>
                </a:moveTo>
                <a:lnTo>
                  <a:pt x="104820" y="1308100"/>
                </a:lnTo>
                <a:lnTo>
                  <a:pt x="104820" y="1333500"/>
                </a:lnTo>
                <a:lnTo>
                  <a:pt x="171476" y="1333500"/>
                </a:lnTo>
                <a:lnTo>
                  <a:pt x="183702" y="1325822"/>
                </a:lnTo>
                <a:lnTo>
                  <a:pt x="168702" y="1320800"/>
                </a:lnTo>
                <a:lnTo>
                  <a:pt x="128929" y="1308100"/>
                </a:lnTo>
                <a:close/>
              </a:path>
              <a:path w="558800" h="2641600">
                <a:moveTo>
                  <a:pt x="255762" y="1244600"/>
                </a:moveTo>
                <a:lnTo>
                  <a:pt x="240039" y="1270000"/>
                </a:lnTo>
                <a:lnTo>
                  <a:pt x="232701" y="1270000"/>
                </a:lnTo>
                <a:lnTo>
                  <a:pt x="223268" y="1282700"/>
                </a:lnTo>
                <a:lnTo>
                  <a:pt x="206496" y="1282700"/>
                </a:lnTo>
                <a:lnTo>
                  <a:pt x="197062" y="1295400"/>
                </a:lnTo>
                <a:lnTo>
                  <a:pt x="178195" y="1295400"/>
                </a:lnTo>
                <a:lnTo>
                  <a:pt x="157231" y="1308100"/>
                </a:lnTo>
                <a:lnTo>
                  <a:pt x="128929" y="1308100"/>
                </a:lnTo>
                <a:lnTo>
                  <a:pt x="168702" y="1320800"/>
                </a:lnTo>
                <a:lnTo>
                  <a:pt x="183702" y="1325822"/>
                </a:lnTo>
                <a:lnTo>
                  <a:pt x="211928" y="1308100"/>
                </a:lnTo>
                <a:lnTo>
                  <a:pt x="249139" y="1295400"/>
                </a:lnTo>
                <a:lnTo>
                  <a:pt x="281967" y="1257300"/>
                </a:lnTo>
                <a:lnTo>
                  <a:pt x="255762" y="1257300"/>
                </a:lnTo>
                <a:lnTo>
                  <a:pt x="255762" y="1244600"/>
                </a:lnTo>
                <a:close/>
              </a:path>
              <a:path w="558800" h="2641600">
                <a:moveTo>
                  <a:pt x="224316" y="1270000"/>
                </a:moveTo>
                <a:lnTo>
                  <a:pt x="214882" y="1282700"/>
                </a:lnTo>
                <a:lnTo>
                  <a:pt x="223268" y="1282700"/>
                </a:lnTo>
                <a:lnTo>
                  <a:pt x="224316" y="1270000"/>
                </a:lnTo>
                <a:close/>
              </a:path>
              <a:path w="558800" h="2641600">
                <a:moveTo>
                  <a:pt x="557646" y="0"/>
                </a:moveTo>
                <a:lnTo>
                  <a:pt x="533537" y="0"/>
                </a:lnTo>
                <a:lnTo>
                  <a:pt x="490840" y="12700"/>
                </a:lnTo>
                <a:lnTo>
                  <a:pt x="450414" y="25400"/>
                </a:lnTo>
                <a:lnTo>
                  <a:pt x="413291" y="50800"/>
                </a:lnTo>
                <a:lnTo>
                  <a:pt x="380499" y="76200"/>
                </a:lnTo>
                <a:lnTo>
                  <a:pt x="359535" y="101600"/>
                </a:lnTo>
                <a:lnTo>
                  <a:pt x="351479" y="114300"/>
                </a:lnTo>
                <a:lnTo>
                  <a:pt x="344210" y="127000"/>
                </a:lnTo>
                <a:lnTo>
                  <a:pt x="337790" y="139700"/>
                </a:lnTo>
                <a:lnTo>
                  <a:pt x="332281" y="152400"/>
                </a:lnTo>
                <a:lnTo>
                  <a:pt x="325992" y="177800"/>
                </a:lnTo>
                <a:lnTo>
                  <a:pt x="322117" y="190500"/>
                </a:lnTo>
                <a:lnTo>
                  <a:pt x="320054" y="203200"/>
                </a:lnTo>
                <a:lnTo>
                  <a:pt x="318863" y="215900"/>
                </a:lnTo>
                <a:lnTo>
                  <a:pt x="317606" y="228600"/>
                </a:lnTo>
                <a:lnTo>
                  <a:pt x="317606" y="1117600"/>
                </a:lnTo>
                <a:lnTo>
                  <a:pt x="315510" y="1143000"/>
                </a:lnTo>
                <a:lnTo>
                  <a:pt x="313413" y="1143000"/>
                </a:lnTo>
                <a:lnTo>
                  <a:pt x="311317" y="1155700"/>
                </a:lnTo>
                <a:lnTo>
                  <a:pt x="305028" y="1181100"/>
                </a:lnTo>
                <a:lnTo>
                  <a:pt x="292449" y="1206500"/>
                </a:lnTo>
                <a:lnTo>
                  <a:pt x="287208" y="1219200"/>
                </a:lnTo>
                <a:lnTo>
                  <a:pt x="281967" y="1219200"/>
                </a:lnTo>
                <a:lnTo>
                  <a:pt x="269389" y="1231900"/>
                </a:lnTo>
                <a:lnTo>
                  <a:pt x="262051" y="1244600"/>
                </a:lnTo>
                <a:lnTo>
                  <a:pt x="263100" y="1244600"/>
                </a:lnTo>
                <a:lnTo>
                  <a:pt x="255762" y="1257300"/>
                </a:lnTo>
                <a:lnTo>
                  <a:pt x="289305" y="1257300"/>
                </a:lnTo>
                <a:lnTo>
                  <a:pt x="296642" y="1244600"/>
                </a:lnTo>
                <a:lnTo>
                  <a:pt x="316506" y="1219200"/>
                </a:lnTo>
                <a:lnTo>
                  <a:pt x="331878" y="1181100"/>
                </a:lnTo>
                <a:lnTo>
                  <a:pt x="341424" y="1143000"/>
                </a:lnTo>
                <a:lnTo>
                  <a:pt x="343811" y="1104900"/>
                </a:lnTo>
                <a:lnTo>
                  <a:pt x="343811" y="228600"/>
                </a:lnTo>
                <a:lnTo>
                  <a:pt x="344860" y="215900"/>
                </a:lnTo>
                <a:lnTo>
                  <a:pt x="349052" y="190500"/>
                </a:lnTo>
                <a:lnTo>
                  <a:pt x="348004" y="190500"/>
                </a:lnTo>
                <a:lnTo>
                  <a:pt x="354294" y="165100"/>
                </a:lnTo>
                <a:lnTo>
                  <a:pt x="357438" y="165100"/>
                </a:lnTo>
                <a:lnTo>
                  <a:pt x="360583" y="152400"/>
                </a:lnTo>
                <a:lnTo>
                  <a:pt x="365824" y="139700"/>
                </a:lnTo>
                <a:lnTo>
                  <a:pt x="370017" y="139700"/>
                </a:lnTo>
                <a:lnTo>
                  <a:pt x="380499" y="114300"/>
                </a:lnTo>
                <a:lnTo>
                  <a:pt x="393077" y="101600"/>
                </a:lnTo>
                <a:lnTo>
                  <a:pt x="399366" y="88900"/>
                </a:lnTo>
                <a:lnTo>
                  <a:pt x="406704" y="88900"/>
                </a:lnTo>
                <a:lnTo>
                  <a:pt x="422427" y="76200"/>
                </a:lnTo>
                <a:lnTo>
                  <a:pt x="421379" y="76200"/>
                </a:lnTo>
                <a:lnTo>
                  <a:pt x="438150" y="63500"/>
                </a:lnTo>
                <a:lnTo>
                  <a:pt x="447584" y="50800"/>
                </a:lnTo>
                <a:lnTo>
                  <a:pt x="465403" y="50800"/>
                </a:lnTo>
                <a:lnTo>
                  <a:pt x="474837" y="38100"/>
                </a:lnTo>
                <a:lnTo>
                  <a:pt x="504187" y="38100"/>
                </a:lnTo>
                <a:lnTo>
                  <a:pt x="515717" y="25400"/>
                </a:lnTo>
                <a:lnTo>
                  <a:pt x="558694" y="25400"/>
                </a:lnTo>
                <a:lnTo>
                  <a:pt x="557646" y="0"/>
                </a:lnTo>
                <a:close/>
              </a:path>
              <a:path w="558800" h="2641600">
                <a:moveTo>
                  <a:pt x="287208" y="1206500"/>
                </a:moveTo>
                <a:lnTo>
                  <a:pt x="280919" y="1219200"/>
                </a:lnTo>
                <a:lnTo>
                  <a:pt x="287208" y="1219200"/>
                </a:lnTo>
                <a:lnTo>
                  <a:pt x="287208" y="1206500"/>
                </a:lnTo>
                <a:close/>
              </a:path>
              <a:path w="558800" h="2641600">
                <a:moveTo>
                  <a:pt x="357438" y="165100"/>
                </a:moveTo>
                <a:lnTo>
                  <a:pt x="354294" y="165100"/>
                </a:lnTo>
                <a:lnTo>
                  <a:pt x="353245" y="177800"/>
                </a:lnTo>
                <a:lnTo>
                  <a:pt x="357438" y="165100"/>
                </a:lnTo>
                <a:close/>
              </a:path>
              <a:path w="558800" h="2641600">
                <a:moveTo>
                  <a:pt x="406704" y="88900"/>
                </a:moveTo>
                <a:lnTo>
                  <a:pt x="399366" y="88900"/>
                </a:lnTo>
                <a:lnTo>
                  <a:pt x="399366" y="101600"/>
                </a:lnTo>
                <a:lnTo>
                  <a:pt x="406704" y="88900"/>
                </a:lnTo>
                <a:close/>
              </a:path>
              <a:path w="558800" h="2641600">
                <a:moveTo>
                  <a:pt x="465403" y="50800"/>
                </a:moveTo>
                <a:lnTo>
                  <a:pt x="447584" y="50800"/>
                </a:lnTo>
                <a:lnTo>
                  <a:pt x="446536" y="63500"/>
                </a:lnTo>
                <a:lnTo>
                  <a:pt x="465403" y="508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defTabSz="1365931"/>
            <a:endParaRPr sz="2689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5354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45016" y="1524687"/>
            <a:ext cx="8218217" cy="5082386"/>
          </a:xfrm>
          <a:prstGeom prst="rect">
            <a:avLst/>
          </a:prstGeom>
        </p:spPr>
        <p:txBody>
          <a:bodyPr vert="horz" wrap="square" lIns="0" tIns="68295" rIns="0" bIns="0" rtlCol="0">
            <a:spAutoFit/>
          </a:bodyPr>
          <a:lstStyle/>
          <a:p>
            <a:pPr marL="368991" marR="7589" indent="-350968" defTabSz="1365931">
              <a:lnSpc>
                <a:spcPct val="90200"/>
              </a:lnSpc>
              <a:spcBef>
                <a:spcPts val="538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R(t)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probability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that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operates</a:t>
            </a:r>
            <a:r>
              <a:rPr sz="3286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without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failure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in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interval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[0,t],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given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that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it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worked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at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time</a:t>
            </a:r>
            <a:r>
              <a:rPr sz="3286" kern="0" spc="6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75" dirty="0">
                <a:solidFill>
                  <a:sysClr val="windowText" lastClr="000000"/>
                </a:solidFill>
                <a:latin typeface="Arial"/>
                <a:cs typeface="Arial"/>
              </a:rPr>
              <a:t>0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defTabSz="1365931">
              <a:spcBef>
                <a:spcPts val="1031"/>
              </a:spcBef>
              <a:buFont typeface="Arial"/>
              <a:buChar char="•"/>
            </a:pP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68991" indent="-350020" defTabSz="1365931"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We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need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high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reliability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when: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8769" marR="78731" lvl="1" indent="-291209" defTabSz="1365931">
              <a:lnSpc>
                <a:spcPts val="3107"/>
              </a:lnSpc>
              <a:spcBef>
                <a:spcPts val="777"/>
              </a:spcBef>
              <a:buFontTx/>
              <a:buChar char="–"/>
              <a:tabLst>
                <a:tab pos="780667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even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momentary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periods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incorrect</a:t>
            </a:r>
            <a:r>
              <a:rPr sz="2838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performance</a:t>
            </a:r>
            <a:r>
              <a:rPr sz="2838" kern="0" spc="8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are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unacceptable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(aircraft,</a:t>
            </a:r>
            <a:r>
              <a:rPr sz="2838" kern="0" spc="6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heart</a:t>
            </a:r>
            <a:r>
              <a:rPr sz="2838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pace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maker)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366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no</a:t>
            </a:r>
            <a:r>
              <a:rPr sz="2838" kern="0" spc="8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repair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possible</a:t>
            </a:r>
            <a:r>
              <a:rPr sz="2838" kern="0" spc="8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(satellite,</a:t>
            </a:r>
            <a:r>
              <a:rPr sz="2838" kern="0" spc="8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spacecraft)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defTabSz="1365931">
              <a:spcBef>
                <a:spcPts val="120"/>
              </a:spcBef>
            </a:pP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1182" defTabSz="1365931"/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30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28463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spc="-15" dirty="0">
                <a:solidFill>
                  <a:srgbClr val="000000"/>
                </a:solidFill>
              </a:rPr>
              <a:t>Reliability</a:t>
            </a:r>
          </a:p>
        </p:txBody>
      </p:sp>
    </p:spTree>
    <p:extLst>
      <p:ext uri="{BB962C8B-B14F-4D97-AF65-F5344CB8AC3E}">
        <p14:creationId xmlns:p14="http://schemas.microsoft.com/office/powerpoint/2010/main" val="19006587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03010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31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06276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dirty="0">
                <a:solidFill>
                  <a:srgbClr val="000000"/>
                </a:solidFill>
              </a:rPr>
              <a:t>High</a:t>
            </a:r>
            <a:r>
              <a:rPr b="0" spc="14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reliability</a:t>
            </a:r>
            <a:r>
              <a:rPr b="0" spc="14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-15" dirty="0">
                <a:solidFill>
                  <a:srgbClr val="000000"/>
                </a:solidFill>
              </a:rPr>
              <a:t>examples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88103" y="1365652"/>
            <a:ext cx="7033481" cy="2950911"/>
          </a:xfrm>
          <a:prstGeom prst="rect">
            <a:avLst/>
          </a:prstGeom>
        </p:spPr>
        <p:txBody>
          <a:bodyPr vert="horz" wrap="square" lIns="0" tIns="128054" rIns="0" bIns="0" rtlCol="0">
            <a:spAutoFit/>
          </a:bodyPr>
          <a:lstStyle/>
          <a:p>
            <a:pPr marL="425905" indent="-350020" defTabSz="1365931">
              <a:spcBef>
                <a:spcPts val="1008"/>
              </a:spcBef>
              <a:buFontTx/>
              <a:buChar char="•"/>
              <a:tabLst>
                <a:tab pos="425905" algn="l"/>
              </a:tabLst>
            </a:pP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airplane: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545424" defTabSz="1365931">
              <a:spcBef>
                <a:spcPts val="784"/>
              </a:spcBef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–</a:t>
            </a:r>
            <a:r>
              <a:rPr sz="2838" kern="0" spc="-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R(several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hours)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0.999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999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9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0.9</a:t>
            </a:r>
            <a:r>
              <a:rPr sz="2801" kern="0" spc="-45" baseline="-20000" dirty="0">
                <a:solidFill>
                  <a:sysClr val="windowText" lastClr="000000"/>
                </a:solidFill>
                <a:latin typeface="Arial"/>
                <a:cs typeface="Arial"/>
              </a:rPr>
              <a:t>7</a:t>
            </a:r>
            <a:endParaRPr sz="2801" kern="0" baseline="-2000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defTabSz="1365931">
              <a:spcBef>
                <a:spcPts val="2323"/>
              </a:spcBef>
            </a:pP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425905" indent="-350020" defTabSz="1365931">
              <a:buFontTx/>
              <a:buChar char="•"/>
              <a:tabLst>
                <a:tab pos="425905" algn="l"/>
              </a:tabLst>
            </a:pP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spacecraft: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545424" defTabSz="1365931">
              <a:spcBef>
                <a:spcPts val="769"/>
              </a:spcBef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–</a:t>
            </a:r>
            <a:r>
              <a:rPr sz="2838" kern="0" spc="-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R(several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years)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0.95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8945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E4AD66A-EB19-0F87-7F13-E63EAD812B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5652" y="467846"/>
            <a:ext cx="7836459" cy="677108"/>
          </a:xfrm>
        </p:spPr>
        <p:txBody>
          <a:bodyPr>
            <a:normAutofit fontScale="90000"/>
          </a:bodyPr>
          <a:lstStyle/>
          <a:p>
            <a:pPr algn="ctr" eaLnBrk="1"/>
            <a:r>
              <a:rPr lang="en-US" alt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 of Course Content</a:t>
            </a:r>
          </a:p>
        </p:txBody>
      </p:sp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54F1BEA-97EB-A662-2348-A73146008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282" y="5221926"/>
            <a:ext cx="10363200" cy="1342647"/>
          </a:xfrm>
        </p:spPr>
        <p:txBody>
          <a:bodyPr>
            <a:noAutofit/>
          </a:bodyPr>
          <a:lstStyle/>
          <a:p>
            <a:pPr marL="0" indent="0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Recommended Books:</a:t>
            </a:r>
          </a:p>
          <a:p>
            <a:pPr marL="342900" marR="0" lvl="0" indent="-342900" rtl="0">
              <a:lnSpc>
                <a:spcPct val="107000"/>
              </a:lnSpc>
              <a:buFont typeface="+mj-lt"/>
              <a:buAutoNum type="arabicPeriod"/>
            </a:pPr>
            <a:r>
              <a:rPr lang="en-US" sz="1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Design of Fault-Tolerant Systems</a:t>
            </a:r>
            <a:r>
              <a:rPr lang="en-US" sz="1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Elena </a:t>
            </a:r>
            <a:r>
              <a:rPr lang="en-US" sz="1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Dubrova</a:t>
            </a:r>
            <a:r>
              <a:rPr lang="en-US" sz="1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Springer, 2013</a:t>
            </a:r>
          </a:p>
          <a:p>
            <a:pPr marL="342900" marR="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US" sz="1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Fault-Tolerant Systems</a:t>
            </a:r>
            <a:r>
              <a:rPr lang="en-US" sz="1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Israel Koren and C. Mani Krishna, Morgan Kaufmann, 2010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Reliable Computer Systems: Design and Evaluation</a:t>
            </a:r>
            <a:r>
              <a:rPr lang="en-US" sz="1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Daniel P. </a:t>
            </a:r>
            <a:r>
              <a:rPr lang="en-US" sz="1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Siewiorek</a:t>
            </a:r>
            <a:r>
              <a:rPr lang="en-US" sz="1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Robert S. </a:t>
            </a:r>
            <a:r>
              <a:rPr lang="en-US" sz="12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Swarz</a:t>
            </a:r>
            <a:r>
              <a:rPr lang="en-US" sz="1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CRC Press, 2011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A8C0C3D-0075-A58D-D9FE-AF3CC73C48A3}"/>
              </a:ext>
            </a:extLst>
          </p:cNvPr>
          <p:cNvGraphicFramePr>
            <a:graphicFrameLocks noGrp="1"/>
          </p:cNvGraphicFramePr>
          <p:nvPr/>
        </p:nvGraphicFramePr>
        <p:xfrm>
          <a:off x="1365534" y="1142805"/>
          <a:ext cx="9456694" cy="40791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2671">
                  <a:extLst>
                    <a:ext uri="{9D8B030D-6E8A-4147-A177-3AD203B41FA5}">
                      <a16:colId xmlns:a16="http://schemas.microsoft.com/office/drawing/2014/main" val="700634029"/>
                    </a:ext>
                  </a:extLst>
                </a:gridCol>
                <a:gridCol w="6793994">
                  <a:extLst>
                    <a:ext uri="{9D8B030D-6E8A-4147-A177-3AD203B41FA5}">
                      <a16:colId xmlns:a16="http://schemas.microsoft.com/office/drawing/2014/main" val="698846559"/>
                    </a:ext>
                  </a:extLst>
                </a:gridCol>
                <a:gridCol w="436183">
                  <a:extLst>
                    <a:ext uri="{9D8B030D-6E8A-4147-A177-3AD203B41FA5}">
                      <a16:colId xmlns:a16="http://schemas.microsoft.com/office/drawing/2014/main" val="1222163027"/>
                    </a:ext>
                  </a:extLst>
                </a:gridCol>
                <a:gridCol w="1953846">
                  <a:extLst>
                    <a:ext uri="{9D8B030D-6E8A-4147-A177-3AD203B41FA5}">
                      <a16:colId xmlns:a16="http://schemas.microsoft.com/office/drawing/2014/main" val="1572746208"/>
                    </a:ext>
                  </a:extLst>
                </a:gridCol>
              </a:tblGrid>
              <a:tr h="2765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Sl.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Course Content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HRs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CLOs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extLst>
                  <a:ext uri="{0D108BD9-81ED-4DB2-BD59-A6C34878D82A}">
                    <a16:rowId xmlns:a16="http://schemas.microsoft.com/office/drawing/2014/main" val="1393198521"/>
                  </a:ext>
                </a:extLst>
              </a:tr>
              <a:tr h="2765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Introduction to Fault Tolerance, Faults, and Effects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CLO1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extLst>
                  <a:ext uri="{0D108BD9-81ED-4DB2-BD59-A6C34878D82A}">
                    <a16:rowId xmlns:a16="http://schemas.microsoft.com/office/drawing/2014/main" val="1114837068"/>
                  </a:ext>
                </a:extLst>
              </a:tr>
              <a:tr h="4464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Dependability Attributes: Reliability, Availability, and Safety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CLO1, CLO3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extLst>
                  <a:ext uri="{0D108BD9-81ED-4DB2-BD59-A6C34878D82A}">
                    <a16:rowId xmlns:a16="http://schemas.microsoft.com/office/drawing/2014/main" val="1693741864"/>
                  </a:ext>
                </a:extLst>
              </a:tr>
              <a:tr h="5351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Redundancy Techniques: Hardware, Software, Time, and Information Redundancy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CLO2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extLst>
                  <a:ext uri="{0D108BD9-81ED-4DB2-BD59-A6C34878D82A}">
                    <a16:rowId xmlns:a16="http://schemas.microsoft.com/office/drawing/2014/main" val="409633877"/>
                  </a:ext>
                </a:extLst>
              </a:tr>
              <a:tr h="35767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Reliability and Availability Evaluation Techniques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CLO3, CLO5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extLst>
                  <a:ext uri="{0D108BD9-81ED-4DB2-BD59-A6C34878D82A}">
                    <a16:rowId xmlns:a16="http://schemas.microsoft.com/office/drawing/2014/main" val="1281463229"/>
                  </a:ext>
                </a:extLst>
              </a:tr>
              <a:tr h="2765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Markov Processes and State Transition Analysis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CLO3, CLO5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extLst>
                  <a:ext uri="{0D108BD9-81ED-4DB2-BD59-A6C34878D82A}">
                    <a16:rowId xmlns:a16="http://schemas.microsoft.com/office/drawing/2014/main" val="36322042"/>
                  </a:ext>
                </a:extLst>
              </a:tr>
              <a:tr h="2765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Passive Hardware Redundancy (TMR, NMR)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CLO2, CLO4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extLst>
                  <a:ext uri="{0D108BD9-81ED-4DB2-BD59-A6C34878D82A}">
                    <a16:rowId xmlns:a16="http://schemas.microsoft.com/office/drawing/2014/main" val="2465776465"/>
                  </a:ext>
                </a:extLst>
              </a:tr>
              <a:tr h="4464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Active Hardware Redundancy (Standby Sparing, Duplication with Comparison)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CLO2, CLO4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extLst>
                  <a:ext uri="{0D108BD9-81ED-4DB2-BD59-A6C34878D82A}">
                    <a16:rowId xmlns:a16="http://schemas.microsoft.com/office/drawing/2014/main" val="1082874886"/>
                  </a:ext>
                </a:extLst>
              </a:tr>
              <a:tr h="35767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Hybrid Redundancy: Static and Dynamic Techniques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CLO2, CLO4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extLst>
                  <a:ext uri="{0D108BD9-81ED-4DB2-BD59-A6C34878D82A}">
                    <a16:rowId xmlns:a16="http://schemas.microsoft.com/office/drawing/2014/main" val="793943953"/>
                  </a:ext>
                </a:extLst>
              </a:tr>
              <a:tr h="2765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Dependability Modeling and System Evaluation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CLO3, CLO5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extLst>
                  <a:ext uri="{0D108BD9-81ED-4DB2-BD59-A6C34878D82A}">
                    <a16:rowId xmlns:a16="http://schemas.microsoft.com/office/drawing/2014/main" val="1186106251"/>
                  </a:ext>
                </a:extLst>
              </a:tr>
              <a:tr h="2765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Safety Analysis and Safety-Critical Applications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CLO3, CLO5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extLst>
                  <a:ext uri="{0D108BD9-81ED-4DB2-BD59-A6C34878D82A}">
                    <a16:rowId xmlns:a16="http://schemas.microsoft.com/office/drawing/2014/main" val="1573416204"/>
                  </a:ext>
                </a:extLst>
              </a:tr>
              <a:tr h="2765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Fault-Tolerant Design Examples and Case Studies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CLO4, CLO5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" marR="604" marT="604" marB="604" anchor="ctr"/>
                </a:tc>
                <a:extLst>
                  <a:ext uri="{0D108BD9-81ED-4DB2-BD59-A6C34878D82A}">
                    <a16:rowId xmlns:a16="http://schemas.microsoft.com/office/drawing/2014/main" val="31223050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25205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32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28463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marL="720908">
              <a:spcBef>
                <a:spcPts val="2345"/>
              </a:spcBef>
            </a:pPr>
            <a:r>
              <a:rPr dirty="0">
                <a:solidFill>
                  <a:srgbClr val="000000"/>
                </a:solidFill>
              </a:rPr>
              <a:t>Reliability</a:t>
            </a:r>
            <a:r>
              <a:rPr b="0" spc="20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versus</a:t>
            </a:r>
            <a:r>
              <a:rPr b="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fault</a:t>
            </a:r>
            <a:r>
              <a:rPr b="0" spc="20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-15" dirty="0">
                <a:solidFill>
                  <a:srgbClr val="000000"/>
                </a:solidFill>
              </a:rPr>
              <a:t>tolerance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5015" y="1496503"/>
            <a:ext cx="8290307" cy="3832055"/>
          </a:xfrm>
          <a:prstGeom prst="rect">
            <a:avLst/>
          </a:prstGeom>
        </p:spPr>
        <p:txBody>
          <a:bodyPr vert="horz" wrap="square" lIns="0" tIns="19920" rIns="0" bIns="0" rtlCol="0">
            <a:spAutoFit/>
          </a:bodyPr>
          <a:lstStyle/>
          <a:p>
            <a:pPr marL="368991" marR="864141" indent="-350968" defTabSz="1365931">
              <a:spcBef>
                <a:spcPts val="157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Fault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tolerance</a:t>
            </a:r>
            <a:r>
              <a:rPr sz="3286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technique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that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can</a:t>
            </a:r>
            <a:r>
              <a:rPr sz="3286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improve</a:t>
            </a:r>
            <a:r>
              <a:rPr sz="3286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reliability,</a:t>
            </a:r>
            <a:r>
              <a:rPr sz="3286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but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8769" marR="479024" lvl="1" indent="-291209" defTabSz="1365931">
              <a:lnSpc>
                <a:spcPct val="101400"/>
              </a:lnSpc>
              <a:spcBef>
                <a:spcPts val="732"/>
              </a:spcBef>
              <a:buFontTx/>
              <a:buChar char="–"/>
              <a:tabLst>
                <a:tab pos="780667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fault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tolerant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does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not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necessarily</a:t>
            </a:r>
            <a:r>
              <a:rPr sz="2838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have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high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reliability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8769" marR="7589" lvl="1" indent="-291209" defTabSz="1365931">
              <a:lnSpc>
                <a:spcPct val="101400"/>
              </a:lnSpc>
              <a:spcBef>
                <a:spcPts val="723"/>
              </a:spcBef>
              <a:buFontTx/>
              <a:buChar char="–"/>
              <a:tabLst>
                <a:tab pos="780667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can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be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designed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tolerate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any</a:t>
            </a:r>
            <a:r>
              <a:rPr sz="2838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single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error,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but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probability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such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error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2838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occur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can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be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so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high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that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reliability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very</a:t>
            </a:r>
            <a:r>
              <a:rPr sz="2838" kern="0" spc="-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low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63840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03010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33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06276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marL="720908">
              <a:spcBef>
                <a:spcPts val="2345"/>
              </a:spcBef>
            </a:pPr>
            <a:r>
              <a:rPr dirty="0">
                <a:solidFill>
                  <a:srgbClr val="000000"/>
                </a:solidFill>
              </a:rPr>
              <a:t>Reliability</a:t>
            </a:r>
            <a:r>
              <a:rPr b="0" spc="20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versus</a:t>
            </a:r>
            <a:r>
              <a:rPr b="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fault</a:t>
            </a:r>
            <a:r>
              <a:rPr b="0" spc="20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-15" dirty="0">
                <a:solidFill>
                  <a:srgbClr val="000000"/>
                </a:solidFill>
              </a:rPr>
              <a:t>tolerance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5016" y="1474307"/>
            <a:ext cx="8467685" cy="3390974"/>
          </a:xfrm>
          <a:prstGeom prst="rect">
            <a:avLst/>
          </a:prstGeom>
        </p:spPr>
        <p:txBody>
          <a:bodyPr vert="horz" wrap="square" lIns="0" tIns="19920" rIns="0" bIns="0" rtlCol="0">
            <a:spAutoFit/>
          </a:bodyPr>
          <a:lstStyle/>
          <a:p>
            <a:pPr marL="368991" marR="386065" indent="-350968" defTabSz="1365931">
              <a:spcBef>
                <a:spcPts val="157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highly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reliable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not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necessarily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fault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tolerant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8769" marR="7589" lvl="1" indent="-291209" defTabSz="1365931">
              <a:lnSpc>
                <a:spcPct val="101400"/>
              </a:lnSpc>
              <a:spcBef>
                <a:spcPts val="732"/>
              </a:spcBef>
              <a:buFontTx/>
              <a:buChar char="–"/>
              <a:tabLst>
                <a:tab pos="780667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very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simple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can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be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designed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using</a:t>
            </a:r>
            <a:r>
              <a:rPr sz="2838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very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good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components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such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that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probability</a:t>
            </a:r>
            <a:r>
              <a:rPr sz="2838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hardware</a:t>
            </a:r>
            <a:r>
              <a:rPr sz="2838" kern="0" spc="12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failing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very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low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8769" marR="718062" lvl="1" indent="-291209" defTabSz="1365931">
              <a:lnSpc>
                <a:spcPct val="101400"/>
              </a:lnSpc>
              <a:spcBef>
                <a:spcPts val="723"/>
              </a:spcBef>
              <a:buFontTx/>
              <a:buChar char="–"/>
              <a:tabLst>
                <a:tab pos="780667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but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if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hardware</a:t>
            </a:r>
            <a:r>
              <a:rPr sz="2838" kern="0" spc="14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fails,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cannot</a:t>
            </a:r>
            <a:r>
              <a:rPr sz="2838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continue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its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functions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49308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25205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34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28463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dirty="0">
                <a:solidFill>
                  <a:srgbClr val="000000"/>
                </a:solidFill>
              </a:rPr>
              <a:t>How</a:t>
            </a:r>
            <a:r>
              <a:rPr b="0" spc="15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fault</a:t>
            </a:r>
            <a:r>
              <a:rPr b="0" spc="15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tolerance</a:t>
            </a:r>
            <a:r>
              <a:rPr b="0" spc="15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-15" dirty="0">
                <a:solidFill>
                  <a:srgbClr val="000000"/>
                </a:solidFill>
              </a:rPr>
              <a:t>helps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5016" y="1496503"/>
            <a:ext cx="8492348" cy="3896625"/>
          </a:xfrm>
          <a:prstGeom prst="rect">
            <a:avLst/>
          </a:prstGeom>
        </p:spPr>
        <p:txBody>
          <a:bodyPr vert="horz" wrap="square" lIns="0" tIns="19920" rIns="0" bIns="0" rtlCol="0">
            <a:spAutoFit/>
          </a:bodyPr>
          <a:lstStyle/>
          <a:p>
            <a:pPr marL="368991" marR="47428" indent="-350968" defTabSz="1365931">
              <a:spcBef>
                <a:spcPts val="157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Fault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tolerance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can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improve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system’s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reliability</a:t>
            </a:r>
            <a:r>
              <a:rPr sz="3286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by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keeping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3286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operational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when</a:t>
            </a:r>
            <a:r>
              <a:rPr sz="3286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hardware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or</a:t>
            </a:r>
            <a:r>
              <a:rPr sz="3286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software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faults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occur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8769" marR="53120" lvl="1" indent="-291209" defTabSz="1365931">
              <a:lnSpc>
                <a:spcPct val="101400"/>
              </a:lnSpc>
              <a:spcBef>
                <a:spcPts val="732"/>
              </a:spcBef>
              <a:buFontTx/>
              <a:buChar char="–"/>
              <a:tabLst>
                <a:tab pos="780667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computer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with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one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redundant</a:t>
            </a:r>
            <a:r>
              <a:rPr sz="2838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processor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can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be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designed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continue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working</a:t>
            </a:r>
            <a:r>
              <a:rPr sz="2838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correctly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even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if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one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processors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fails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8769" marR="7589" lvl="1" indent="-291209" defTabSz="1365931">
              <a:lnSpc>
                <a:spcPct val="101400"/>
              </a:lnSpc>
              <a:spcBef>
                <a:spcPts val="730"/>
              </a:spcBef>
              <a:buClr>
                <a:srgbClr val="000000"/>
              </a:buClr>
              <a:buFont typeface="Arial"/>
              <a:buChar char="–"/>
              <a:tabLst>
                <a:tab pos="780667" algn="l"/>
              </a:tabLst>
            </a:pPr>
            <a:r>
              <a:rPr sz="2838" b="1" kern="0" dirty="0">
                <a:solidFill>
                  <a:srgbClr val="FF0000"/>
                </a:solidFill>
                <a:latin typeface="Arial"/>
                <a:cs typeface="Arial"/>
              </a:rPr>
              <a:t>QUESTION:</a:t>
            </a:r>
            <a:r>
              <a:rPr sz="2838" kern="0" spc="164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Will</a:t>
            </a:r>
            <a:r>
              <a:rPr sz="2838" kern="0" spc="134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838" kern="0" spc="134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fault-tolerant</a:t>
            </a:r>
            <a:r>
              <a:rPr sz="2838" kern="0" spc="14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2838" kern="0" spc="134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always</a:t>
            </a:r>
            <a:r>
              <a:rPr sz="2838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be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more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reliable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than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an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individual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component?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368062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03010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35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06276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spc="-15" dirty="0">
                <a:solidFill>
                  <a:srgbClr val="000000"/>
                </a:solidFill>
              </a:rPr>
              <a:t>Availability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5016" y="1474308"/>
            <a:ext cx="8197349" cy="3784799"/>
          </a:xfrm>
          <a:prstGeom prst="rect">
            <a:avLst/>
          </a:prstGeom>
        </p:spPr>
        <p:txBody>
          <a:bodyPr vert="horz" wrap="square" lIns="0" tIns="19920" rIns="0" bIns="0" rtlCol="0">
            <a:spAutoFit/>
          </a:bodyPr>
          <a:lstStyle/>
          <a:p>
            <a:pPr marL="368991" marR="7589" indent="-350968" defTabSz="1365931">
              <a:spcBef>
                <a:spcPts val="157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A(t)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probability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that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3286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functioning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correctly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at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instant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time</a:t>
            </a:r>
            <a:r>
              <a:rPr sz="3286" kern="0" spc="6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75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defTabSz="1365931">
              <a:spcBef>
                <a:spcPts val="1830"/>
              </a:spcBef>
              <a:buFont typeface="Arial"/>
              <a:buChar char="•"/>
            </a:pP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68991" indent="-350020" defTabSz="1365931"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depends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on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8769" marR="730394" lvl="1" indent="-291209" defTabSz="1365931">
              <a:lnSpc>
                <a:spcPct val="101400"/>
              </a:lnSpc>
              <a:spcBef>
                <a:spcPts val="723"/>
              </a:spcBef>
              <a:buFontTx/>
              <a:buChar char="–"/>
              <a:tabLst>
                <a:tab pos="780667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how</a:t>
            </a:r>
            <a:r>
              <a:rPr sz="2838" kern="0" spc="12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frequently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becomes</a:t>
            </a:r>
            <a:r>
              <a:rPr sz="2838" kern="0" spc="12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non-</a:t>
            </a:r>
            <a:r>
              <a:rPr sz="2838" kern="0" spc="-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	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operational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60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how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quickly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it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can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be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repaired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550139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88102" y="1446397"/>
            <a:ext cx="8544518" cy="5128232"/>
          </a:xfrm>
          <a:prstGeom prst="rect">
            <a:avLst/>
          </a:prstGeom>
        </p:spPr>
        <p:txBody>
          <a:bodyPr vert="horz" wrap="square" lIns="0" tIns="68295" rIns="0" bIns="0" rtlCol="0">
            <a:spAutoFit/>
          </a:bodyPr>
          <a:lstStyle/>
          <a:p>
            <a:pPr marL="425905" marR="760748" indent="-350968" defTabSz="1365931">
              <a:lnSpc>
                <a:spcPct val="90200"/>
              </a:lnSpc>
              <a:spcBef>
                <a:spcPts val="538"/>
              </a:spcBef>
              <a:buFontTx/>
              <a:buChar char="•"/>
              <a:tabLst>
                <a:tab pos="425905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Often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availability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assumes</a:t>
            </a:r>
            <a:r>
              <a:rPr sz="3286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time-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indepentent</a:t>
            </a:r>
            <a:r>
              <a:rPr sz="3286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value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after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some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initial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time</a:t>
            </a:r>
            <a:r>
              <a:rPr sz="3286" kern="0" spc="-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interval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425905" marR="154616" indent="-350968" defTabSz="1365931">
              <a:lnSpc>
                <a:spcPct val="110700"/>
              </a:lnSpc>
              <a:spcBef>
                <a:spcPts val="15"/>
              </a:spcBef>
              <a:buFontTx/>
              <a:buChar char="•"/>
              <a:tabLst>
                <a:tab pos="425905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This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value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called</a:t>
            </a:r>
            <a:r>
              <a:rPr sz="3286" kern="0" spc="7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rgbClr val="FC0128"/>
                </a:solidFill>
                <a:latin typeface="Arial"/>
                <a:cs typeface="Arial"/>
              </a:rPr>
              <a:t>steady-</a:t>
            </a:r>
            <a:r>
              <a:rPr sz="3286" kern="0" dirty="0">
                <a:solidFill>
                  <a:srgbClr val="FC0128"/>
                </a:solidFill>
                <a:latin typeface="Arial"/>
                <a:cs typeface="Arial"/>
              </a:rPr>
              <a:t>state</a:t>
            </a:r>
            <a:r>
              <a:rPr sz="3286" kern="0" spc="37" dirty="0">
                <a:solidFill>
                  <a:srgbClr val="FC0128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availability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4930" kern="0" spc="-55" baseline="13888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166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ss</a:t>
            </a:r>
            <a:endParaRPr sz="216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425905" marR="64502" indent="-350968" defTabSz="1365931">
              <a:lnSpc>
                <a:spcPts val="3555"/>
              </a:lnSpc>
              <a:spcBef>
                <a:spcPts val="60"/>
              </a:spcBef>
              <a:buFontTx/>
              <a:buChar char="•"/>
              <a:tabLst>
                <a:tab pos="425905" algn="l"/>
              </a:tabLst>
            </a:pP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Steady-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state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availability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often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specified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in</a:t>
            </a:r>
            <a:r>
              <a:rPr sz="3286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terms</a:t>
            </a:r>
            <a:r>
              <a:rPr sz="3286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3286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rgbClr val="FC0128"/>
                </a:solidFill>
                <a:latin typeface="Arial"/>
                <a:cs typeface="Arial"/>
              </a:rPr>
              <a:t>downtime</a:t>
            </a:r>
            <a:r>
              <a:rPr sz="3286" kern="0" spc="30" dirty="0">
                <a:solidFill>
                  <a:srgbClr val="FC0128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per</a:t>
            </a:r>
            <a:r>
              <a:rPr sz="3286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year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545424" marR="1797527" defTabSz="1365931">
              <a:lnSpc>
                <a:spcPts val="3824"/>
              </a:lnSpc>
              <a:spcBef>
                <a:spcPts val="149"/>
              </a:spcBef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801" kern="0" baseline="-20000" dirty="0">
                <a:solidFill>
                  <a:sysClr val="windowText" lastClr="000000"/>
                </a:solidFill>
                <a:latin typeface="Arial"/>
                <a:cs typeface="Arial"/>
              </a:rPr>
              <a:t>ss</a:t>
            </a:r>
            <a:r>
              <a:rPr sz="2801" kern="0" spc="112" baseline="-2000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90%,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downtime</a:t>
            </a:r>
            <a:r>
              <a:rPr sz="2838" kern="0" spc="14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36.5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days/year</a:t>
            </a:r>
            <a:r>
              <a:rPr sz="2838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801" kern="0" baseline="-20000" dirty="0">
                <a:solidFill>
                  <a:sysClr val="windowText" lastClr="000000"/>
                </a:solidFill>
                <a:latin typeface="Arial"/>
                <a:cs typeface="Arial"/>
              </a:rPr>
              <a:t>ss</a:t>
            </a:r>
            <a:r>
              <a:rPr sz="2801" kern="0" spc="112" baseline="-2000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99%,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downtime</a:t>
            </a:r>
            <a:r>
              <a:rPr sz="2838" kern="0" spc="14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3.65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days/year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828095" defTabSz="1365931">
              <a:spcBef>
                <a:spcPts val="2913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36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28463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dirty="0">
                <a:solidFill>
                  <a:srgbClr val="000000"/>
                </a:solidFill>
              </a:rPr>
              <a:t>Steady-state</a:t>
            </a:r>
            <a:r>
              <a:rPr b="0" spc="2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-15" dirty="0">
                <a:solidFill>
                  <a:srgbClr val="000000"/>
                </a:solidFill>
              </a:rPr>
              <a:t>availability</a:t>
            </a:r>
          </a:p>
        </p:txBody>
      </p:sp>
    </p:spTree>
    <p:extLst>
      <p:ext uri="{BB962C8B-B14F-4D97-AF65-F5344CB8AC3E}">
        <p14:creationId xmlns:p14="http://schemas.microsoft.com/office/powerpoint/2010/main" val="33782978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03010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37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06276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dirty="0">
                <a:solidFill>
                  <a:srgbClr val="000000"/>
                </a:solidFill>
              </a:rPr>
              <a:t>Reliability</a:t>
            </a:r>
            <a:r>
              <a:rPr b="0" spc="1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versus</a:t>
            </a:r>
            <a:r>
              <a:rPr b="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-15" dirty="0">
                <a:solidFill>
                  <a:srgbClr val="000000"/>
                </a:solidFill>
              </a:rPr>
              <a:t>availability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4962" y="1368532"/>
            <a:ext cx="8101546" cy="3365523"/>
          </a:xfrm>
          <a:prstGeom prst="rect">
            <a:avLst/>
          </a:prstGeom>
        </p:spPr>
        <p:txBody>
          <a:bodyPr vert="horz" wrap="square" lIns="0" tIns="125208" rIns="0" bIns="0" rtlCol="0">
            <a:spAutoFit/>
          </a:bodyPr>
          <a:lstStyle/>
          <a:p>
            <a:pPr marL="368991" indent="-350020" defTabSz="1365931">
              <a:spcBef>
                <a:spcPts val="986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reliability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depends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on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an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rgbClr val="6190FD"/>
                </a:solidFill>
                <a:latin typeface="Arial"/>
                <a:cs typeface="Arial"/>
              </a:rPr>
              <a:t>interval</a:t>
            </a:r>
            <a:r>
              <a:rPr sz="3286" kern="0" spc="37" dirty="0">
                <a:solidFill>
                  <a:srgbClr val="6190FD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time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68991" indent="-350020" defTabSz="1365931">
              <a:spcBef>
                <a:spcPts val="837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availability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taken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at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an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rgbClr val="6190FD"/>
                </a:solidFill>
                <a:latin typeface="Arial"/>
                <a:cs typeface="Arial"/>
              </a:rPr>
              <a:t>instant</a:t>
            </a:r>
            <a:r>
              <a:rPr sz="3286" kern="0" spc="52" dirty="0">
                <a:solidFill>
                  <a:srgbClr val="6190FD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time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68991" marR="7589" indent="-350968" defTabSz="1365931">
              <a:spcBef>
                <a:spcPts val="829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can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be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highly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available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yet</a:t>
            </a:r>
            <a:r>
              <a:rPr sz="3286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experience</a:t>
            </a:r>
            <a:r>
              <a:rPr sz="3286" kern="0" spc="-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frequent</a:t>
            </a:r>
            <a:r>
              <a:rPr sz="3286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periods</a:t>
            </a:r>
            <a:r>
              <a:rPr sz="3286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3286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being</a:t>
            </a:r>
            <a:r>
              <a:rPr sz="3286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non-</a:t>
            </a:r>
            <a:r>
              <a:rPr sz="3286" kern="0" spc="-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operational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as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long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as</a:t>
            </a:r>
            <a:r>
              <a:rPr sz="3286" kern="0" spc="8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length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each</a:t>
            </a:r>
            <a:r>
              <a:rPr sz="3286" kern="0" spc="-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period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extremely</a:t>
            </a:r>
            <a:r>
              <a:rPr sz="3286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short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43286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0037" y="228463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dirty="0">
                <a:solidFill>
                  <a:srgbClr val="000000"/>
                </a:solidFill>
              </a:rPr>
              <a:t>High</a:t>
            </a:r>
            <a:r>
              <a:rPr b="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availability</a:t>
            </a:r>
            <a:r>
              <a:rPr b="0" spc="15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-15" dirty="0">
                <a:solidFill>
                  <a:srgbClr val="000000"/>
                </a:solidFill>
              </a:rPr>
              <a:t>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88103" y="1387847"/>
            <a:ext cx="7725921" cy="5202360"/>
          </a:xfrm>
          <a:prstGeom prst="rect">
            <a:avLst/>
          </a:prstGeom>
        </p:spPr>
        <p:txBody>
          <a:bodyPr vert="horz" wrap="square" lIns="0" tIns="128054" rIns="0" bIns="0" rtlCol="0">
            <a:spAutoFit/>
          </a:bodyPr>
          <a:lstStyle/>
          <a:p>
            <a:pPr marL="425905" indent="-350020" defTabSz="1365931">
              <a:spcBef>
                <a:spcPts val="1008"/>
              </a:spcBef>
              <a:buFontTx/>
              <a:buChar char="•"/>
              <a:tabLst>
                <a:tab pos="425905" algn="l"/>
              </a:tabLst>
            </a:pP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examples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836633" lvl="1" indent="-291209" defTabSz="1365931">
              <a:spcBef>
                <a:spcPts val="784"/>
              </a:spcBef>
              <a:buFontTx/>
              <a:buChar char="–"/>
              <a:tabLst>
                <a:tab pos="836633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transaction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processing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249256" lvl="2" indent="-234295" defTabSz="1365931">
              <a:spcBef>
                <a:spcPts val="642"/>
              </a:spcBef>
              <a:buFontTx/>
              <a:buChar char="•"/>
              <a:tabLst>
                <a:tab pos="1249256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ATM:</a:t>
            </a:r>
            <a:r>
              <a:rPr sz="2465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465" kern="0" baseline="-20202" dirty="0">
                <a:solidFill>
                  <a:sysClr val="windowText" lastClr="000000"/>
                </a:solidFill>
                <a:latin typeface="Arial"/>
                <a:cs typeface="Arial"/>
              </a:rPr>
              <a:t>ss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=0.9</a:t>
            </a:r>
            <a:r>
              <a:rPr sz="2465" kern="0" baseline="-20202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r>
              <a:rPr sz="2465" kern="0" spc="336" baseline="-2020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(&lt;</a:t>
            </a:r>
            <a:r>
              <a:rPr sz="2465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10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hours/year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unavailable)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249256" lvl="2" indent="-234295" defTabSz="1365931">
              <a:spcBef>
                <a:spcPts val="611"/>
              </a:spcBef>
              <a:buFontTx/>
              <a:buChar char="•"/>
              <a:tabLst>
                <a:tab pos="1249256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banking: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465" kern="0" baseline="-20202" dirty="0">
                <a:solidFill>
                  <a:sysClr val="windowText" lastClr="000000"/>
                </a:solidFill>
                <a:latin typeface="Arial"/>
                <a:cs typeface="Arial"/>
              </a:rPr>
              <a:t>ss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=0.997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(&lt;</a:t>
            </a:r>
            <a:r>
              <a:rPr sz="2465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10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s/hour</a:t>
            </a:r>
            <a:r>
              <a:rPr sz="2465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unavailable)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836633" lvl="1" indent="-291209" defTabSz="1365931">
              <a:spcBef>
                <a:spcPts val="754"/>
              </a:spcBef>
              <a:buFontTx/>
              <a:buChar char="–"/>
              <a:tabLst>
                <a:tab pos="836633" algn="l"/>
              </a:tabLst>
            </a:pP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computing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249256" lvl="2" indent="-234295" defTabSz="1365931">
              <a:spcBef>
                <a:spcPts val="627"/>
              </a:spcBef>
              <a:buFontTx/>
              <a:buChar char="•"/>
              <a:tabLst>
                <a:tab pos="1249256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supercomputer</a:t>
            </a:r>
            <a:r>
              <a:rPr sz="2465" kern="0" spc="8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centres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250206" defTabSz="1365931"/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465" kern="0" baseline="-20202" dirty="0">
                <a:solidFill>
                  <a:sysClr val="windowText" lastClr="000000"/>
                </a:solidFill>
                <a:latin typeface="Arial"/>
                <a:cs typeface="Arial"/>
              </a:rPr>
              <a:t>ss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=0.997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(&lt;</a:t>
            </a:r>
            <a:r>
              <a:rPr sz="2465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10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days/year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unavailable)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836633" lvl="1" indent="-291209" defTabSz="1365931">
              <a:spcBef>
                <a:spcPts val="754"/>
              </a:spcBef>
              <a:buFontTx/>
              <a:buChar char="–"/>
              <a:tabLst>
                <a:tab pos="836633" algn="l"/>
              </a:tabLst>
            </a:pP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embedded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249256" lvl="2" indent="-234295" defTabSz="1365931">
              <a:spcBef>
                <a:spcPts val="642"/>
              </a:spcBef>
              <a:buFontTx/>
              <a:buChar char="•"/>
              <a:tabLst>
                <a:tab pos="1249256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telecom: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465" kern="0" baseline="-20202" dirty="0">
                <a:solidFill>
                  <a:sysClr val="windowText" lastClr="000000"/>
                </a:solidFill>
                <a:latin typeface="Arial"/>
                <a:cs typeface="Arial"/>
              </a:rPr>
              <a:t>ss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=0.9</a:t>
            </a:r>
            <a:r>
              <a:rPr sz="2465" kern="0" baseline="-20202" dirty="0">
                <a:solidFill>
                  <a:sysClr val="windowText" lastClr="000000"/>
                </a:solidFill>
                <a:latin typeface="Arial"/>
                <a:cs typeface="Arial"/>
              </a:rPr>
              <a:t>5</a:t>
            </a:r>
            <a:r>
              <a:rPr sz="2465" kern="0" spc="359" baseline="-2020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(&lt;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5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min./year</a:t>
            </a:r>
            <a:r>
              <a:rPr sz="2465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unavailable)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defTabSz="1365931">
              <a:spcBef>
                <a:spcPts val="680"/>
              </a:spcBef>
            </a:pP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828095" defTabSz="1365931">
              <a:spcBef>
                <a:spcPts val="7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38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291914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03010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39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06276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dirty="0">
                <a:solidFill>
                  <a:srgbClr val="000000"/>
                </a:solidFill>
              </a:rPr>
              <a:t>How</a:t>
            </a:r>
            <a:r>
              <a:rPr b="0" spc="15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fault</a:t>
            </a:r>
            <a:r>
              <a:rPr b="0" spc="15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tolerance</a:t>
            </a:r>
            <a:r>
              <a:rPr b="0" spc="15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-15" dirty="0">
                <a:solidFill>
                  <a:srgbClr val="000000"/>
                </a:solidFill>
              </a:rPr>
              <a:t>helps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5015" y="1474307"/>
            <a:ext cx="8369985" cy="2924692"/>
          </a:xfrm>
          <a:prstGeom prst="rect">
            <a:avLst/>
          </a:prstGeom>
        </p:spPr>
        <p:txBody>
          <a:bodyPr vert="horz" wrap="square" lIns="0" tIns="19920" rIns="0" bIns="0" rtlCol="0">
            <a:spAutoFit/>
          </a:bodyPr>
          <a:lstStyle/>
          <a:p>
            <a:pPr marL="368991" marR="756953" indent="-350968" defTabSz="1365931">
              <a:spcBef>
                <a:spcPts val="157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Fault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tolerance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can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improve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system’s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availability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by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keeping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operational</a:t>
            </a:r>
            <a:r>
              <a:rPr sz="3286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when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failure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occur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80667" marR="7589" indent="-293106" algn="just" defTabSz="1365931">
              <a:lnSpc>
                <a:spcPct val="101400"/>
              </a:lnSpc>
              <a:spcBef>
                <a:spcPts val="732"/>
              </a:spcBef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–</a:t>
            </a:r>
            <a:r>
              <a:rPr sz="2838" kern="0" spc="-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spare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processor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can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perform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functions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38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system,</a:t>
            </a:r>
            <a:r>
              <a:rPr sz="2838" kern="0" spc="8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keeping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its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available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for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use,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while</a:t>
            </a:r>
            <a:r>
              <a:rPr sz="2838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primary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processor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being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repaired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474200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25205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40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45015" y="1496502"/>
            <a:ext cx="7990566" cy="3857832"/>
          </a:xfrm>
          <a:prstGeom prst="rect">
            <a:avLst/>
          </a:prstGeom>
        </p:spPr>
        <p:txBody>
          <a:bodyPr vert="horz" wrap="square" lIns="0" tIns="19920" rIns="0" bIns="0" rtlCol="0">
            <a:spAutoFit/>
          </a:bodyPr>
          <a:lstStyle/>
          <a:p>
            <a:pPr marL="368991" marR="7589" indent="-350968" algn="just" defTabSz="1365931">
              <a:spcBef>
                <a:spcPts val="157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Safety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probability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that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will</a:t>
            </a:r>
            <a:r>
              <a:rPr sz="3286" kern="0" spc="-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either</a:t>
            </a:r>
            <a:r>
              <a:rPr sz="3286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perform</a:t>
            </a:r>
            <a:r>
              <a:rPr sz="3286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its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function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correctly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or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will</a:t>
            </a:r>
            <a:r>
              <a:rPr sz="3286" kern="0" spc="-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discontinue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its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operation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in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safe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way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defTabSz="1365931">
              <a:spcBef>
                <a:spcPts val="1830"/>
              </a:spcBef>
              <a:buFont typeface="Arial"/>
              <a:buChar char="•"/>
            </a:pP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68991" indent="-350020" defTabSz="1365931"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3286" kern="0" spc="6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safe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69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if</a:t>
            </a:r>
            <a:r>
              <a:rPr sz="2838" kern="0" spc="8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it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functions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correctly,</a:t>
            </a:r>
            <a:r>
              <a:rPr sz="2838" kern="0" spc="8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or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60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if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it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fails,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it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remains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in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safe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state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770037" y="228463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spc="-15" dirty="0">
                <a:solidFill>
                  <a:srgbClr val="000000"/>
                </a:solidFill>
              </a:rPr>
              <a:t>Safety</a:t>
            </a:r>
          </a:p>
        </p:txBody>
      </p:sp>
    </p:spTree>
    <p:extLst>
      <p:ext uri="{BB962C8B-B14F-4D97-AF65-F5344CB8AC3E}">
        <p14:creationId xmlns:p14="http://schemas.microsoft.com/office/powerpoint/2010/main" val="34195319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03010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41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06276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dirty="0">
                <a:solidFill>
                  <a:srgbClr val="000000"/>
                </a:solidFill>
              </a:rPr>
              <a:t>High</a:t>
            </a:r>
            <a:r>
              <a:rPr b="0" spc="15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safety</a:t>
            </a:r>
            <a:r>
              <a:rPr b="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-15" dirty="0">
                <a:solidFill>
                  <a:srgbClr val="000000"/>
                </a:solidFill>
              </a:rPr>
              <a:t>examples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5016" y="1365652"/>
            <a:ext cx="5866768" cy="3469386"/>
          </a:xfrm>
          <a:prstGeom prst="rect">
            <a:avLst/>
          </a:prstGeom>
        </p:spPr>
        <p:txBody>
          <a:bodyPr vert="horz" wrap="square" lIns="0" tIns="128054" rIns="0" bIns="0" rtlCol="0">
            <a:spAutoFit/>
          </a:bodyPr>
          <a:lstStyle/>
          <a:p>
            <a:pPr marL="368991" indent="-350020" defTabSz="1365931">
              <a:spcBef>
                <a:spcPts val="1008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railway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signalling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84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all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semaphores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red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68991" indent="-350020" defTabSz="1365931">
              <a:spcBef>
                <a:spcPts val="814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nuclear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energy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77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stop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reactor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if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problem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occur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68991" indent="-350020" defTabSz="1365931">
              <a:spcBef>
                <a:spcPts val="814"/>
              </a:spcBef>
              <a:buFontTx/>
              <a:buChar char="•"/>
              <a:tabLst>
                <a:tab pos="368991" algn="l"/>
              </a:tabLst>
            </a:pP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banking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69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don’t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give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money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if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in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doubt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7984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CFF52EFA-234C-83A3-8F67-6DA0EF5005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03512" y="343729"/>
            <a:ext cx="6073774" cy="1108395"/>
          </a:xfrm>
        </p:spPr>
        <p:txBody>
          <a:bodyPr>
            <a:normAutofit/>
          </a:bodyPr>
          <a:lstStyle/>
          <a:p>
            <a:pPr algn="ctr" eaLnBrk="1"/>
            <a:r>
              <a:rPr lang="en-US" alt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 Pattern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63066FA-7BF5-36A3-A8AD-D10B53D936F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199" y="1795854"/>
          <a:ext cx="8226425" cy="2104390"/>
        </p:xfrm>
        <a:graphic>
          <a:graphicData uri="http://schemas.openxmlformats.org/drawingml/2006/table">
            <a:tbl>
              <a:tblPr/>
              <a:tblGrid>
                <a:gridCol w="1755775">
                  <a:extLst>
                    <a:ext uri="{9D8B030D-6E8A-4147-A177-3AD203B41FA5}">
                      <a16:colId xmlns:a16="http://schemas.microsoft.com/office/drawing/2014/main" val="2775819510"/>
                    </a:ext>
                  </a:extLst>
                </a:gridCol>
                <a:gridCol w="1350963">
                  <a:extLst>
                    <a:ext uri="{9D8B030D-6E8A-4147-A177-3AD203B41FA5}">
                      <a16:colId xmlns:a16="http://schemas.microsoft.com/office/drawing/2014/main" val="2123241003"/>
                    </a:ext>
                  </a:extLst>
                </a:gridCol>
                <a:gridCol w="1630362">
                  <a:extLst>
                    <a:ext uri="{9D8B030D-6E8A-4147-A177-3AD203B41FA5}">
                      <a16:colId xmlns:a16="http://schemas.microsoft.com/office/drawing/2014/main" val="2611429707"/>
                    </a:ext>
                  </a:extLst>
                </a:gridCol>
                <a:gridCol w="1519238">
                  <a:extLst>
                    <a:ext uri="{9D8B030D-6E8A-4147-A177-3AD203B41FA5}">
                      <a16:colId xmlns:a16="http://schemas.microsoft.com/office/drawing/2014/main" val="3254598436"/>
                    </a:ext>
                  </a:extLst>
                </a:gridCol>
                <a:gridCol w="1970087">
                  <a:extLst>
                    <a:ext uri="{9D8B030D-6E8A-4147-A177-3AD203B41FA5}">
                      <a16:colId xmlns:a16="http://schemas.microsoft.com/office/drawing/2014/main" val="3210745157"/>
                    </a:ext>
                  </a:extLst>
                </a:gridCol>
              </a:tblGrid>
              <a:tr h="641350">
                <a:tc>
                  <a:txBody>
                    <a:bodyPr/>
                    <a:lstStyle>
                      <a:lvl1pPr marL="69850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69850" marR="0" lvl="0" indent="0" algn="l" defTabSz="914400" rtl="0" eaLnBrk="1" fontAlgn="base" latinLnBrk="0" hangingPunct="1">
                        <a:lnSpc>
                          <a:spcPts val="1338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Bloom's Category</a:t>
                      </a:r>
                    </a:p>
                    <a:p>
                      <a:pPr marL="69850" marR="0" lvl="0" indent="0" algn="l" defTabSz="914400" rtl="0" eaLnBrk="1" fontAlgn="base" latinLnBrk="0" hangingPunct="1">
                        <a:lnSpc>
                          <a:spcPts val="13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Marks (out of 90)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244475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244475" marR="0" lvl="0" indent="0" algn="ctr" defTabSz="914400" rtl="0" eaLnBrk="1" fontAlgn="base" latinLnBrk="0" hangingPunct="1">
                        <a:lnSpc>
                          <a:spcPts val="1338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Tests</a:t>
                      </a:r>
                    </a:p>
                    <a:p>
                      <a:pPr marL="244475" marR="0" lvl="0" indent="0" algn="ctr" defTabSz="914400" rtl="0" eaLnBrk="1" fontAlgn="base" latinLnBrk="0" hangingPunct="1">
                        <a:lnSpc>
                          <a:spcPts val="13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(45)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84138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84138" marR="0" lvl="0" indent="0" algn="ctr" defTabSz="914400" rtl="0" eaLnBrk="1" fontAlgn="base" latinLnBrk="0" hangingPunct="1">
                        <a:lnSpc>
                          <a:spcPts val="1338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Assignments</a:t>
                      </a:r>
                    </a:p>
                    <a:p>
                      <a:pPr marL="84138" marR="0" lvl="0" indent="0" algn="ctr" defTabSz="914400" rtl="0" eaLnBrk="1" fontAlgn="base" latinLnBrk="0" hangingPunct="1">
                        <a:lnSpc>
                          <a:spcPts val="13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(15)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39700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139700" marR="0" lvl="0" indent="0" algn="ctr" defTabSz="914400" rtl="0" eaLnBrk="1" fontAlgn="base" latinLnBrk="0" hangingPunct="1">
                        <a:lnSpc>
                          <a:spcPts val="1338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Quizzes</a:t>
                      </a:r>
                    </a:p>
                    <a:p>
                      <a:pPr marL="139700" marR="0" lvl="0" indent="0" algn="ctr" defTabSz="914400" rtl="0" eaLnBrk="1" fontAlgn="base" latinLnBrk="0" hangingPunct="1">
                        <a:lnSpc>
                          <a:spcPts val="13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(15)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665163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665163" marR="0" lvl="0" indent="0" algn="ctr" defTabSz="914400" rtl="0" eaLnBrk="1" fontAlgn="base" latinLnBrk="0" hangingPunct="1">
                        <a:lnSpc>
                          <a:spcPts val="1338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Attendance</a:t>
                      </a:r>
                    </a:p>
                    <a:p>
                      <a:pPr marL="665163" marR="0" lvl="0" indent="0" algn="ctr" defTabSz="914400" rtl="0" eaLnBrk="1" fontAlgn="base" latinLnBrk="0" hangingPunct="1">
                        <a:lnSpc>
                          <a:spcPts val="13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(15)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5440164"/>
                  </a:ext>
                </a:extLst>
              </a:tr>
              <a:tr h="223838">
                <a:tc>
                  <a:txBody>
                    <a:bodyPr/>
                    <a:lstStyle>
                      <a:lvl1pPr marL="69850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69850" marR="0" lvl="0" indent="0" algn="l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Remember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84138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84138" marR="0" lvl="0" indent="0" algn="ctr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3251303"/>
                  </a:ext>
                </a:extLst>
              </a:tr>
              <a:tr h="223838">
                <a:tc>
                  <a:txBody>
                    <a:bodyPr/>
                    <a:lstStyle>
                      <a:lvl1pPr marL="69850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69850" marR="0" lvl="0" indent="0" algn="l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Understand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84138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84138" marR="0" lvl="0" indent="0" algn="ctr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7259909"/>
                  </a:ext>
                </a:extLst>
              </a:tr>
              <a:tr h="223838">
                <a:tc>
                  <a:txBody>
                    <a:bodyPr/>
                    <a:lstStyle>
                      <a:lvl1pPr marL="69850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69850" marR="0" lvl="0" indent="0" algn="l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Apply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242888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242888" marR="0" lvl="0" indent="0" algn="ctr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84138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84138" marR="0" lvl="0" indent="0" algn="ctr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176409"/>
                  </a:ext>
                </a:extLst>
              </a:tr>
              <a:tr h="223838">
                <a:tc>
                  <a:txBody>
                    <a:bodyPr/>
                    <a:lstStyle>
                      <a:lvl1pPr marL="69850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69850" marR="0" lvl="0" indent="0" algn="l" defTabSz="914400" rtl="0" eaLnBrk="1" fontAlgn="base" latinLnBrk="0" hangingPunct="1">
                        <a:lnSpc>
                          <a:spcPts val="1288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Analyze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242888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242888" marR="0" lvl="0" indent="0" algn="ctr" defTabSz="914400" rtl="0" eaLnBrk="1" fontAlgn="base" latinLnBrk="0" hangingPunct="1">
                        <a:lnSpc>
                          <a:spcPts val="1288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1226175"/>
                  </a:ext>
                </a:extLst>
              </a:tr>
              <a:tr h="223838">
                <a:tc>
                  <a:txBody>
                    <a:bodyPr/>
                    <a:lstStyle>
                      <a:lvl1pPr marL="69850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69850" marR="0" lvl="0" indent="0" algn="l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Evaluate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84138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84138" marR="0" lvl="0" indent="0" algn="ctr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7031364"/>
                  </a:ext>
                </a:extLst>
              </a:tr>
              <a:tr h="223838">
                <a:tc>
                  <a:txBody>
                    <a:bodyPr/>
                    <a:lstStyle>
                      <a:lvl1pPr marL="69850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69850" marR="0" lvl="0" indent="0" algn="l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Create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7522" marR="675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519585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F348A60-4B9F-6BC4-B215-585CD29509F7}"/>
              </a:ext>
            </a:extLst>
          </p:cNvPr>
          <p:cNvGraphicFramePr>
            <a:graphicFrameLocks noGrp="1"/>
          </p:cNvGraphicFramePr>
          <p:nvPr/>
        </p:nvGraphicFramePr>
        <p:xfrm>
          <a:off x="2814637" y="4359201"/>
          <a:ext cx="5851525" cy="1690688"/>
        </p:xfrm>
        <a:graphic>
          <a:graphicData uri="http://schemas.openxmlformats.org/drawingml/2006/table">
            <a:tbl>
              <a:tblPr/>
              <a:tblGrid>
                <a:gridCol w="2730500">
                  <a:extLst>
                    <a:ext uri="{9D8B030D-6E8A-4147-A177-3AD203B41FA5}">
                      <a16:colId xmlns:a16="http://schemas.microsoft.com/office/drawing/2014/main" val="4081718411"/>
                    </a:ext>
                  </a:extLst>
                </a:gridCol>
                <a:gridCol w="3121025">
                  <a:extLst>
                    <a:ext uri="{9D8B030D-6E8A-4147-A177-3AD203B41FA5}">
                      <a16:colId xmlns:a16="http://schemas.microsoft.com/office/drawing/2014/main" val="349548253"/>
                    </a:ext>
                  </a:extLst>
                </a:gridCol>
              </a:tblGrid>
              <a:tr h="241300">
                <a:tc>
                  <a:txBody>
                    <a:bodyPr/>
                    <a:lstStyle>
                      <a:lvl1pPr marL="69850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69850" marR="0" lvl="0" indent="0" algn="l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Bloom's Category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96950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996950" marR="0" lvl="0" indent="0" algn="ctr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Test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37227"/>
                  </a:ext>
                </a:extLst>
              </a:tr>
              <a:tr h="241300">
                <a:tc>
                  <a:txBody>
                    <a:bodyPr/>
                    <a:lstStyle>
                      <a:lvl1pPr marL="69850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69850" marR="0" lvl="0" indent="0" algn="l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Remember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763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4763" marR="0" lvl="0" indent="0" algn="ctr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3307910"/>
                  </a:ext>
                </a:extLst>
              </a:tr>
              <a:tr h="242888">
                <a:tc>
                  <a:txBody>
                    <a:bodyPr/>
                    <a:lstStyle>
                      <a:lvl1pPr marL="69850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69850" marR="0" lvl="0" indent="0" algn="l" defTabSz="914400" rtl="0" eaLnBrk="1" fontAlgn="base" latinLnBrk="0" hangingPunct="1">
                        <a:lnSpc>
                          <a:spcPts val="1288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Understand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763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4763" marR="0" lvl="0" indent="0" algn="ctr" defTabSz="914400" rtl="0" eaLnBrk="1" fontAlgn="base" latinLnBrk="0" hangingPunct="1">
                        <a:lnSpc>
                          <a:spcPts val="1288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3846433"/>
                  </a:ext>
                </a:extLst>
              </a:tr>
              <a:tr h="241300">
                <a:tc>
                  <a:txBody>
                    <a:bodyPr/>
                    <a:lstStyle>
                      <a:lvl1pPr marL="69850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69850" marR="0" lvl="0" indent="0" algn="l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Apply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96950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996950" marR="0" lvl="0" indent="0" algn="ctr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913357"/>
                  </a:ext>
                </a:extLst>
              </a:tr>
              <a:tr h="241300">
                <a:tc>
                  <a:txBody>
                    <a:bodyPr/>
                    <a:lstStyle>
                      <a:lvl1pPr marL="69850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69850" marR="0" lvl="0" indent="0" algn="l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Analyze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996950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996950" marR="0" lvl="0" indent="0" algn="ctr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4374649"/>
                  </a:ext>
                </a:extLst>
              </a:tr>
              <a:tr h="241300">
                <a:tc>
                  <a:txBody>
                    <a:bodyPr/>
                    <a:lstStyle>
                      <a:lvl1pPr marL="69850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69850" marR="0" lvl="0" indent="0" algn="l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Evaluate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763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4763" marR="0" lvl="0" indent="0" algn="ctr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831121"/>
                  </a:ext>
                </a:extLst>
              </a:tr>
              <a:tr h="241300">
                <a:tc>
                  <a:txBody>
                    <a:bodyPr/>
                    <a:lstStyle>
                      <a:lvl1pPr marL="69850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69850" marR="0" lvl="0" indent="0" algn="l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Create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763">
                        <a:lnSpc>
                          <a:spcPct val="93000"/>
                        </a:lnSpc>
                        <a:spcBef>
                          <a:spcPts val="14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1pPr>
                      <a:lvl2pPr marL="457200">
                        <a:lnSpc>
                          <a:spcPct val="93000"/>
                        </a:lnSpc>
                        <a:spcBef>
                          <a:spcPts val="11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2pPr>
                      <a:lvl3pPr marL="914400">
                        <a:lnSpc>
                          <a:spcPct val="93000"/>
                        </a:lnSpc>
                        <a:spcBef>
                          <a:spcPts val="8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3pPr>
                      <a:lvl4pPr marL="1371600">
                        <a:lnSpc>
                          <a:spcPct val="93000"/>
                        </a:lnSpc>
                        <a:spcBef>
                          <a:spcPts val="57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4pPr>
                      <a:lvl5pPr marL="1828800">
                        <a:lnSpc>
                          <a:spcPct val="93000"/>
                        </a:lnSpc>
                        <a:spcBef>
                          <a:spcPts val="28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5pPr>
                      <a:lvl6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6pPr>
                      <a:lvl7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7pPr>
                      <a:lvl8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8pPr>
                      <a:lvl9pPr indent="-228600" eaLnBrk="0" fontAlgn="base" hangingPunct="0">
                        <a:lnSpc>
                          <a:spcPct val="93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Noto Sans CJK SC Regular" charset="0"/>
                        </a:defRPr>
                      </a:lvl9pPr>
                    </a:lstStyle>
                    <a:p>
                      <a:pPr marL="4763" marR="0" lvl="0" indent="0" algn="ctr" defTabSz="914400" rtl="0" eaLnBrk="1" fontAlgn="base" latinLnBrk="0" hangingPunct="1">
                        <a:lnSpc>
                          <a:spcPts val="127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166047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12FADA8-4850-93DE-89AC-30B86BB7B03C}"/>
              </a:ext>
            </a:extLst>
          </p:cNvPr>
          <p:cNvSpPr txBox="1"/>
          <p:nvPr/>
        </p:nvSpPr>
        <p:spPr>
          <a:xfrm>
            <a:off x="3522661" y="1257104"/>
            <a:ext cx="5143500" cy="350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3000"/>
              </a:lnSpc>
              <a:spcBef>
                <a:spcPts val="1155"/>
              </a:spcBef>
              <a:buClr>
                <a:srgbClr val="000000"/>
              </a:buClr>
              <a:buSzPct val="100000"/>
              <a:tabLst>
                <a:tab pos="3038475" algn="l"/>
              </a:tabLst>
              <a:defRPr/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CIE-</a:t>
            </a:r>
            <a:r>
              <a:rPr lang="en-US" b="1" spc="-1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Continuous</a:t>
            </a:r>
            <a:r>
              <a:rPr lang="en-US" b="1" spc="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Internal</a:t>
            </a:r>
            <a:r>
              <a:rPr lang="en-US" b="1" spc="-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en-US" b="1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(90</a:t>
            </a:r>
            <a:r>
              <a:rPr lang="en-US" b="1" spc="-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Marks)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347C9A-7F3F-4428-6D05-3F8BE53C36CC}"/>
              </a:ext>
            </a:extLst>
          </p:cNvPr>
          <p:cNvSpPr txBox="1"/>
          <p:nvPr/>
        </p:nvSpPr>
        <p:spPr>
          <a:xfrm>
            <a:off x="3397157" y="4009951"/>
            <a:ext cx="8001000" cy="349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SEE- Semester End Examination (60 Marks)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25205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42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28463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dirty="0">
                <a:solidFill>
                  <a:srgbClr val="000000"/>
                </a:solidFill>
              </a:rPr>
              <a:t>Reliability</a:t>
            </a:r>
            <a:r>
              <a:rPr b="0" spc="1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versus</a:t>
            </a:r>
            <a:r>
              <a:rPr b="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-15" dirty="0">
                <a:solidFill>
                  <a:srgbClr val="000000"/>
                </a:solidFill>
              </a:rPr>
              <a:t>safety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5015" y="1496503"/>
            <a:ext cx="7992463" cy="2650963"/>
          </a:xfrm>
          <a:prstGeom prst="rect">
            <a:avLst/>
          </a:prstGeom>
        </p:spPr>
        <p:txBody>
          <a:bodyPr vert="horz" wrap="square" lIns="0" tIns="19920" rIns="0" bIns="0" rtlCol="0">
            <a:spAutoFit/>
          </a:bodyPr>
          <a:lstStyle/>
          <a:p>
            <a:pPr marL="368991" marR="98651" indent="-350968" defTabSz="1365931">
              <a:spcBef>
                <a:spcPts val="157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Reliability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probability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that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3286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will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perform</a:t>
            </a:r>
            <a:r>
              <a:rPr sz="3286" kern="0" spc="-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its</a:t>
            </a:r>
            <a:r>
              <a:rPr sz="3286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functions</a:t>
            </a:r>
            <a:r>
              <a:rPr sz="3286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correctly</a:t>
            </a:r>
            <a:endParaRPr sz="3286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68991" marR="7589" indent="-350968" defTabSz="1365931">
              <a:spcBef>
                <a:spcPts val="837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Safety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probability</a:t>
            </a:r>
            <a:r>
              <a:rPr sz="3286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that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system</a:t>
            </a:r>
            <a:r>
              <a:rPr sz="3286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will</a:t>
            </a:r>
            <a:r>
              <a:rPr sz="3286" kern="0" spc="-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either</a:t>
            </a:r>
            <a:r>
              <a:rPr sz="3286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work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correctly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or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will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stop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in</a:t>
            </a:r>
            <a:r>
              <a:rPr sz="3286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75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3286" kern="0" spc="-7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manner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that</a:t>
            </a:r>
            <a:r>
              <a:rPr sz="3286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causes</a:t>
            </a:r>
            <a:r>
              <a:rPr sz="3286" kern="0" spc="-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no</a:t>
            </a:r>
            <a:r>
              <a:rPr sz="3286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harm</a:t>
            </a:r>
            <a:endParaRPr sz="3286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93554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03010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43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06276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dirty="0">
                <a:solidFill>
                  <a:srgbClr val="000000"/>
                </a:solidFill>
              </a:rPr>
              <a:t>How</a:t>
            </a:r>
            <a:r>
              <a:rPr b="0" spc="15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fault</a:t>
            </a:r>
            <a:r>
              <a:rPr b="0" spc="15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tolerance</a:t>
            </a:r>
            <a:r>
              <a:rPr b="0" spc="15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-15" dirty="0">
                <a:solidFill>
                  <a:srgbClr val="000000"/>
                </a:solidFill>
              </a:rPr>
              <a:t>helps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xfrm>
            <a:off x="1964251" y="1413852"/>
            <a:ext cx="8263498" cy="2015148"/>
          </a:xfrm>
          <a:prstGeom prst="rect">
            <a:avLst/>
          </a:prstGeom>
        </p:spPr>
        <p:txBody>
          <a:bodyPr vert="horz" wrap="square" lIns="0" tIns="19920" rIns="0" bIns="0" rtlCol="0">
            <a:spAutoFit/>
          </a:bodyPr>
          <a:lstStyle/>
          <a:p>
            <a:pPr marL="368991" marR="7589" indent="-350968">
              <a:spcBef>
                <a:spcPts val="157"/>
              </a:spcBef>
              <a:buChar char="•"/>
              <a:tabLst>
                <a:tab pos="368991" algn="l"/>
              </a:tabLst>
            </a:pPr>
            <a:r>
              <a:rPr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Fault</a:t>
            </a:r>
            <a:r>
              <a:rPr spc="3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tolerance</a:t>
            </a:r>
            <a:r>
              <a:rPr spc="1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techniques</a:t>
            </a:r>
            <a:r>
              <a:rPr spc="3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spc="3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</a:t>
            </a:r>
            <a:r>
              <a:rPr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</a:t>
            </a:r>
            <a:r>
              <a:rPr spc="3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pc="6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turning</a:t>
            </a:r>
            <a:r>
              <a:rPr spc="6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6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spc="3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</a:t>
            </a:r>
            <a:r>
              <a:rPr spc="6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spc="6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6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failure</a:t>
            </a:r>
            <a:r>
              <a:rPr spc="6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3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pc="3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certain</a:t>
            </a:r>
            <a:r>
              <a:rPr spc="4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sort</a:t>
            </a:r>
            <a:r>
              <a:rPr spc="3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spc="4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detected</a:t>
            </a:r>
          </a:p>
          <a:p>
            <a:pPr marL="780667" marR="118570" indent="-293106">
              <a:lnSpc>
                <a:spcPct val="101400"/>
              </a:lnSpc>
              <a:spcBef>
                <a:spcPts val="732"/>
              </a:spcBef>
            </a:pPr>
            <a:r>
              <a:rPr sz="283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sz="2838" spc="-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3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2838" spc="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3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838" spc="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3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nuclear</a:t>
            </a:r>
            <a:r>
              <a:rPr sz="2838" spc="9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3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</a:t>
            </a:r>
            <a:r>
              <a:rPr sz="2838" spc="9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3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plant</a:t>
            </a:r>
            <a:r>
              <a:rPr sz="2838" spc="9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3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sz="2838" spc="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3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reaction</a:t>
            </a:r>
            <a:r>
              <a:rPr sz="2838" spc="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38" spc="-1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 </a:t>
            </a:r>
            <a:r>
              <a:rPr sz="283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</a:t>
            </a:r>
            <a:r>
              <a:rPr sz="2838" spc="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3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2838" spc="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3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stopped</a:t>
            </a:r>
            <a:r>
              <a:rPr sz="2838" spc="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3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sz="2838" spc="9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3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</a:t>
            </a:r>
            <a:r>
              <a:rPr sz="2838" spc="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3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discrepancy</a:t>
            </a:r>
            <a:r>
              <a:rPr sz="2838" spc="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38" spc="-37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sz="2838" spc="-1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detected</a:t>
            </a:r>
            <a:endParaRPr sz="2838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2785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25205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44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05380"/>
            <a:ext cx="9120876" cy="910150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marL="174534">
              <a:spcBef>
                <a:spcPts val="2345"/>
              </a:spcBef>
            </a:pPr>
            <a:r>
              <a:rPr dirty="0">
                <a:solidFill>
                  <a:srgbClr val="000000"/>
                </a:solidFill>
              </a:rPr>
              <a:t>Summary:</a:t>
            </a:r>
            <a:r>
              <a:rPr b="0" spc="187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attributes</a:t>
            </a:r>
            <a:r>
              <a:rPr b="0" spc="20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000000"/>
                </a:solidFill>
              </a:rPr>
              <a:t>of</a:t>
            </a:r>
            <a:r>
              <a:rPr b="0" spc="22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-15" dirty="0">
                <a:solidFill>
                  <a:srgbClr val="000000"/>
                </a:solidFill>
              </a:rPr>
              <a:t>dependability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5015" y="1387847"/>
            <a:ext cx="8288410" cy="3469386"/>
          </a:xfrm>
          <a:prstGeom prst="rect">
            <a:avLst/>
          </a:prstGeom>
        </p:spPr>
        <p:txBody>
          <a:bodyPr vert="horz" wrap="square" lIns="0" tIns="128054" rIns="0" bIns="0" rtlCol="0">
            <a:spAutoFit/>
          </a:bodyPr>
          <a:lstStyle/>
          <a:p>
            <a:pPr marL="368991" indent="-350020" defTabSz="1365931">
              <a:spcBef>
                <a:spcPts val="1008"/>
              </a:spcBef>
              <a:buFontTx/>
              <a:buChar char="•"/>
              <a:tabLst>
                <a:tab pos="368991" algn="l"/>
              </a:tabLst>
            </a:pP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reliability:</a:t>
            </a:r>
            <a:endParaRPr sz="3286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84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continuity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service</a:t>
            </a:r>
            <a:endParaRPr sz="2838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68991" indent="-350020" defTabSz="1365931">
              <a:spcBef>
                <a:spcPts val="814"/>
              </a:spcBef>
              <a:buFontTx/>
              <a:buChar char="•"/>
              <a:tabLst>
                <a:tab pos="368991" algn="l"/>
              </a:tabLst>
            </a:pP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availability:</a:t>
            </a:r>
            <a:endParaRPr sz="3286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77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readiness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for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usage</a:t>
            </a:r>
            <a:endParaRPr sz="2838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68991" indent="-350020" defTabSz="1365931">
              <a:spcBef>
                <a:spcPts val="814"/>
              </a:spcBef>
              <a:buFontTx/>
              <a:buChar char="•"/>
              <a:tabLst>
                <a:tab pos="368991" algn="l"/>
              </a:tabLst>
            </a:pP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safety:</a:t>
            </a:r>
            <a:endParaRPr sz="3286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69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non-occurrence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catastrophic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consequences</a:t>
            </a:r>
            <a:endParaRPr sz="2838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90894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59" y="6203019"/>
            <a:ext cx="6895942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45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06276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dirty="0">
                <a:solidFill>
                  <a:srgbClr val="000000"/>
                </a:solidFill>
              </a:rPr>
              <a:t>Next</a:t>
            </a:r>
            <a:r>
              <a:rPr b="0" spc="1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pc="-15" dirty="0">
                <a:solidFill>
                  <a:srgbClr val="000000"/>
                </a:solidFill>
              </a:rPr>
              <a:t>lecture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5016" y="1368532"/>
            <a:ext cx="7177661" cy="1240325"/>
          </a:xfrm>
          <a:prstGeom prst="rect">
            <a:avLst/>
          </a:prstGeom>
        </p:spPr>
        <p:txBody>
          <a:bodyPr vert="horz" wrap="square" lIns="0" tIns="125208" rIns="0" bIns="0" rtlCol="0">
            <a:spAutoFit/>
          </a:bodyPr>
          <a:lstStyle/>
          <a:p>
            <a:pPr marL="368991" indent="-350020" defTabSz="1365931">
              <a:spcBef>
                <a:spcPts val="986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Faults,</a:t>
            </a:r>
            <a:r>
              <a:rPr sz="3286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error</a:t>
            </a:r>
            <a:r>
              <a:rPr sz="3286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and</a:t>
            </a:r>
            <a:r>
              <a:rPr sz="3286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failures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68991" indent="-350020" defTabSz="1365931">
              <a:spcBef>
                <a:spcPts val="837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Design</a:t>
            </a:r>
            <a:r>
              <a:rPr sz="3286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philosophies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to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combat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faults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64733" y="3337848"/>
            <a:ext cx="6033712" cy="1484321"/>
          </a:xfrm>
          <a:prstGeom prst="rect">
            <a:avLst/>
          </a:prstGeom>
          <a:solidFill>
            <a:srgbClr val="C2FFF0"/>
          </a:solidFill>
        </p:spPr>
        <p:txBody>
          <a:bodyPr vert="horz" wrap="square" lIns="0" tIns="29405" rIns="0" bIns="0" rtlCol="0">
            <a:spAutoFit/>
          </a:bodyPr>
          <a:lstStyle/>
          <a:p>
            <a:pPr defTabSz="1365931">
              <a:spcBef>
                <a:spcPts val="232"/>
              </a:spcBef>
            </a:pPr>
            <a:endParaRPr sz="3286" kern="0">
              <a:solidFill>
                <a:sysClr val="windowText" lastClr="000000"/>
              </a:solidFill>
              <a:latin typeface="Times New Roman"/>
              <a:cs typeface="Times New Roman"/>
            </a:endParaRPr>
          </a:p>
          <a:p>
            <a:pPr marL="2088736" marR="256112" indent="-1995777" defTabSz="1365931">
              <a:lnSpc>
                <a:spcPts val="3675"/>
              </a:lnSpc>
            </a:pP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Read</a:t>
            </a:r>
            <a:r>
              <a:rPr sz="3286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chapters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and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3286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3286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spc="-37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3286" kern="0" spc="-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text</a:t>
            </a:r>
            <a:r>
              <a:rPr sz="3286" kern="0" spc="-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b="1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book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39274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BE704-E046-A682-6284-82850D2EF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A2A8C-0738-0706-B17B-9D4DAC7C9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4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44-53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8A858-972D-2C94-CDF6-2B06F14D6D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549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>
            <a:extLst>
              <a:ext uri="{FF2B5EF4-FFF2-40B4-BE49-F238E27FC236}">
                <a16:creationId xmlns:a16="http://schemas.microsoft.com/office/drawing/2014/main" id="{8B070FD9-7736-B81B-7C65-39441D452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520" y="1322657"/>
            <a:ext cx="9966960" cy="2926080"/>
          </a:xfrm>
        </p:spPr>
        <p:txBody>
          <a:bodyPr/>
          <a:lstStyle/>
          <a:p>
            <a:r>
              <a:rPr lang="en-US" dirty="0"/>
              <a:t>Evaluation Techniques</a:t>
            </a:r>
          </a:p>
        </p:txBody>
      </p:sp>
    </p:spTree>
    <p:extLst>
      <p:ext uri="{BB962C8B-B14F-4D97-AF65-F5344CB8AC3E}">
        <p14:creationId xmlns:p14="http://schemas.microsoft.com/office/powerpoint/2010/main" val="318617140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277101"/>
            <a:ext cx="8420100" cy="8972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dirty="0">
                <a:solidFill>
                  <a:schemeClr val="tx1"/>
                </a:solidFill>
              </a:rPr>
              <a:t>Two</a:t>
            </a:r>
            <a:r>
              <a:rPr spc="-75" dirty="0">
                <a:solidFill>
                  <a:schemeClr val="tx1"/>
                </a:solidFill>
              </a:rPr>
              <a:t> </a:t>
            </a:r>
            <a:r>
              <a:rPr spc="-10" dirty="0">
                <a:solidFill>
                  <a:schemeClr val="tx1"/>
                </a:solidFill>
              </a:rPr>
              <a:t>approaches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46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2" y="1444815"/>
            <a:ext cx="8009890" cy="3933825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354965" indent="-342265">
              <a:spcBef>
                <a:spcPts val="894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Qualitative</a:t>
            </a:r>
            <a:r>
              <a:rPr sz="32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evaluation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6285" marR="5080" lvl="1" indent="-287020">
              <a:spcBef>
                <a:spcPts val="690"/>
              </a:spcBef>
              <a:buFontTx/>
              <a:buChar char="–"/>
              <a:tabLst>
                <a:tab pos="756285" algn="l"/>
                <a:tab pos="855344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aims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identify,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classify</a:t>
            </a:r>
            <a:r>
              <a:rPr sz="28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rank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modes,</a:t>
            </a:r>
            <a:r>
              <a:rPr sz="28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or</a:t>
            </a:r>
            <a:r>
              <a:rPr sz="28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event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combinations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28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would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lead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failures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965" indent="-342265">
              <a:spcBef>
                <a:spcPts val="755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Quantitative</a:t>
            </a:r>
            <a:r>
              <a:rPr sz="3200" kern="0" spc="-10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evaluation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015" marR="301625" lvl="1" indent="-285750">
              <a:spcBef>
                <a:spcPts val="690"/>
              </a:spcBef>
              <a:buFontTx/>
              <a:buChar char="–"/>
              <a:tabLst>
                <a:tab pos="75628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aims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evaluate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terms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probabilities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the 	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attributes</a:t>
            </a:r>
            <a:r>
              <a:rPr sz="2800" kern="0" spc="-10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00" kern="0" spc="-10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dependability</a:t>
            </a:r>
            <a:r>
              <a:rPr sz="28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(reliability, 	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availability,</a:t>
            </a:r>
            <a:r>
              <a:rPr sz="2800" kern="0" spc="-11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safety)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15429091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550545">
              <a:spcBef>
                <a:spcPts val="2245"/>
              </a:spcBef>
            </a:pPr>
            <a:r>
              <a:rPr dirty="0"/>
              <a:t>Common</a:t>
            </a:r>
            <a:r>
              <a:rPr spc="-75" dirty="0"/>
              <a:t> </a:t>
            </a:r>
            <a:r>
              <a:rPr dirty="0"/>
              <a:t>dependability</a:t>
            </a:r>
            <a:r>
              <a:rPr spc="-65" dirty="0"/>
              <a:t> </a:t>
            </a:r>
            <a:r>
              <a:rPr spc="-10" dirty="0"/>
              <a:t>measures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47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2" y="1448474"/>
            <a:ext cx="5330190" cy="298415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4965" indent="-342265">
              <a:spcBef>
                <a:spcPts val="870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r>
              <a:rPr sz="32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rate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965" indent="-342265">
              <a:spcBef>
                <a:spcPts val="765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mean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32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965" indent="-342265">
              <a:spcBef>
                <a:spcPts val="770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mean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repair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965" indent="-342265">
              <a:spcBef>
                <a:spcPts val="770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mean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between</a:t>
            </a:r>
            <a:r>
              <a:rPr sz="3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failures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965" indent="-342265">
              <a:spcBef>
                <a:spcPts val="770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coverage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784720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dirty="0"/>
              <a:t>Failure </a:t>
            </a:r>
            <a:r>
              <a:rPr spc="-20" dirty="0"/>
              <a:t>rate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48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40052" y="1444814"/>
            <a:ext cx="6692265" cy="3691890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380365" indent="-342265">
              <a:spcBef>
                <a:spcPts val="894"/>
              </a:spcBef>
              <a:buFontTx/>
              <a:buChar char="•"/>
              <a:tabLst>
                <a:tab pos="3803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r>
              <a:rPr sz="32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rate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1050" lvl="1" indent="-285750">
              <a:spcBef>
                <a:spcPts val="690"/>
              </a:spcBef>
              <a:buFontTx/>
              <a:buChar char="–"/>
              <a:tabLst>
                <a:tab pos="78105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expected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#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failures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per</a:t>
            </a:r>
            <a:r>
              <a:rPr sz="28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time-</a:t>
            </a:r>
            <a:r>
              <a:rPr sz="28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unit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1050" lvl="1" indent="-285750">
              <a:spcBef>
                <a:spcPts val="670"/>
              </a:spcBef>
              <a:buFontTx/>
              <a:buChar char="–"/>
              <a:tabLst>
                <a:tab pos="781050" algn="l"/>
              </a:tabLst>
            </a:pP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example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79830" lvl="2" indent="-227329">
              <a:spcBef>
                <a:spcPts val="595"/>
              </a:spcBef>
              <a:buFontTx/>
              <a:buChar char="•"/>
              <a:tabLst>
                <a:tab pos="1179830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1000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controllers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working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at</a:t>
            </a:r>
            <a:r>
              <a:rPr sz="24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t</a:t>
            </a:r>
            <a:r>
              <a:rPr sz="2400" kern="0" spc="-37" baseline="-20833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400" kern="0" baseline="-20833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79830" lvl="2" indent="-227329">
              <a:spcBef>
                <a:spcPts val="580"/>
              </a:spcBef>
              <a:buFontTx/>
              <a:buChar char="•"/>
              <a:tabLst>
                <a:tab pos="1179830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after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10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hours: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950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working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79830" lvl="2" indent="-227329">
              <a:spcBef>
                <a:spcPts val="575"/>
              </a:spcBef>
              <a:buFontTx/>
              <a:buChar char="•"/>
              <a:tabLst>
                <a:tab pos="1179830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rate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each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controller: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81100"/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0.005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failures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/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hour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81100"/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(50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failures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/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1000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controllers)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/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10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hours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63554597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635" algn="ctr">
              <a:spcBef>
                <a:spcPts val="2245"/>
              </a:spcBef>
            </a:pPr>
            <a:r>
              <a:rPr dirty="0"/>
              <a:t>Failure</a:t>
            </a:r>
            <a:r>
              <a:rPr spc="-10" dirty="0"/>
              <a:t> </a:t>
            </a:r>
            <a:r>
              <a:rPr dirty="0"/>
              <a:t>rate</a:t>
            </a:r>
            <a:r>
              <a:rPr spc="-15" dirty="0"/>
              <a:t> </a:t>
            </a:r>
            <a:r>
              <a:rPr dirty="0"/>
              <a:t>and</a:t>
            </a:r>
            <a:r>
              <a:rPr spc="5" dirty="0"/>
              <a:t> </a:t>
            </a:r>
            <a:r>
              <a:rPr spc="-10" dirty="0"/>
              <a:t>reliability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49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276601" y="3352800"/>
            <a:ext cx="4878705" cy="1143000"/>
            <a:chOff x="2133600" y="3352800"/>
            <a:chExt cx="4878705" cy="1143000"/>
          </a:xfrm>
        </p:grpSpPr>
        <p:sp>
          <p:nvSpPr>
            <p:cNvPr id="4" name="object 4"/>
            <p:cNvSpPr/>
            <p:nvPr/>
          </p:nvSpPr>
          <p:spPr>
            <a:xfrm>
              <a:off x="2133600" y="3352800"/>
              <a:ext cx="4878705" cy="1143000"/>
            </a:xfrm>
            <a:custGeom>
              <a:avLst/>
              <a:gdLst/>
              <a:ahLst/>
              <a:cxnLst/>
              <a:rect l="l" t="t" r="r" b="b"/>
              <a:pathLst>
                <a:path w="4878705" h="1143000">
                  <a:moveTo>
                    <a:pt x="4878451" y="0"/>
                  </a:moveTo>
                  <a:lnTo>
                    <a:pt x="0" y="0"/>
                  </a:lnTo>
                  <a:lnTo>
                    <a:pt x="0" y="1143000"/>
                  </a:lnTo>
                  <a:lnTo>
                    <a:pt x="4878451" y="1143000"/>
                  </a:lnTo>
                  <a:lnTo>
                    <a:pt x="4878451" y="0"/>
                  </a:lnTo>
                  <a:close/>
                </a:path>
              </a:pathLst>
            </a:custGeom>
            <a:solidFill>
              <a:srgbClr val="FF99FF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3473256" y="3914501"/>
              <a:ext cx="3324225" cy="0"/>
            </a:xfrm>
            <a:custGeom>
              <a:avLst/>
              <a:gdLst/>
              <a:ahLst/>
              <a:cxnLst/>
              <a:rect l="l" t="t" r="r" b="b"/>
              <a:pathLst>
                <a:path w="3324225">
                  <a:moveTo>
                    <a:pt x="0" y="0"/>
                  </a:moveTo>
                  <a:lnTo>
                    <a:pt x="3324176" y="0"/>
                  </a:lnTo>
                </a:path>
              </a:pathLst>
            </a:custGeom>
            <a:ln w="182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663792" y="3231243"/>
            <a:ext cx="3264535" cy="1214120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marR="5080" algn="ctr">
              <a:spcBef>
                <a:spcPts val="815"/>
              </a:spcBef>
            </a:pPr>
            <a:r>
              <a:rPr sz="3300" i="1" kern="0" spc="-1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N</a:t>
            </a:r>
            <a:r>
              <a:rPr sz="1900" i="1" kern="0" spc="-1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operating</a:t>
            </a:r>
            <a:r>
              <a:rPr sz="3300" kern="0" spc="-1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(</a:t>
            </a:r>
            <a:r>
              <a:rPr sz="3300" i="1" kern="0" spc="-1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t</a:t>
            </a:r>
            <a:r>
              <a:rPr sz="3300" kern="0" spc="-1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)</a:t>
            </a:r>
            <a:endParaRPr sz="3300" kern="0">
              <a:solidFill>
                <a:sysClr val="windowText" lastClr="000000"/>
              </a:solidFill>
              <a:latin typeface="Times New Roman"/>
              <a:cs typeface="Times New Roman"/>
            </a:endParaRPr>
          </a:p>
          <a:p>
            <a:pPr marR="5080" algn="ctr">
              <a:spcBef>
                <a:spcPts val="715"/>
              </a:spcBef>
            </a:pPr>
            <a:r>
              <a:rPr sz="3300" i="1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N</a:t>
            </a:r>
            <a:r>
              <a:rPr sz="1900" i="1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operating</a:t>
            </a:r>
            <a:r>
              <a:rPr sz="33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(</a:t>
            </a:r>
            <a:r>
              <a:rPr sz="3300" i="1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t</a:t>
            </a:r>
            <a:r>
              <a:rPr sz="33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)</a:t>
            </a:r>
            <a:r>
              <a:rPr sz="3300" kern="0" spc="7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300" kern="0" spc="-10" dirty="0">
                <a:solidFill>
                  <a:sysClr val="windowText" lastClr="000000"/>
                </a:solidFill>
                <a:latin typeface="Symbol"/>
                <a:cs typeface="Symbol"/>
              </a:rPr>
              <a:t></a:t>
            </a:r>
            <a:r>
              <a:rPr sz="3300" i="1" kern="0" spc="-1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N</a:t>
            </a:r>
            <a:r>
              <a:rPr sz="1900" i="1" kern="0" spc="-1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failed</a:t>
            </a:r>
            <a:r>
              <a:rPr sz="3300" kern="0" spc="-1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(</a:t>
            </a:r>
            <a:r>
              <a:rPr sz="3300" i="1" kern="0" spc="-1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t</a:t>
            </a:r>
            <a:r>
              <a:rPr sz="3300" kern="0" spc="-1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)</a:t>
            </a:r>
            <a:endParaRPr sz="3300" kern="0">
              <a:solidFill>
                <a:sysClr val="windowText" lastClr="00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04810" y="3586092"/>
            <a:ext cx="1012190" cy="5308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spcBef>
                <a:spcPts val="110"/>
              </a:spcBef>
            </a:pPr>
            <a:r>
              <a:rPr sz="3300" i="1" kern="0" spc="5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R</a:t>
            </a:r>
            <a:r>
              <a:rPr sz="3300" kern="0" spc="5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(</a:t>
            </a:r>
            <a:r>
              <a:rPr sz="3300" i="1" kern="0" spc="5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t</a:t>
            </a:r>
            <a:r>
              <a:rPr sz="3300" kern="0" spc="5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)</a:t>
            </a:r>
            <a:r>
              <a:rPr sz="3300" kern="0" spc="-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300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endParaRPr sz="3300" kern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83739" y="1548206"/>
            <a:ext cx="8107680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spcBef>
                <a:spcPts val="9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Reliability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R(t)</a:t>
            </a:r>
            <a:r>
              <a:rPr sz="2800" kern="0" spc="6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conditional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probability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will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perform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correctly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throughout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[0,t],</a:t>
            </a:r>
            <a:r>
              <a:rPr sz="28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given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it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worked</a:t>
            </a:r>
            <a:r>
              <a:rPr sz="28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at</a:t>
            </a:r>
            <a:r>
              <a:rPr sz="28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28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00615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6" name="Title 7">
            <a:extLst>
              <a:ext uri="{FF2B5EF4-FFF2-40B4-BE49-F238E27FC236}">
                <a16:creationId xmlns:a16="http://schemas.microsoft.com/office/drawing/2014/main" id="{33CCF40D-DA6E-DD12-7817-4D2A82A1BD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2784" y="465138"/>
            <a:ext cx="8226425" cy="641350"/>
          </a:xfrm>
        </p:spPr>
        <p:txBody>
          <a:bodyPr>
            <a:noAutofit/>
          </a:bodyPr>
          <a:lstStyle/>
          <a:p>
            <a:pPr algn="ctr" eaLnBrk="1"/>
            <a:r>
              <a:rPr lang="en-US" alt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Plan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07B5F47-9B6E-1E56-0C6A-B36352E49DA5}"/>
              </a:ext>
            </a:extLst>
          </p:cNvPr>
          <p:cNvGraphicFramePr>
            <a:graphicFrameLocks noGrp="1"/>
          </p:cNvGraphicFramePr>
          <p:nvPr/>
        </p:nvGraphicFramePr>
        <p:xfrm>
          <a:off x="107567" y="1106488"/>
          <a:ext cx="11976857" cy="53621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8635">
                  <a:extLst>
                    <a:ext uri="{9D8B030D-6E8A-4147-A177-3AD203B41FA5}">
                      <a16:colId xmlns:a16="http://schemas.microsoft.com/office/drawing/2014/main" val="2276288437"/>
                    </a:ext>
                  </a:extLst>
                </a:gridCol>
                <a:gridCol w="4171950">
                  <a:extLst>
                    <a:ext uri="{9D8B030D-6E8A-4147-A177-3AD203B41FA5}">
                      <a16:colId xmlns:a16="http://schemas.microsoft.com/office/drawing/2014/main" val="2199964040"/>
                    </a:ext>
                  </a:extLst>
                </a:gridCol>
                <a:gridCol w="3943167">
                  <a:extLst>
                    <a:ext uri="{9D8B030D-6E8A-4147-A177-3AD203B41FA5}">
                      <a16:colId xmlns:a16="http://schemas.microsoft.com/office/drawing/2014/main" val="3236307655"/>
                    </a:ext>
                  </a:extLst>
                </a:gridCol>
                <a:gridCol w="2156527">
                  <a:extLst>
                    <a:ext uri="{9D8B030D-6E8A-4147-A177-3AD203B41FA5}">
                      <a16:colId xmlns:a16="http://schemas.microsoft.com/office/drawing/2014/main" val="3658461658"/>
                    </a:ext>
                  </a:extLst>
                </a:gridCol>
                <a:gridCol w="1176578">
                  <a:extLst>
                    <a:ext uri="{9D8B030D-6E8A-4147-A177-3AD203B41FA5}">
                      <a16:colId xmlns:a16="http://schemas.microsoft.com/office/drawing/2014/main" val="2025709409"/>
                    </a:ext>
                  </a:extLst>
                </a:gridCol>
              </a:tblGrid>
              <a:tr h="1394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Week No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Topics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Teaching Learning Strategy(s)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Assessment Strategy(s)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Alignment to CLO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extLst>
                  <a:ext uri="{0D108BD9-81ED-4DB2-BD59-A6C34878D82A}">
                    <a16:rowId xmlns:a16="http://schemas.microsoft.com/office/drawing/2014/main" val="1023134222"/>
                  </a:ext>
                </a:extLst>
              </a:tr>
              <a:tr h="2788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Introduction to Fault Tolerance, Faults, and Effects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Lecture, Discussion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Quiz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CLO1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extLst>
                  <a:ext uri="{0D108BD9-81ED-4DB2-BD59-A6C34878D82A}">
                    <a16:rowId xmlns:a16="http://schemas.microsoft.com/office/drawing/2014/main" val="2389206011"/>
                  </a:ext>
                </a:extLst>
              </a:tr>
              <a:tr h="3136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Dependability Attributes: Reliability, Availability, Safety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Lecture, Examples, Q&amp;A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Assignment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CLO1, CLO3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extLst>
                  <a:ext uri="{0D108BD9-81ED-4DB2-BD59-A6C34878D82A}">
                    <a16:rowId xmlns:a16="http://schemas.microsoft.com/office/drawing/2014/main" val="2234299588"/>
                  </a:ext>
                </a:extLst>
              </a:tr>
              <a:tr h="2439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Dependability Impairments: Faults, Errors, Failures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Lecture, Case Study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Quiz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CLO1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extLst>
                  <a:ext uri="{0D108BD9-81ED-4DB2-BD59-A6C34878D82A}">
                    <a16:rowId xmlns:a16="http://schemas.microsoft.com/office/drawing/2014/main" val="4055614344"/>
                  </a:ext>
                </a:extLst>
              </a:tr>
              <a:tr h="2788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Redundancy Techniques: Hardware Redundancy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Lecture, Problem-Solving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Assignment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CLO2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extLst>
                  <a:ext uri="{0D108BD9-81ED-4DB2-BD59-A6C34878D82A}">
                    <a16:rowId xmlns:a16="http://schemas.microsoft.com/office/drawing/2014/main" val="1104591312"/>
                  </a:ext>
                </a:extLst>
              </a:tr>
              <a:tr h="3136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Redundancy Techniques: Software, Time, and Information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Lecture, Demonstration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In-Class Exercise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CLO2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extLst>
                  <a:ext uri="{0D108BD9-81ED-4DB2-BD59-A6C34878D82A}">
                    <a16:rowId xmlns:a16="http://schemas.microsoft.com/office/drawing/2014/main" val="3748909565"/>
                  </a:ext>
                </a:extLst>
              </a:tr>
              <a:tr h="2439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Reliability and Availability Evaluation Metrics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Lecture, Numerical Problem Solving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Quiz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CLO3, CLO5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extLst>
                  <a:ext uri="{0D108BD9-81ED-4DB2-BD59-A6C34878D82A}">
                    <a16:rowId xmlns:a16="http://schemas.microsoft.com/office/drawing/2014/main" val="1636011799"/>
                  </a:ext>
                </a:extLst>
              </a:tr>
              <a:tr h="2439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Markov Processes and State Transition Analysis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Lecture, Worked Examples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Assignment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CLO3, CLO5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extLst>
                  <a:ext uri="{0D108BD9-81ED-4DB2-BD59-A6C34878D82A}">
                    <a16:rowId xmlns:a16="http://schemas.microsoft.com/office/drawing/2014/main" val="630063932"/>
                  </a:ext>
                </a:extLst>
              </a:tr>
              <a:tr h="2439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Passive Hardware Redundancy: TMR, NMR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Lecture, Case Studies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Quiz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CLO2, CLO4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extLst>
                  <a:ext uri="{0D108BD9-81ED-4DB2-BD59-A6C34878D82A}">
                    <a16:rowId xmlns:a16="http://schemas.microsoft.com/office/drawing/2014/main" val="2214627994"/>
                  </a:ext>
                </a:extLst>
              </a:tr>
              <a:tr h="2439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Active Hardware Redundancy: Standby Sparing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Lecture, Group Discussion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Mid-Term Exam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CLO2, CLO4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extLst>
                  <a:ext uri="{0D108BD9-81ED-4DB2-BD59-A6C34878D82A}">
                    <a16:rowId xmlns:a16="http://schemas.microsoft.com/office/drawing/2014/main" val="780411881"/>
                  </a:ext>
                </a:extLst>
              </a:tr>
              <a:tr h="3136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Active Hardware Redundancy: Duplication with Comparison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Lecture, Demonstration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In-Class Exercise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CLO2, CLO4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extLst>
                  <a:ext uri="{0D108BD9-81ED-4DB2-BD59-A6C34878D82A}">
                    <a16:rowId xmlns:a16="http://schemas.microsoft.com/office/drawing/2014/main" val="986937355"/>
                  </a:ext>
                </a:extLst>
              </a:tr>
              <a:tr h="1742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Hybrid Redundancy Techniques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Lecture, Examples, Problem-Solving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Assignment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CLO2, CLO4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extLst>
                  <a:ext uri="{0D108BD9-81ED-4DB2-BD59-A6C34878D82A}">
                    <a16:rowId xmlns:a16="http://schemas.microsoft.com/office/drawing/2014/main" val="1842165038"/>
                  </a:ext>
                </a:extLst>
              </a:tr>
              <a:tr h="2091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Dependability Modeling Techniques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Lecture, Group Work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Quiz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CLO3, CLO5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extLst>
                  <a:ext uri="{0D108BD9-81ED-4DB2-BD59-A6C34878D82A}">
                    <a16:rowId xmlns:a16="http://schemas.microsoft.com/office/drawing/2014/main" val="2167145748"/>
                  </a:ext>
                </a:extLst>
              </a:tr>
              <a:tr h="2439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Safety Analysis and Safety-Critical Applications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Lecture, Case Studies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Assignment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CLO3, CLO5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extLst>
                  <a:ext uri="{0D108BD9-81ED-4DB2-BD59-A6C34878D82A}">
                    <a16:rowId xmlns:a16="http://schemas.microsoft.com/office/drawing/2014/main" val="812350689"/>
                  </a:ext>
                </a:extLst>
              </a:tr>
              <a:tr h="2439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Fault-Tolerant Design Examples and Case Studies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Lecture, Project Discussion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 Presentation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CLO4, CLO5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extLst>
                  <a:ext uri="{0D108BD9-81ED-4DB2-BD59-A6C34878D82A}">
                    <a16:rowId xmlns:a16="http://schemas.microsoft.com/office/drawing/2014/main" val="3085326863"/>
                  </a:ext>
                </a:extLst>
              </a:tr>
              <a:tr h="2439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Fault Detection and Coverage Techniques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Lecture, Problem Solving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In-Class Problem Solving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CLO2, CLO5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extLst>
                  <a:ext uri="{0D108BD9-81ED-4DB2-BD59-A6C34878D82A}">
                    <a16:rowId xmlns:a16="http://schemas.microsoft.com/office/drawing/2014/main" val="2502300252"/>
                  </a:ext>
                </a:extLst>
              </a:tr>
              <a:tr h="2439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Reliability and Safety Evaluation Using Case Studies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Lecture, Hands-On Activity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Final Project Submission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CLO3, CLO5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extLst>
                  <a:ext uri="{0D108BD9-81ED-4DB2-BD59-A6C34878D82A}">
                    <a16:rowId xmlns:a16="http://schemas.microsoft.com/office/drawing/2014/main" val="3809855527"/>
                  </a:ext>
                </a:extLst>
              </a:tr>
              <a:tr h="1742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Course Review and Final Exam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Recap, Q&amp;A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Final Exam</a:t>
                      </a:r>
                      <a:endParaRPr lang="en-US" sz="14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CLO1, CLO2, CLO3, CLO4, CLO5</a:t>
                      </a:r>
                      <a:endParaRPr lang="en-US" sz="14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" marR="351" marT="351" marB="351" anchor="ctr"/>
                </a:tc>
                <a:extLst>
                  <a:ext uri="{0D108BD9-81ED-4DB2-BD59-A6C34878D82A}">
                    <a16:rowId xmlns:a16="http://schemas.microsoft.com/office/drawing/2014/main" val="3252486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dirty="0"/>
              <a:t>Failure </a:t>
            </a:r>
            <a:r>
              <a:rPr spc="-20" dirty="0"/>
              <a:t>rate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50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08352" y="5005832"/>
            <a:ext cx="13512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given</a:t>
            </a:r>
            <a:r>
              <a:rPr sz="2800" kern="0" spc="-7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by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535552" y="2316098"/>
            <a:ext cx="3419475" cy="1422400"/>
            <a:chOff x="3392551" y="2316098"/>
            <a:chExt cx="3419475" cy="1422400"/>
          </a:xfrm>
        </p:grpSpPr>
        <p:sp>
          <p:nvSpPr>
            <p:cNvPr id="5" name="object 5"/>
            <p:cNvSpPr/>
            <p:nvPr/>
          </p:nvSpPr>
          <p:spPr>
            <a:xfrm>
              <a:off x="4159250" y="3300348"/>
              <a:ext cx="1651000" cy="305435"/>
            </a:xfrm>
            <a:custGeom>
              <a:avLst/>
              <a:gdLst/>
              <a:ahLst/>
              <a:cxnLst/>
              <a:rect l="l" t="t" r="r" b="b"/>
              <a:pathLst>
                <a:path w="1651000" h="305435">
                  <a:moveTo>
                    <a:pt x="0" y="304926"/>
                  </a:moveTo>
                  <a:lnTo>
                    <a:pt x="1651000" y="304926"/>
                  </a:lnTo>
                  <a:lnTo>
                    <a:pt x="1651000" y="0"/>
                  </a:lnTo>
                  <a:lnTo>
                    <a:pt x="0" y="0"/>
                  </a:lnTo>
                  <a:lnTo>
                    <a:pt x="0" y="304926"/>
                  </a:lnTo>
                  <a:close/>
                </a:path>
              </a:pathLst>
            </a:custGeom>
            <a:solidFill>
              <a:srgbClr val="FF66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3392551" y="2316098"/>
              <a:ext cx="3419475" cy="1422400"/>
            </a:xfrm>
            <a:custGeom>
              <a:avLst/>
              <a:gdLst/>
              <a:ahLst/>
              <a:cxnLst/>
              <a:rect l="l" t="t" r="r" b="b"/>
              <a:pathLst>
                <a:path w="3419475" h="1422400">
                  <a:moveTo>
                    <a:pt x="3419348" y="1365250"/>
                  </a:moveTo>
                  <a:lnTo>
                    <a:pt x="3381248" y="1346200"/>
                  </a:lnTo>
                  <a:lnTo>
                    <a:pt x="3305048" y="1308100"/>
                  </a:lnTo>
                  <a:lnTo>
                    <a:pt x="3305048" y="1346200"/>
                  </a:lnTo>
                  <a:lnTo>
                    <a:pt x="76200" y="1346200"/>
                  </a:lnTo>
                  <a:lnTo>
                    <a:pt x="76200" y="114300"/>
                  </a:lnTo>
                  <a:lnTo>
                    <a:pt x="114300" y="114300"/>
                  </a:lnTo>
                  <a:lnTo>
                    <a:pt x="104775" y="95250"/>
                  </a:lnTo>
                  <a:lnTo>
                    <a:pt x="57150" y="0"/>
                  </a:lnTo>
                  <a:lnTo>
                    <a:pt x="0" y="114300"/>
                  </a:lnTo>
                  <a:lnTo>
                    <a:pt x="38100" y="114300"/>
                  </a:lnTo>
                  <a:lnTo>
                    <a:pt x="38100" y="1358900"/>
                  </a:lnTo>
                  <a:lnTo>
                    <a:pt x="67437" y="1358900"/>
                  </a:lnTo>
                  <a:lnTo>
                    <a:pt x="67437" y="1384300"/>
                  </a:lnTo>
                  <a:lnTo>
                    <a:pt x="3305048" y="1384300"/>
                  </a:lnTo>
                  <a:lnTo>
                    <a:pt x="3305048" y="1422400"/>
                  </a:lnTo>
                  <a:lnTo>
                    <a:pt x="3381248" y="1384300"/>
                  </a:lnTo>
                  <a:lnTo>
                    <a:pt x="3419348" y="13652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" name="object 7"/>
            <p:cNvSpPr/>
            <p:nvPr/>
          </p:nvSpPr>
          <p:spPr>
            <a:xfrm>
              <a:off x="3699510" y="2689224"/>
              <a:ext cx="2626360" cy="767080"/>
            </a:xfrm>
            <a:custGeom>
              <a:avLst/>
              <a:gdLst/>
              <a:ahLst/>
              <a:cxnLst/>
              <a:rect l="l" t="t" r="r" b="b"/>
              <a:pathLst>
                <a:path w="2626360" h="767079">
                  <a:moveTo>
                    <a:pt x="2625852" y="9525"/>
                  </a:moveTo>
                  <a:lnTo>
                    <a:pt x="2624389" y="68365"/>
                  </a:lnTo>
                  <a:lnTo>
                    <a:pt x="2620075" y="125976"/>
                  </a:lnTo>
                  <a:lnTo>
                    <a:pt x="2613016" y="182191"/>
                  </a:lnTo>
                  <a:lnTo>
                    <a:pt x="2603320" y="236843"/>
                  </a:lnTo>
                  <a:lnTo>
                    <a:pt x="2591093" y="289765"/>
                  </a:lnTo>
                  <a:lnTo>
                    <a:pt x="2576445" y="340791"/>
                  </a:lnTo>
                  <a:lnTo>
                    <a:pt x="2559482" y="389753"/>
                  </a:lnTo>
                  <a:lnTo>
                    <a:pt x="2540312" y="436485"/>
                  </a:lnTo>
                  <a:lnTo>
                    <a:pt x="2519043" y="480820"/>
                  </a:lnTo>
                  <a:lnTo>
                    <a:pt x="2495781" y="522592"/>
                  </a:lnTo>
                  <a:lnTo>
                    <a:pt x="2470635" y="561633"/>
                  </a:lnTo>
                  <a:lnTo>
                    <a:pt x="2443712" y="597777"/>
                  </a:lnTo>
                  <a:lnTo>
                    <a:pt x="2415120" y="630856"/>
                  </a:lnTo>
                  <a:lnTo>
                    <a:pt x="2384965" y="660705"/>
                  </a:lnTo>
                  <a:lnTo>
                    <a:pt x="2353357" y="687157"/>
                  </a:lnTo>
                  <a:lnTo>
                    <a:pt x="2320402" y="710043"/>
                  </a:lnTo>
                  <a:lnTo>
                    <a:pt x="2286207" y="729199"/>
                  </a:lnTo>
                  <a:lnTo>
                    <a:pt x="2250881" y="744457"/>
                  </a:lnTo>
                  <a:lnTo>
                    <a:pt x="2177264" y="762611"/>
                  </a:lnTo>
                  <a:lnTo>
                    <a:pt x="2139188" y="765175"/>
                  </a:lnTo>
                </a:path>
                <a:path w="2626360" h="767079">
                  <a:moveTo>
                    <a:pt x="483997" y="766826"/>
                  </a:moveTo>
                  <a:lnTo>
                    <a:pt x="408959" y="756726"/>
                  </a:lnTo>
                  <a:lnTo>
                    <a:pt x="337611" y="729849"/>
                  </a:lnTo>
                  <a:lnTo>
                    <a:pt x="303585" y="710533"/>
                  </a:lnTo>
                  <a:lnTo>
                    <a:pt x="270800" y="687519"/>
                  </a:lnTo>
                  <a:lnTo>
                    <a:pt x="239362" y="660973"/>
                  </a:lnTo>
                  <a:lnTo>
                    <a:pt x="209376" y="631061"/>
                  </a:lnTo>
                  <a:lnTo>
                    <a:pt x="180948" y="597948"/>
                  </a:lnTo>
                  <a:lnTo>
                    <a:pt x="154186" y="561800"/>
                  </a:lnTo>
                  <a:lnTo>
                    <a:pt x="129194" y="522781"/>
                  </a:lnTo>
                  <a:lnTo>
                    <a:pt x="106079" y="481058"/>
                  </a:lnTo>
                  <a:lnTo>
                    <a:pt x="84946" y="436797"/>
                  </a:lnTo>
                  <a:lnTo>
                    <a:pt x="65903" y="390162"/>
                  </a:lnTo>
                  <a:lnTo>
                    <a:pt x="49055" y="341320"/>
                  </a:lnTo>
                  <a:lnTo>
                    <a:pt x="34508" y="290435"/>
                  </a:lnTo>
                  <a:lnTo>
                    <a:pt x="22368" y="237674"/>
                  </a:lnTo>
                  <a:lnTo>
                    <a:pt x="12741" y="183202"/>
                  </a:lnTo>
                  <a:lnTo>
                    <a:pt x="5733" y="127185"/>
                  </a:lnTo>
                  <a:lnTo>
                    <a:pt x="1451" y="69787"/>
                  </a:lnTo>
                  <a:lnTo>
                    <a:pt x="0" y="11175"/>
                  </a:lnTo>
                  <a:lnTo>
                    <a:pt x="0" y="7492"/>
                  </a:lnTo>
                  <a:lnTo>
                    <a:pt x="0" y="3683"/>
                  </a:lnTo>
                  <a:lnTo>
                    <a:pt x="0" y="0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4209542" y="3452748"/>
              <a:ext cx="1603375" cy="635"/>
            </a:xfrm>
            <a:custGeom>
              <a:avLst/>
              <a:gdLst/>
              <a:ahLst/>
              <a:cxnLst/>
              <a:rect l="l" t="t" r="r" b="b"/>
              <a:pathLst>
                <a:path w="1603375" h="635">
                  <a:moveTo>
                    <a:pt x="0" y="0"/>
                  </a:moveTo>
                  <a:lnTo>
                    <a:pt x="1603121" y="126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6897116" y="2853640"/>
            <a:ext cx="28130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b="1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III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896737" y="3006344"/>
            <a:ext cx="1962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b="1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II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82337" y="2791714"/>
            <a:ext cx="11048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I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65453" y="3322770"/>
            <a:ext cx="8252459" cy="1708150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6090285">
              <a:spcBef>
                <a:spcPts val="1320"/>
              </a:spcBef>
            </a:pPr>
            <a:r>
              <a:rPr sz="24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65760" indent="-342900">
              <a:spcBef>
                <a:spcPts val="1420"/>
              </a:spcBef>
              <a:buFontTx/>
              <a:buChar char="•"/>
              <a:tabLst>
                <a:tab pos="36576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bathtub: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I</a:t>
            </a:r>
            <a:r>
              <a:rPr sz="2800" kern="0" spc="-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infant</a:t>
            </a:r>
            <a:r>
              <a:rPr sz="2800" kern="0" spc="-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mortality,</a:t>
            </a:r>
            <a:r>
              <a:rPr sz="2800" kern="0" spc="-3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II</a:t>
            </a:r>
            <a:r>
              <a:rPr sz="2800" kern="0" spc="-5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useful</a:t>
            </a:r>
            <a:r>
              <a:rPr sz="2800" kern="0" spc="-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life,</a:t>
            </a:r>
            <a:r>
              <a:rPr sz="2800" kern="0" spc="-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III</a:t>
            </a:r>
            <a:r>
              <a:rPr sz="2800" kern="0" spc="-6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wear-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out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54965" indent="-342265">
              <a:spcBef>
                <a:spcPts val="1005"/>
              </a:spcBef>
              <a:buFontTx/>
              <a:buChar char="•"/>
              <a:tabLst>
                <a:tab pos="35496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for</a:t>
            </a:r>
            <a:r>
              <a:rPr sz="2800" kern="0" spc="-5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useful</a:t>
            </a:r>
            <a:r>
              <a:rPr sz="2800" kern="0" spc="-5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life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period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665" dirty="0">
                <a:solidFill>
                  <a:sysClr val="windowText" lastClr="000000"/>
                </a:solidFill>
                <a:latin typeface="Symbol"/>
                <a:cs typeface="Symbol"/>
              </a:rPr>
              <a:t></a:t>
            </a:r>
            <a:r>
              <a:rPr sz="2800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00" kern="0" spc="-6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constant,</a:t>
            </a:r>
            <a:r>
              <a:rPr sz="2800" kern="0" spc="-7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00" kern="0" spc="-4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reliability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965452" y="1438090"/>
            <a:ext cx="6125210" cy="1099185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354965" indent="-342265">
              <a:spcBef>
                <a:spcPts val="965"/>
              </a:spcBef>
              <a:buFontTx/>
              <a:buChar char="•"/>
              <a:tabLst>
                <a:tab pos="35496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typical</a:t>
            </a:r>
            <a:r>
              <a:rPr sz="2800" kern="0" spc="-6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evolution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00" kern="0" spc="-3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lang="en-US" sz="2800" kern="0" spc="16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spc="16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800" kern="0" spc="-6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for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100" dirty="0">
                <a:solidFill>
                  <a:sysClr val="windowText" lastClr="000000"/>
                </a:solidFill>
                <a:latin typeface="Arial"/>
                <a:cs typeface="Arial"/>
              </a:rPr>
              <a:t>hardware:</a:t>
            </a:r>
            <a:endParaRPr sz="2800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917700">
              <a:spcBef>
                <a:spcPts val="865"/>
              </a:spcBef>
            </a:pPr>
            <a:r>
              <a:rPr lang="en-US" sz="2800" kern="0" spc="14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400" b="1" kern="0" spc="14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400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497451" y="5181600"/>
            <a:ext cx="3054350" cy="573234"/>
          </a:xfrm>
          <a:prstGeom prst="rect">
            <a:avLst/>
          </a:prstGeom>
          <a:solidFill>
            <a:srgbClr val="CCFFFF"/>
          </a:solidFill>
        </p:spPr>
        <p:txBody>
          <a:bodyPr vert="horz" wrap="square" lIns="0" tIns="133350" rIns="0" bIns="0" rtlCol="0">
            <a:spAutoFit/>
          </a:bodyPr>
          <a:lstStyle/>
          <a:p>
            <a:pPr marL="578485">
              <a:spcBef>
                <a:spcPts val="1050"/>
              </a:spcBef>
            </a:pPr>
            <a:r>
              <a:rPr sz="2850" i="1" kern="0" spc="110" dirty="0">
                <a:solidFill>
                  <a:sysClr val="windowText" lastClr="000000"/>
                </a:solidFill>
                <a:latin typeface="Arial"/>
                <a:cs typeface="Arial"/>
              </a:rPr>
              <a:t>R</a:t>
            </a:r>
            <a:r>
              <a:rPr sz="2850" kern="0" spc="11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2850" i="1" kern="0" spc="110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2850" i="1" kern="0" spc="-4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50" kern="0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285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50" kern="0" spc="60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r>
              <a:rPr sz="2850" kern="0" spc="8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50" i="1" kern="0" spc="215" dirty="0">
                <a:solidFill>
                  <a:sysClr val="windowText" lastClr="000000"/>
                </a:solidFill>
                <a:latin typeface="Arial"/>
                <a:cs typeface="Arial"/>
              </a:rPr>
              <a:t>e</a:t>
            </a:r>
            <a:r>
              <a:rPr sz="3000" kern="0" spc="322" baseline="36111" dirty="0">
                <a:solidFill>
                  <a:sysClr val="windowText" lastClr="000000"/>
                </a:solidFill>
                <a:latin typeface="Symbol"/>
                <a:cs typeface="Symbol"/>
              </a:rPr>
              <a:t></a:t>
            </a:r>
            <a:r>
              <a:rPr lang="en-US" sz="3225" i="1" kern="0" spc="322" baseline="33591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3000" i="1" kern="0" spc="322" baseline="36111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endParaRPr sz="3000" kern="0" baseline="36111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338263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2540" algn="ctr">
              <a:spcBef>
                <a:spcPts val="2245"/>
              </a:spcBef>
            </a:pPr>
            <a:r>
              <a:rPr dirty="0"/>
              <a:t>E</a:t>
            </a:r>
            <a:r>
              <a:rPr dirty="0">
                <a:latin typeface="Arial"/>
                <a:cs typeface="Arial"/>
              </a:rPr>
              <a:t>xponential</a:t>
            </a:r>
            <a:r>
              <a:rPr spc="-30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failure</a:t>
            </a:r>
            <a:r>
              <a:rPr spc="-15" dirty="0">
                <a:latin typeface="Arial"/>
                <a:cs typeface="Arial"/>
              </a:rPr>
              <a:t> </a:t>
            </a:r>
            <a:r>
              <a:rPr spc="-25" dirty="0">
                <a:latin typeface="Arial"/>
                <a:cs typeface="Arial"/>
              </a:rPr>
              <a:t>law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51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05000" y="1828800"/>
            <a:ext cx="3054350" cy="573234"/>
          </a:xfrm>
          <a:prstGeom prst="rect">
            <a:avLst/>
          </a:prstGeom>
          <a:solidFill>
            <a:srgbClr val="CCFFFF"/>
          </a:solidFill>
        </p:spPr>
        <p:txBody>
          <a:bodyPr vert="horz" wrap="square" lIns="0" tIns="133350" rIns="0" bIns="0" rtlCol="0">
            <a:spAutoFit/>
          </a:bodyPr>
          <a:lstStyle/>
          <a:p>
            <a:pPr marL="578485">
              <a:spcBef>
                <a:spcPts val="1050"/>
              </a:spcBef>
            </a:pPr>
            <a:r>
              <a:rPr sz="2850" i="1" kern="0" spc="110" dirty="0">
                <a:solidFill>
                  <a:sysClr val="windowText" lastClr="000000"/>
                </a:solidFill>
                <a:latin typeface="Arial"/>
                <a:cs typeface="Arial"/>
              </a:rPr>
              <a:t>R</a:t>
            </a:r>
            <a:r>
              <a:rPr sz="2850" kern="0" spc="11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2850" i="1" kern="0" spc="110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2850" i="1" kern="0" spc="-4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50" kern="0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285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50" kern="0" spc="60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r>
              <a:rPr sz="2850" kern="0" spc="8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50" i="1" kern="0" spc="170" dirty="0">
                <a:solidFill>
                  <a:sysClr val="windowText" lastClr="000000"/>
                </a:solidFill>
                <a:latin typeface="Arial"/>
                <a:cs typeface="Arial"/>
              </a:rPr>
              <a:t>e</a:t>
            </a:r>
            <a:r>
              <a:rPr sz="3000" kern="0" spc="254" baseline="36111" dirty="0">
                <a:solidFill>
                  <a:sysClr val="windowText" lastClr="000000"/>
                </a:solidFill>
                <a:latin typeface="Symbol"/>
                <a:cs typeface="Symbol"/>
              </a:rPr>
              <a:t></a:t>
            </a:r>
            <a:r>
              <a:rPr lang="en-US" sz="3225" i="1" kern="0" spc="254" baseline="33591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3000" i="1" kern="0" spc="254" baseline="36111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endParaRPr sz="3000" kern="0" baseline="36111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86299" y="1776806"/>
            <a:ext cx="539813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spcBef>
                <a:spcPts val="9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If</a:t>
            </a:r>
            <a:r>
              <a:rPr sz="2800" kern="0" spc="-3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lang="en-US" sz="2800" kern="0" spc="40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spc="-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28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constant,</a:t>
            </a:r>
            <a:r>
              <a:rPr sz="2800" kern="0" spc="-4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R(t)</a:t>
            </a:r>
            <a:r>
              <a:rPr sz="2800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varies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exponentially</a:t>
            </a:r>
            <a:r>
              <a:rPr sz="2800" kern="0" spc="-4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as</a:t>
            </a:r>
            <a:r>
              <a:rPr sz="2800" kern="0" spc="-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800" kern="0" spc="-5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function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00" kern="0" spc="-6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time</a:t>
            </a:r>
            <a:endParaRPr sz="2800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3616227" y="3095761"/>
            <a:ext cx="4581525" cy="2667635"/>
            <a:chOff x="2473226" y="3095760"/>
            <a:chExt cx="4581525" cy="2667635"/>
          </a:xfrm>
        </p:grpSpPr>
        <p:sp>
          <p:nvSpPr>
            <p:cNvPr id="6" name="object 6"/>
            <p:cNvSpPr/>
            <p:nvPr/>
          </p:nvSpPr>
          <p:spPr>
            <a:xfrm>
              <a:off x="2473226" y="3095760"/>
              <a:ext cx="4581525" cy="2667635"/>
            </a:xfrm>
            <a:custGeom>
              <a:avLst/>
              <a:gdLst/>
              <a:ahLst/>
              <a:cxnLst/>
              <a:rect l="l" t="t" r="r" b="b"/>
              <a:pathLst>
                <a:path w="4581525" h="2667635">
                  <a:moveTo>
                    <a:pt x="4581205" y="0"/>
                  </a:moveTo>
                  <a:lnTo>
                    <a:pt x="0" y="0"/>
                  </a:lnTo>
                  <a:lnTo>
                    <a:pt x="0" y="2667158"/>
                  </a:lnTo>
                  <a:lnTo>
                    <a:pt x="4581205" y="2667158"/>
                  </a:lnTo>
                  <a:lnTo>
                    <a:pt x="4581205" y="0"/>
                  </a:lnTo>
                  <a:close/>
                </a:path>
              </a:pathLst>
            </a:custGeom>
            <a:solidFill>
              <a:srgbClr val="B8B8B8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" name="object 7"/>
            <p:cNvSpPr/>
            <p:nvPr/>
          </p:nvSpPr>
          <p:spPr>
            <a:xfrm>
              <a:off x="3035298" y="3286294"/>
              <a:ext cx="3838575" cy="2105660"/>
            </a:xfrm>
            <a:custGeom>
              <a:avLst/>
              <a:gdLst/>
              <a:ahLst/>
              <a:cxnLst/>
              <a:rect l="l" t="t" r="r" b="b"/>
              <a:pathLst>
                <a:path w="3838575" h="2105660">
                  <a:moveTo>
                    <a:pt x="3838252" y="0"/>
                  </a:moveTo>
                  <a:lnTo>
                    <a:pt x="0" y="0"/>
                  </a:lnTo>
                  <a:lnTo>
                    <a:pt x="0" y="2105144"/>
                  </a:lnTo>
                  <a:lnTo>
                    <a:pt x="3838252" y="2105144"/>
                  </a:lnTo>
                  <a:lnTo>
                    <a:pt x="3838252" y="0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3040054" y="3291070"/>
              <a:ext cx="3829050" cy="2105660"/>
            </a:xfrm>
            <a:custGeom>
              <a:avLst/>
              <a:gdLst/>
              <a:ahLst/>
              <a:cxnLst/>
              <a:rect l="l" t="t" r="r" b="b"/>
              <a:pathLst>
                <a:path w="3829050" h="2105660">
                  <a:moveTo>
                    <a:pt x="0" y="2105119"/>
                  </a:moveTo>
                  <a:lnTo>
                    <a:pt x="3828739" y="2105119"/>
                  </a:lnTo>
                </a:path>
                <a:path w="3829050" h="2105660">
                  <a:moveTo>
                    <a:pt x="0" y="1685851"/>
                  </a:moveTo>
                  <a:lnTo>
                    <a:pt x="3828739" y="1685851"/>
                  </a:lnTo>
                </a:path>
                <a:path w="3829050" h="2105660">
                  <a:moveTo>
                    <a:pt x="0" y="1266912"/>
                  </a:moveTo>
                  <a:lnTo>
                    <a:pt x="3828739" y="1266912"/>
                  </a:lnTo>
                </a:path>
                <a:path w="3829050" h="2105660">
                  <a:moveTo>
                    <a:pt x="0" y="838206"/>
                  </a:moveTo>
                  <a:lnTo>
                    <a:pt x="3828739" y="838206"/>
                  </a:lnTo>
                </a:path>
                <a:path w="3829050" h="2105660">
                  <a:moveTo>
                    <a:pt x="0" y="418849"/>
                  </a:moveTo>
                  <a:lnTo>
                    <a:pt x="3828739" y="418849"/>
                  </a:lnTo>
                </a:path>
                <a:path w="3829050" h="2105660">
                  <a:moveTo>
                    <a:pt x="0" y="0"/>
                  </a:moveTo>
                  <a:lnTo>
                    <a:pt x="3828739" y="0"/>
                  </a:lnTo>
                </a:path>
              </a:pathLst>
            </a:custGeom>
            <a:ln w="94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3040054" y="3291070"/>
              <a:ext cx="3838575" cy="2105660"/>
            </a:xfrm>
            <a:custGeom>
              <a:avLst/>
              <a:gdLst/>
              <a:ahLst/>
              <a:cxnLst/>
              <a:rect l="l" t="t" r="r" b="b"/>
              <a:pathLst>
                <a:path w="3838575" h="2105660">
                  <a:moveTo>
                    <a:pt x="0" y="0"/>
                  </a:moveTo>
                  <a:lnTo>
                    <a:pt x="3828739" y="0"/>
                  </a:lnTo>
                </a:path>
                <a:path w="3838575" h="2105660">
                  <a:moveTo>
                    <a:pt x="3838150" y="0"/>
                  </a:moveTo>
                  <a:lnTo>
                    <a:pt x="3838150" y="2095616"/>
                  </a:lnTo>
                </a:path>
                <a:path w="3838575" h="2105660">
                  <a:moveTo>
                    <a:pt x="3838150" y="2105119"/>
                  </a:moveTo>
                  <a:lnTo>
                    <a:pt x="9499" y="2105119"/>
                  </a:lnTo>
                </a:path>
                <a:path w="3838575" h="2105660">
                  <a:moveTo>
                    <a:pt x="0" y="2105119"/>
                  </a:moveTo>
                  <a:lnTo>
                    <a:pt x="0" y="9502"/>
                  </a:lnTo>
                </a:path>
              </a:pathLst>
            </a:custGeom>
            <a:ln w="9487">
              <a:solidFill>
                <a:srgbClr val="80808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2963698" y="3291070"/>
              <a:ext cx="76835" cy="2105660"/>
            </a:xfrm>
            <a:custGeom>
              <a:avLst/>
              <a:gdLst/>
              <a:ahLst/>
              <a:cxnLst/>
              <a:rect l="l" t="t" r="r" b="b"/>
              <a:pathLst>
                <a:path w="76835" h="2105660">
                  <a:moveTo>
                    <a:pt x="76355" y="0"/>
                  </a:moveTo>
                  <a:lnTo>
                    <a:pt x="76355" y="2095616"/>
                  </a:lnTo>
                </a:path>
                <a:path w="76835" h="2105660">
                  <a:moveTo>
                    <a:pt x="0" y="2105119"/>
                  </a:moveTo>
                  <a:lnTo>
                    <a:pt x="66855" y="2105119"/>
                  </a:lnTo>
                </a:path>
                <a:path w="76835" h="2105660">
                  <a:moveTo>
                    <a:pt x="0" y="1685851"/>
                  </a:moveTo>
                  <a:lnTo>
                    <a:pt x="66855" y="1685851"/>
                  </a:lnTo>
                </a:path>
                <a:path w="76835" h="2105660">
                  <a:moveTo>
                    <a:pt x="0" y="1266912"/>
                  </a:moveTo>
                  <a:lnTo>
                    <a:pt x="66855" y="1266912"/>
                  </a:lnTo>
                </a:path>
                <a:path w="76835" h="2105660">
                  <a:moveTo>
                    <a:pt x="0" y="838206"/>
                  </a:moveTo>
                  <a:lnTo>
                    <a:pt x="66855" y="838206"/>
                  </a:lnTo>
                </a:path>
                <a:path w="76835" h="2105660">
                  <a:moveTo>
                    <a:pt x="0" y="418849"/>
                  </a:moveTo>
                  <a:lnTo>
                    <a:pt x="66855" y="418849"/>
                  </a:lnTo>
                </a:path>
                <a:path w="76835" h="2105660">
                  <a:moveTo>
                    <a:pt x="0" y="0"/>
                  </a:moveTo>
                  <a:lnTo>
                    <a:pt x="66855" y="0"/>
                  </a:lnTo>
                </a:path>
              </a:pathLst>
            </a:custGeom>
            <a:ln w="94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3054310" y="3286255"/>
              <a:ext cx="3800475" cy="2066925"/>
            </a:xfrm>
            <a:custGeom>
              <a:avLst/>
              <a:gdLst/>
              <a:ahLst/>
              <a:cxnLst/>
              <a:rect l="l" t="t" r="r" b="b"/>
              <a:pathLst>
                <a:path w="3800475" h="2066925">
                  <a:moveTo>
                    <a:pt x="0" y="0"/>
                  </a:moveTo>
                  <a:lnTo>
                    <a:pt x="38025" y="85771"/>
                  </a:lnTo>
                </a:path>
                <a:path w="3800475" h="2066925">
                  <a:moveTo>
                    <a:pt x="38025" y="85771"/>
                  </a:moveTo>
                  <a:lnTo>
                    <a:pt x="76037" y="161661"/>
                  </a:lnTo>
                </a:path>
                <a:path w="3800475" h="2066925">
                  <a:moveTo>
                    <a:pt x="76037" y="161661"/>
                  </a:moveTo>
                  <a:lnTo>
                    <a:pt x="114380" y="237930"/>
                  </a:lnTo>
                </a:path>
                <a:path w="3800475" h="2066925">
                  <a:moveTo>
                    <a:pt x="114380" y="237930"/>
                  </a:moveTo>
                  <a:lnTo>
                    <a:pt x="152405" y="314200"/>
                  </a:lnTo>
                </a:path>
                <a:path w="3800475" h="2066925">
                  <a:moveTo>
                    <a:pt x="152405" y="314200"/>
                  </a:moveTo>
                  <a:lnTo>
                    <a:pt x="190418" y="380968"/>
                  </a:lnTo>
                </a:path>
                <a:path w="3800475" h="2066925">
                  <a:moveTo>
                    <a:pt x="190418" y="380968"/>
                  </a:moveTo>
                  <a:lnTo>
                    <a:pt x="228443" y="447735"/>
                  </a:lnTo>
                </a:path>
                <a:path w="3800475" h="2066925">
                  <a:moveTo>
                    <a:pt x="228443" y="447735"/>
                  </a:moveTo>
                  <a:lnTo>
                    <a:pt x="266786" y="514250"/>
                  </a:lnTo>
                </a:path>
                <a:path w="3800475" h="2066925">
                  <a:moveTo>
                    <a:pt x="266786" y="514250"/>
                  </a:moveTo>
                  <a:lnTo>
                    <a:pt x="304799" y="581017"/>
                  </a:lnTo>
                </a:path>
                <a:path w="3800475" h="2066925">
                  <a:moveTo>
                    <a:pt x="304799" y="581017"/>
                  </a:moveTo>
                  <a:lnTo>
                    <a:pt x="342824" y="638283"/>
                  </a:lnTo>
                </a:path>
                <a:path w="3800475" h="2066925">
                  <a:moveTo>
                    <a:pt x="342824" y="638283"/>
                  </a:moveTo>
                  <a:lnTo>
                    <a:pt x="380849" y="695168"/>
                  </a:lnTo>
                </a:path>
                <a:path w="3800475" h="2066925">
                  <a:moveTo>
                    <a:pt x="380849" y="695168"/>
                  </a:moveTo>
                  <a:lnTo>
                    <a:pt x="419179" y="752434"/>
                  </a:lnTo>
                </a:path>
                <a:path w="3800475" h="2066925">
                  <a:moveTo>
                    <a:pt x="419179" y="752434"/>
                  </a:moveTo>
                  <a:lnTo>
                    <a:pt x="457204" y="799944"/>
                  </a:lnTo>
                </a:path>
                <a:path w="3800475" h="2066925">
                  <a:moveTo>
                    <a:pt x="457204" y="799944"/>
                  </a:moveTo>
                  <a:lnTo>
                    <a:pt x="495230" y="857210"/>
                  </a:lnTo>
                </a:path>
                <a:path w="3800475" h="2066925">
                  <a:moveTo>
                    <a:pt x="495230" y="857210"/>
                  </a:moveTo>
                  <a:lnTo>
                    <a:pt x="533242" y="904973"/>
                  </a:lnTo>
                </a:path>
                <a:path w="3800475" h="2066925">
                  <a:moveTo>
                    <a:pt x="533242" y="904973"/>
                  </a:moveTo>
                  <a:lnTo>
                    <a:pt x="571585" y="952484"/>
                  </a:lnTo>
                </a:path>
                <a:path w="3800475" h="2066925">
                  <a:moveTo>
                    <a:pt x="571585" y="952484"/>
                  </a:moveTo>
                  <a:lnTo>
                    <a:pt x="609598" y="990745"/>
                  </a:lnTo>
                </a:path>
                <a:path w="3800475" h="2066925">
                  <a:moveTo>
                    <a:pt x="609598" y="990745"/>
                  </a:moveTo>
                  <a:lnTo>
                    <a:pt x="647585" y="1038255"/>
                  </a:lnTo>
                </a:path>
                <a:path w="3800475" h="2066925">
                  <a:moveTo>
                    <a:pt x="647585" y="1038255"/>
                  </a:moveTo>
                  <a:lnTo>
                    <a:pt x="685610" y="1076137"/>
                  </a:lnTo>
                </a:path>
                <a:path w="3800475" h="2066925">
                  <a:moveTo>
                    <a:pt x="685610" y="1076137"/>
                  </a:moveTo>
                  <a:lnTo>
                    <a:pt x="724016" y="1123900"/>
                  </a:lnTo>
                </a:path>
                <a:path w="3800475" h="2066925">
                  <a:moveTo>
                    <a:pt x="724016" y="1123900"/>
                  </a:moveTo>
                  <a:lnTo>
                    <a:pt x="762042" y="1161908"/>
                  </a:lnTo>
                </a:path>
                <a:path w="3800475" h="2066925">
                  <a:moveTo>
                    <a:pt x="762042" y="1161908"/>
                  </a:moveTo>
                  <a:lnTo>
                    <a:pt x="800067" y="1200170"/>
                  </a:lnTo>
                </a:path>
                <a:path w="3800475" h="2066925">
                  <a:moveTo>
                    <a:pt x="800067" y="1200170"/>
                  </a:moveTo>
                  <a:lnTo>
                    <a:pt x="838092" y="1228676"/>
                  </a:lnTo>
                </a:path>
                <a:path w="3800475" h="2066925">
                  <a:moveTo>
                    <a:pt x="838092" y="1228676"/>
                  </a:moveTo>
                  <a:lnTo>
                    <a:pt x="876371" y="1266976"/>
                  </a:lnTo>
                </a:path>
                <a:path w="3800475" h="2066925">
                  <a:moveTo>
                    <a:pt x="876371" y="1266976"/>
                  </a:moveTo>
                  <a:lnTo>
                    <a:pt x="914397" y="1295456"/>
                  </a:lnTo>
                </a:path>
                <a:path w="3800475" h="2066925">
                  <a:moveTo>
                    <a:pt x="914397" y="1295456"/>
                  </a:moveTo>
                  <a:lnTo>
                    <a:pt x="952422" y="1333427"/>
                  </a:lnTo>
                </a:path>
                <a:path w="3800475" h="2066925">
                  <a:moveTo>
                    <a:pt x="952422" y="1333427"/>
                  </a:moveTo>
                  <a:lnTo>
                    <a:pt x="990447" y="1362224"/>
                  </a:lnTo>
                </a:path>
                <a:path w="3800475" h="2066925">
                  <a:moveTo>
                    <a:pt x="990447" y="1362224"/>
                  </a:moveTo>
                  <a:lnTo>
                    <a:pt x="1028472" y="1390705"/>
                  </a:lnTo>
                </a:path>
                <a:path w="3800475" h="2066925">
                  <a:moveTo>
                    <a:pt x="1028472" y="1390705"/>
                  </a:moveTo>
                  <a:lnTo>
                    <a:pt x="1066752" y="1419173"/>
                  </a:lnTo>
                </a:path>
                <a:path w="3800475" h="2066925">
                  <a:moveTo>
                    <a:pt x="1066752" y="1419173"/>
                  </a:moveTo>
                  <a:lnTo>
                    <a:pt x="1104777" y="1447970"/>
                  </a:lnTo>
                </a:path>
                <a:path w="3800475" h="2066925">
                  <a:moveTo>
                    <a:pt x="1104777" y="1447970"/>
                  </a:moveTo>
                  <a:lnTo>
                    <a:pt x="1142802" y="1466962"/>
                  </a:lnTo>
                </a:path>
                <a:path w="3800475" h="2066925">
                  <a:moveTo>
                    <a:pt x="1142802" y="1466962"/>
                  </a:moveTo>
                  <a:lnTo>
                    <a:pt x="1180827" y="1495430"/>
                  </a:lnTo>
                </a:path>
                <a:path w="3800475" h="2066925">
                  <a:moveTo>
                    <a:pt x="1180827" y="1495430"/>
                  </a:moveTo>
                  <a:lnTo>
                    <a:pt x="1219234" y="1523911"/>
                  </a:lnTo>
                </a:path>
                <a:path w="3800475" h="2066925">
                  <a:moveTo>
                    <a:pt x="1219234" y="1523911"/>
                  </a:moveTo>
                  <a:lnTo>
                    <a:pt x="1257259" y="1543219"/>
                  </a:lnTo>
                </a:path>
                <a:path w="3800475" h="2066925">
                  <a:moveTo>
                    <a:pt x="1257259" y="1543219"/>
                  </a:moveTo>
                  <a:lnTo>
                    <a:pt x="1295284" y="1562198"/>
                  </a:lnTo>
                </a:path>
                <a:path w="3800475" h="2066925">
                  <a:moveTo>
                    <a:pt x="1295284" y="1562198"/>
                  </a:moveTo>
                  <a:lnTo>
                    <a:pt x="1333309" y="1590678"/>
                  </a:lnTo>
                </a:path>
                <a:path w="3800475" h="2066925">
                  <a:moveTo>
                    <a:pt x="1333309" y="1590678"/>
                  </a:moveTo>
                  <a:lnTo>
                    <a:pt x="1371589" y="1609657"/>
                  </a:lnTo>
                </a:path>
                <a:path w="3800475" h="2066925">
                  <a:moveTo>
                    <a:pt x="1371589" y="1609657"/>
                  </a:moveTo>
                  <a:lnTo>
                    <a:pt x="1409614" y="1628965"/>
                  </a:lnTo>
                </a:path>
                <a:path w="3800475" h="2066925">
                  <a:moveTo>
                    <a:pt x="1409614" y="1628965"/>
                  </a:moveTo>
                  <a:lnTo>
                    <a:pt x="1447639" y="1647944"/>
                  </a:lnTo>
                </a:path>
                <a:path w="3800475" h="2066925">
                  <a:moveTo>
                    <a:pt x="1447639" y="1647944"/>
                  </a:moveTo>
                  <a:lnTo>
                    <a:pt x="1485664" y="1666935"/>
                  </a:lnTo>
                </a:path>
                <a:path w="3800475" h="2066925">
                  <a:moveTo>
                    <a:pt x="1485664" y="1666935"/>
                  </a:moveTo>
                  <a:lnTo>
                    <a:pt x="1523944" y="1676425"/>
                  </a:lnTo>
                </a:path>
                <a:path w="3800475" h="2066925">
                  <a:moveTo>
                    <a:pt x="1523944" y="1676425"/>
                  </a:moveTo>
                  <a:lnTo>
                    <a:pt x="1561969" y="1695416"/>
                  </a:lnTo>
                </a:path>
                <a:path w="3800475" h="2066925">
                  <a:moveTo>
                    <a:pt x="1561969" y="1695416"/>
                  </a:moveTo>
                  <a:lnTo>
                    <a:pt x="1599994" y="1714712"/>
                  </a:lnTo>
                </a:path>
                <a:path w="3800475" h="2066925">
                  <a:moveTo>
                    <a:pt x="1599994" y="1714712"/>
                  </a:moveTo>
                  <a:lnTo>
                    <a:pt x="1638019" y="1724214"/>
                  </a:lnTo>
                </a:path>
                <a:path w="3800475" h="2066925">
                  <a:moveTo>
                    <a:pt x="1638019" y="1724214"/>
                  </a:moveTo>
                  <a:lnTo>
                    <a:pt x="1676426" y="1743192"/>
                  </a:lnTo>
                </a:path>
                <a:path w="3800475" h="2066925">
                  <a:moveTo>
                    <a:pt x="1676426" y="1743192"/>
                  </a:moveTo>
                  <a:lnTo>
                    <a:pt x="1714451" y="1752682"/>
                  </a:lnTo>
                </a:path>
                <a:path w="3800475" h="2066925">
                  <a:moveTo>
                    <a:pt x="1714451" y="1752682"/>
                  </a:moveTo>
                  <a:lnTo>
                    <a:pt x="1752476" y="1771673"/>
                  </a:lnTo>
                </a:path>
                <a:path w="3800475" h="2066925">
                  <a:moveTo>
                    <a:pt x="1752476" y="1771673"/>
                  </a:moveTo>
                  <a:lnTo>
                    <a:pt x="1790502" y="1781162"/>
                  </a:lnTo>
                </a:path>
                <a:path w="3800475" h="2066925">
                  <a:moveTo>
                    <a:pt x="1790502" y="1781162"/>
                  </a:moveTo>
                  <a:lnTo>
                    <a:pt x="1828781" y="1800154"/>
                  </a:lnTo>
                </a:path>
                <a:path w="3800475" h="2066925">
                  <a:moveTo>
                    <a:pt x="1828781" y="1800154"/>
                  </a:moveTo>
                  <a:lnTo>
                    <a:pt x="1866806" y="1809960"/>
                  </a:lnTo>
                </a:path>
                <a:path w="3800475" h="2066925">
                  <a:moveTo>
                    <a:pt x="1866806" y="1809960"/>
                  </a:moveTo>
                  <a:lnTo>
                    <a:pt x="1904831" y="1819449"/>
                  </a:lnTo>
                </a:path>
                <a:path w="3800475" h="2066925">
                  <a:moveTo>
                    <a:pt x="1904831" y="1819449"/>
                  </a:moveTo>
                  <a:lnTo>
                    <a:pt x="1933318" y="1828939"/>
                  </a:lnTo>
                </a:path>
                <a:path w="3800475" h="2066925">
                  <a:moveTo>
                    <a:pt x="1933318" y="1828939"/>
                  </a:moveTo>
                  <a:lnTo>
                    <a:pt x="1971344" y="1838441"/>
                  </a:lnTo>
                </a:path>
                <a:path w="3800475" h="2066925">
                  <a:moveTo>
                    <a:pt x="1971344" y="1838441"/>
                  </a:moveTo>
                  <a:lnTo>
                    <a:pt x="2009750" y="1847930"/>
                  </a:lnTo>
                </a:path>
                <a:path w="3800475" h="2066925">
                  <a:moveTo>
                    <a:pt x="2009750" y="1847930"/>
                  </a:moveTo>
                  <a:lnTo>
                    <a:pt x="2047776" y="1866909"/>
                  </a:lnTo>
                </a:path>
                <a:path w="3800475" h="2066925">
                  <a:moveTo>
                    <a:pt x="2047776" y="1866909"/>
                  </a:moveTo>
                  <a:lnTo>
                    <a:pt x="2085801" y="1876411"/>
                  </a:lnTo>
                </a:path>
                <a:path w="3800475" h="2066925">
                  <a:moveTo>
                    <a:pt x="2085801" y="1876411"/>
                  </a:moveTo>
                  <a:lnTo>
                    <a:pt x="2123826" y="1876411"/>
                  </a:lnTo>
                </a:path>
                <a:path w="3800475" h="2066925">
                  <a:moveTo>
                    <a:pt x="2123826" y="1876411"/>
                  </a:moveTo>
                  <a:lnTo>
                    <a:pt x="2162105" y="1885900"/>
                  </a:lnTo>
                </a:path>
                <a:path w="3800475" h="2066925">
                  <a:moveTo>
                    <a:pt x="2162105" y="1885900"/>
                  </a:moveTo>
                  <a:lnTo>
                    <a:pt x="2200131" y="1895390"/>
                  </a:lnTo>
                </a:path>
                <a:path w="3800475" h="2066925">
                  <a:moveTo>
                    <a:pt x="2200131" y="1895390"/>
                  </a:moveTo>
                  <a:lnTo>
                    <a:pt x="2238156" y="1905196"/>
                  </a:lnTo>
                </a:path>
                <a:path w="3800475" h="2066925">
                  <a:moveTo>
                    <a:pt x="2238156" y="1905196"/>
                  </a:moveTo>
                  <a:lnTo>
                    <a:pt x="2276181" y="1914698"/>
                  </a:lnTo>
                </a:path>
                <a:path w="3800475" h="2066925">
                  <a:moveTo>
                    <a:pt x="2276181" y="1914698"/>
                  </a:moveTo>
                  <a:lnTo>
                    <a:pt x="2314588" y="1924187"/>
                  </a:lnTo>
                </a:path>
                <a:path w="3800475" h="2066925">
                  <a:moveTo>
                    <a:pt x="2314588" y="1924187"/>
                  </a:moveTo>
                  <a:lnTo>
                    <a:pt x="2352486" y="1924187"/>
                  </a:lnTo>
                </a:path>
                <a:path w="3800475" h="2066925">
                  <a:moveTo>
                    <a:pt x="2352486" y="1924187"/>
                  </a:moveTo>
                  <a:lnTo>
                    <a:pt x="2390511" y="1933676"/>
                  </a:lnTo>
                </a:path>
                <a:path w="3800475" h="2066925">
                  <a:moveTo>
                    <a:pt x="2390511" y="1933676"/>
                  </a:moveTo>
                  <a:lnTo>
                    <a:pt x="2428536" y="1943178"/>
                  </a:lnTo>
                </a:path>
                <a:path w="3800475" h="2066925">
                  <a:moveTo>
                    <a:pt x="2428536" y="1943178"/>
                  </a:moveTo>
                  <a:lnTo>
                    <a:pt x="2466943" y="1952668"/>
                  </a:lnTo>
                </a:path>
                <a:path w="3800475" h="2066925">
                  <a:moveTo>
                    <a:pt x="2466943" y="1952668"/>
                  </a:moveTo>
                  <a:lnTo>
                    <a:pt x="2504968" y="1952668"/>
                  </a:lnTo>
                </a:path>
                <a:path w="3800475" h="2066925">
                  <a:moveTo>
                    <a:pt x="2504968" y="1952668"/>
                  </a:moveTo>
                  <a:lnTo>
                    <a:pt x="2542993" y="1962157"/>
                  </a:lnTo>
                </a:path>
                <a:path w="3800475" h="2066925">
                  <a:moveTo>
                    <a:pt x="2542993" y="1962157"/>
                  </a:moveTo>
                  <a:lnTo>
                    <a:pt x="2581018" y="1962157"/>
                  </a:lnTo>
                </a:path>
                <a:path w="3800475" h="2066925">
                  <a:moveTo>
                    <a:pt x="2581018" y="1962157"/>
                  </a:moveTo>
                  <a:lnTo>
                    <a:pt x="2619298" y="1971647"/>
                  </a:lnTo>
                </a:path>
                <a:path w="3800475" h="2066925">
                  <a:moveTo>
                    <a:pt x="2619298" y="1971647"/>
                  </a:moveTo>
                  <a:lnTo>
                    <a:pt x="2657323" y="1981149"/>
                  </a:lnTo>
                </a:path>
                <a:path w="3800475" h="2066925">
                  <a:moveTo>
                    <a:pt x="2657323" y="1981149"/>
                  </a:moveTo>
                  <a:lnTo>
                    <a:pt x="2695348" y="1981149"/>
                  </a:lnTo>
                </a:path>
                <a:path w="3800475" h="2066925">
                  <a:moveTo>
                    <a:pt x="2695348" y="1981149"/>
                  </a:moveTo>
                  <a:lnTo>
                    <a:pt x="2733373" y="1990955"/>
                  </a:lnTo>
                </a:path>
                <a:path w="3800475" h="2066925">
                  <a:moveTo>
                    <a:pt x="2733373" y="1990955"/>
                  </a:moveTo>
                  <a:lnTo>
                    <a:pt x="2771398" y="1990955"/>
                  </a:lnTo>
                </a:path>
                <a:path w="3800475" h="2066925">
                  <a:moveTo>
                    <a:pt x="2771398" y="1990955"/>
                  </a:moveTo>
                  <a:lnTo>
                    <a:pt x="2809805" y="2000444"/>
                  </a:lnTo>
                </a:path>
                <a:path w="3800475" h="2066925">
                  <a:moveTo>
                    <a:pt x="2809805" y="2000444"/>
                  </a:moveTo>
                  <a:lnTo>
                    <a:pt x="2847830" y="2000444"/>
                  </a:lnTo>
                </a:path>
                <a:path w="3800475" h="2066925">
                  <a:moveTo>
                    <a:pt x="2847830" y="2000444"/>
                  </a:moveTo>
                  <a:lnTo>
                    <a:pt x="2885728" y="2000444"/>
                  </a:lnTo>
                </a:path>
                <a:path w="3800475" h="2066925">
                  <a:moveTo>
                    <a:pt x="2885728" y="2000444"/>
                  </a:moveTo>
                  <a:lnTo>
                    <a:pt x="2923753" y="2009933"/>
                  </a:lnTo>
                </a:path>
                <a:path w="3800475" h="2066925">
                  <a:moveTo>
                    <a:pt x="2923753" y="2009933"/>
                  </a:moveTo>
                  <a:lnTo>
                    <a:pt x="2962160" y="2009933"/>
                  </a:lnTo>
                </a:path>
                <a:path w="3800475" h="2066925">
                  <a:moveTo>
                    <a:pt x="2962160" y="2009933"/>
                  </a:moveTo>
                  <a:lnTo>
                    <a:pt x="3000185" y="2019435"/>
                  </a:lnTo>
                </a:path>
                <a:path w="3800475" h="2066925">
                  <a:moveTo>
                    <a:pt x="3000185" y="2019435"/>
                  </a:moveTo>
                  <a:lnTo>
                    <a:pt x="3038210" y="2019435"/>
                  </a:lnTo>
                </a:path>
                <a:path w="3800475" h="2066925">
                  <a:moveTo>
                    <a:pt x="3038210" y="2019435"/>
                  </a:moveTo>
                  <a:lnTo>
                    <a:pt x="3076235" y="2019435"/>
                  </a:lnTo>
                </a:path>
                <a:path w="3800475" h="2066925">
                  <a:moveTo>
                    <a:pt x="3076235" y="2019435"/>
                  </a:moveTo>
                  <a:lnTo>
                    <a:pt x="3114515" y="2028925"/>
                  </a:lnTo>
                </a:path>
                <a:path w="3800475" h="2066925">
                  <a:moveTo>
                    <a:pt x="3114515" y="2028925"/>
                  </a:moveTo>
                  <a:lnTo>
                    <a:pt x="3152540" y="2028925"/>
                  </a:lnTo>
                </a:path>
                <a:path w="3800475" h="2066925">
                  <a:moveTo>
                    <a:pt x="3152540" y="2028925"/>
                  </a:moveTo>
                  <a:lnTo>
                    <a:pt x="3190565" y="2028925"/>
                  </a:lnTo>
                </a:path>
                <a:path w="3800475" h="2066925">
                  <a:moveTo>
                    <a:pt x="3190565" y="2028925"/>
                  </a:moveTo>
                  <a:lnTo>
                    <a:pt x="3228590" y="2038414"/>
                  </a:lnTo>
                </a:path>
                <a:path w="3800475" h="2066925">
                  <a:moveTo>
                    <a:pt x="3228590" y="2038414"/>
                  </a:moveTo>
                  <a:lnTo>
                    <a:pt x="3266997" y="2038414"/>
                  </a:lnTo>
                </a:path>
                <a:path w="3800475" h="2066925">
                  <a:moveTo>
                    <a:pt x="3266997" y="2038414"/>
                  </a:moveTo>
                  <a:lnTo>
                    <a:pt x="3305022" y="2038414"/>
                  </a:lnTo>
                </a:path>
                <a:path w="3800475" h="2066925">
                  <a:moveTo>
                    <a:pt x="3305022" y="2038414"/>
                  </a:moveTo>
                  <a:lnTo>
                    <a:pt x="3343047" y="2038414"/>
                  </a:lnTo>
                </a:path>
                <a:path w="3800475" h="2066925">
                  <a:moveTo>
                    <a:pt x="3343047" y="2038414"/>
                  </a:moveTo>
                  <a:lnTo>
                    <a:pt x="3381073" y="2047904"/>
                  </a:lnTo>
                </a:path>
                <a:path w="3800475" h="2066925">
                  <a:moveTo>
                    <a:pt x="3381073" y="2047904"/>
                  </a:moveTo>
                  <a:lnTo>
                    <a:pt x="3419352" y="2047904"/>
                  </a:lnTo>
                </a:path>
                <a:path w="3800475" h="2066925">
                  <a:moveTo>
                    <a:pt x="3419352" y="2047904"/>
                  </a:moveTo>
                  <a:lnTo>
                    <a:pt x="3457377" y="2047904"/>
                  </a:lnTo>
                </a:path>
                <a:path w="3800475" h="2066925">
                  <a:moveTo>
                    <a:pt x="3457377" y="2047904"/>
                  </a:moveTo>
                  <a:lnTo>
                    <a:pt x="3495402" y="2047904"/>
                  </a:lnTo>
                </a:path>
                <a:path w="3800475" h="2066925">
                  <a:moveTo>
                    <a:pt x="3495402" y="2047904"/>
                  </a:moveTo>
                  <a:lnTo>
                    <a:pt x="3533428" y="2057406"/>
                  </a:lnTo>
                </a:path>
                <a:path w="3800475" h="2066925">
                  <a:moveTo>
                    <a:pt x="3533428" y="2057406"/>
                  </a:moveTo>
                  <a:lnTo>
                    <a:pt x="3571707" y="2057406"/>
                  </a:lnTo>
                </a:path>
                <a:path w="3800475" h="2066925">
                  <a:moveTo>
                    <a:pt x="3571707" y="2057406"/>
                  </a:moveTo>
                  <a:lnTo>
                    <a:pt x="3609732" y="2057406"/>
                  </a:lnTo>
                </a:path>
                <a:path w="3800475" h="2066925">
                  <a:moveTo>
                    <a:pt x="3609732" y="2057406"/>
                  </a:moveTo>
                  <a:lnTo>
                    <a:pt x="3647757" y="2057406"/>
                  </a:lnTo>
                </a:path>
                <a:path w="3800475" h="2066925">
                  <a:moveTo>
                    <a:pt x="3647757" y="2057406"/>
                  </a:moveTo>
                  <a:lnTo>
                    <a:pt x="3685783" y="2057406"/>
                  </a:lnTo>
                </a:path>
                <a:path w="3800475" h="2066925">
                  <a:moveTo>
                    <a:pt x="3685783" y="2057406"/>
                  </a:moveTo>
                  <a:lnTo>
                    <a:pt x="3724189" y="2066895"/>
                  </a:lnTo>
                </a:path>
                <a:path w="3800475" h="2066925">
                  <a:moveTo>
                    <a:pt x="3724189" y="2066895"/>
                  </a:moveTo>
                  <a:lnTo>
                    <a:pt x="3762215" y="2066895"/>
                  </a:lnTo>
                </a:path>
                <a:path w="3800475" h="2066925">
                  <a:moveTo>
                    <a:pt x="3762215" y="2066895"/>
                  </a:moveTo>
                  <a:lnTo>
                    <a:pt x="3800240" y="2066895"/>
                  </a:lnTo>
                </a:path>
              </a:pathLst>
            </a:custGeom>
            <a:ln w="2846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3616227" y="3095761"/>
            <a:ext cx="4581525" cy="2477601"/>
          </a:xfrm>
          <a:prstGeom prst="rect">
            <a:avLst/>
          </a:prstGeom>
          <a:ln w="9478">
            <a:solidFill>
              <a:srgbClr val="000000"/>
            </a:solidFill>
          </a:ln>
        </p:spPr>
        <p:txBody>
          <a:bodyPr vert="horz" wrap="square" lIns="0" tIns="50800" rIns="0" bIns="0" rtlCol="0">
            <a:spAutoFit/>
          </a:bodyPr>
          <a:lstStyle/>
          <a:p>
            <a:pPr marR="4202430" algn="r">
              <a:spcBef>
                <a:spcPts val="400"/>
              </a:spcBef>
            </a:pPr>
            <a:r>
              <a:rPr sz="185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185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R="4203065" algn="r">
              <a:spcBef>
                <a:spcPts val="1080"/>
              </a:spcBef>
            </a:pPr>
            <a:r>
              <a:rPr sz="185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0.8</a:t>
            </a:r>
            <a:endParaRPr sz="185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R="4203065" algn="r">
              <a:spcBef>
                <a:spcPts val="1080"/>
              </a:spcBef>
            </a:pPr>
            <a:r>
              <a:rPr sz="185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0.6</a:t>
            </a:r>
            <a:endParaRPr sz="185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R="4203065" algn="r">
              <a:spcBef>
                <a:spcPts val="1155"/>
              </a:spcBef>
            </a:pPr>
            <a:r>
              <a:rPr sz="185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0.4</a:t>
            </a:r>
            <a:endParaRPr sz="185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R="4203065" algn="r">
              <a:spcBef>
                <a:spcPts val="1080"/>
              </a:spcBef>
            </a:pPr>
            <a:r>
              <a:rPr sz="185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0.2</a:t>
            </a:r>
            <a:endParaRPr sz="185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R="4202430" algn="r">
              <a:spcBef>
                <a:spcPts val="1080"/>
              </a:spcBef>
            </a:pPr>
            <a:r>
              <a:rPr sz="185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0</a:t>
            </a:r>
            <a:endParaRPr sz="185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399001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1270" algn="ctr">
              <a:spcBef>
                <a:spcPts val="2245"/>
              </a:spcBef>
            </a:pPr>
            <a:r>
              <a:rPr dirty="0"/>
              <a:t>Time</a:t>
            </a:r>
            <a:r>
              <a:rPr spc="-5" dirty="0"/>
              <a:t> </a:t>
            </a:r>
            <a:r>
              <a:rPr dirty="0"/>
              <a:t>varying failure</a:t>
            </a:r>
            <a:r>
              <a:rPr spc="10" dirty="0"/>
              <a:t> </a:t>
            </a:r>
            <a:r>
              <a:rPr spc="-20" dirty="0"/>
              <a:t>rate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52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/>
          <p:nvPr/>
        </p:nvSpPr>
        <p:spPr>
          <a:xfrm>
            <a:off x="4653027" y="3048063"/>
            <a:ext cx="2732405" cy="525780"/>
          </a:xfrm>
          <a:custGeom>
            <a:avLst/>
            <a:gdLst/>
            <a:ahLst/>
            <a:cxnLst/>
            <a:rect l="l" t="t" r="r" b="b"/>
            <a:pathLst>
              <a:path w="2732404" h="525779">
                <a:moveTo>
                  <a:pt x="2732024" y="0"/>
                </a:moveTo>
                <a:lnTo>
                  <a:pt x="0" y="0"/>
                </a:lnTo>
                <a:lnTo>
                  <a:pt x="0" y="525462"/>
                </a:lnTo>
                <a:lnTo>
                  <a:pt x="2732024" y="525462"/>
                </a:lnTo>
                <a:lnTo>
                  <a:pt x="2732024" y="0"/>
                </a:lnTo>
                <a:close/>
              </a:path>
            </a:pathLst>
          </a:custGeom>
          <a:solidFill>
            <a:srgbClr val="C0D2FD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40052" y="1389668"/>
            <a:ext cx="7820025" cy="3430270"/>
          </a:xfrm>
          <a:prstGeom prst="rect">
            <a:avLst/>
          </a:prstGeom>
        </p:spPr>
        <p:txBody>
          <a:bodyPr vert="horz" wrap="square" lIns="0" tIns="170815" rIns="0" bIns="0" rtlCol="0">
            <a:spAutoFit/>
          </a:bodyPr>
          <a:lstStyle/>
          <a:p>
            <a:pPr marL="380365" indent="-342265">
              <a:spcBef>
                <a:spcPts val="1345"/>
              </a:spcBef>
              <a:buFontTx/>
              <a:buChar char="•"/>
              <a:tabLst>
                <a:tab pos="38036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rate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not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always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constant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95300">
              <a:spcBef>
                <a:spcPts val="1075"/>
              </a:spcBef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–</a:t>
            </a:r>
            <a:r>
              <a:rPr sz="2400" kern="0" spc="1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software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rate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decreases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24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package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matures</a:t>
            </a:r>
            <a:endParaRPr sz="24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80365" indent="-342265">
              <a:spcBef>
                <a:spcPts val="750"/>
              </a:spcBef>
              <a:buFontTx/>
              <a:buChar char="•"/>
              <a:tabLst>
                <a:tab pos="38036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Weibull</a:t>
            </a:r>
            <a:r>
              <a:rPr sz="2800" kern="0" spc="-10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distribution: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8460" algn="ctr">
              <a:spcBef>
                <a:spcPts val="440"/>
              </a:spcBef>
            </a:pPr>
            <a:r>
              <a:rPr sz="3000" i="1" kern="0" spc="80" dirty="0">
                <a:solidFill>
                  <a:sysClr val="windowText" lastClr="000000"/>
                </a:solidFill>
                <a:latin typeface="Arial"/>
                <a:cs typeface="Arial"/>
              </a:rPr>
              <a:t>z</a:t>
            </a:r>
            <a:r>
              <a:rPr sz="3000" kern="0" spc="8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3000" i="1" kern="0" spc="80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3000" i="1" kern="0" spc="-4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3000" kern="0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30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3000" kern="0" spc="65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r>
              <a:rPr sz="3000" kern="0" spc="-10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00" i="1" kern="0" spc="325" dirty="0">
                <a:solidFill>
                  <a:sysClr val="windowText" lastClr="000000"/>
                </a:solidFill>
                <a:latin typeface="Symbol"/>
                <a:cs typeface="Symbol"/>
              </a:rPr>
              <a:t></a:t>
            </a:r>
            <a:r>
              <a:rPr lang="en-US" sz="3200" i="1" kern="0" spc="3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3000" kern="0" spc="325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lang="en-US" sz="3200" i="1" kern="0" spc="3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3000" i="1" kern="0" spc="325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3000" i="1" kern="0" spc="-4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3000" kern="0" spc="-85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3375" i="1" kern="0" spc="-127" baseline="33333" dirty="0">
                <a:solidFill>
                  <a:sysClr val="windowText" lastClr="000000"/>
                </a:solidFill>
                <a:latin typeface="Symbol"/>
                <a:cs typeface="Symbol"/>
              </a:rPr>
              <a:t></a:t>
            </a:r>
            <a:r>
              <a:rPr sz="3375" kern="0" spc="-232" baseline="33333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25" kern="0" spc="-37" baseline="34883" dirty="0">
                <a:solidFill>
                  <a:sysClr val="windowText" lastClr="000000"/>
                </a:solidFill>
                <a:latin typeface="Symbol"/>
                <a:cs typeface="Symbol"/>
              </a:rPr>
              <a:t></a:t>
            </a:r>
            <a:r>
              <a:rPr sz="3225" kern="0" spc="-37" baseline="34883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3225" kern="0" baseline="34883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80365" indent="-342265">
              <a:spcBef>
                <a:spcPts val="1210"/>
              </a:spcBef>
              <a:buFontTx/>
              <a:buChar char="•"/>
              <a:tabLst>
                <a:tab pos="38036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if</a:t>
            </a:r>
            <a:r>
              <a:rPr sz="240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Symbol"/>
                <a:cs typeface="Symbol"/>
              </a:rPr>
              <a:t>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=1,</a:t>
            </a:r>
            <a:r>
              <a:rPr sz="2400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then</a:t>
            </a:r>
            <a:r>
              <a:rPr sz="2400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z(t)</a:t>
            </a:r>
            <a:r>
              <a:rPr sz="2400" kern="0" spc="-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400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constant</a:t>
            </a:r>
            <a:r>
              <a:rPr sz="24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4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lang="en-US" sz="2400" kern="0" spc="52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endParaRPr sz="2400" kern="0" dirty="0">
              <a:solidFill>
                <a:sysClr val="windowText" lastClr="000000"/>
              </a:solidFill>
              <a:latin typeface="Symbol"/>
              <a:cs typeface="Symbol"/>
            </a:endParaRPr>
          </a:p>
          <a:p>
            <a:pPr marL="381000">
              <a:spcBef>
                <a:spcPts val="5"/>
              </a:spcBef>
            </a:pP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if</a:t>
            </a:r>
            <a:r>
              <a:rPr sz="2400" kern="0" spc="-4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Symbol"/>
                <a:cs typeface="Symbol"/>
              </a:rPr>
              <a:t>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&gt;1,</a:t>
            </a:r>
            <a:r>
              <a:rPr sz="24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then</a:t>
            </a:r>
            <a:r>
              <a:rPr sz="240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z(t)</a:t>
            </a:r>
            <a:r>
              <a:rPr sz="2400" kern="0" spc="-5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increases</a:t>
            </a:r>
            <a:r>
              <a:rPr sz="2400" kern="0" spc="-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as</a:t>
            </a:r>
            <a:r>
              <a:rPr sz="24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time</a:t>
            </a:r>
            <a:r>
              <a:rPr sz="2400" kern="0" spc="-3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increases</a:t>
            </a:r>
            <a:endParaRPr sz="2400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81000"/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if</a:t>
            </a:r>
            <a:r>
              <a:rPr sz="24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Symbol"/>
                <a:cs typeface="Symbol"/>
              </a:rPr>
              <a:t>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&lt;1,</a:t>
            </a:r>
            <a:r>
              <a:rPr sz="2400" kern="0" spc="-4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then</a:t>
            </a:r>
            <a:r>
              <a:rPr sz="2400" kern="0" spc="-3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z(t)</a:t>
            </a:r>
            <a:r>
              <a:rPr sz="2400" kern="0" spc="-7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decreases</a:t>
            </a:r>
            <a:r>
              <a:rPr sz="24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as</a:t>
            </a:r>
            <a:r>
              <a:rPr sz="2400" kern="0" spc="-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time</a:t>
            </a:r>
            <a:r>
              <a:rPr sz="2400" kern="0" spc="-4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increases</a:t>
            </a:r>
            <a:endParaRPr sz="2400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92625" y="5029200"/>
            <a:ext cx="3054350" cy="612988"/>
          </a:xfrm>
          <a:prstGeom prst="rect">
            <a:avLst/>
          </a:prstGeom>
          <a:solidFill>
            <a:srgbClr val="CCFFFF"/>
          </a:solidFill>
        </p:spPr>
        <p:txBody>
          <a:bodyPr vert="horz" wrap="square" lIns="0" tIns="172720" rIns="0" bIns="0" rtlCol="0">
            <a:spAutoFit/>
          </a:bodyPr>
          <a:lstStyle/>
          <a:p>
            <a:pPr marL="386080">
              <a:spcBef>
                <a:spcPts val="1360"/>
              </a:spcBef>
            </a:pPr>
            <a:r>
              <a:rPr sz="2850" i="1" kern="0" spc="110" dirty="0">
                <a:solidFill>
                  <a:sysClr val="windowText" lastClr="000000"/>
                </a:solidFill>
                <a:latin typeface="Arial"/>
                <a:cs typeface="Arial"/>
              </a:rPr>
              <a:t>R</a:t>
            </a:r>
            <a:r>
              <a:rPr sz="2850" kern="0" spc="11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2850" i="1" kern="0" spc="110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2850" i="1" kern="0" spc="-4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50" kern="0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285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50" kern="0" spc="60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r>
              <a:rPr sz="2850" kern="0" spc="8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50" i="1" kern="0" spc="215" dirty="0">
                <a:solidFill>
                  <a:sysClr val="windowText" lastClr="000000"/>
                </a:solidFill>
                <a:latin typeface="Arial"/>
                <a:cs typeface="Arial"/>
              </a:rPr>
              <a:t>e</a:t>
            </a:r>
            <a:r>
              <a:rPr sz="3000" kern="0" spc="322" baseline="36111" dirty="0">
                <a:solidFill>
                  <a:sysClr val="windowText" lastClr="000000"/>
                </a:solidFill>
                <a:latin typeface="Symbol"/>
                <a:cs typeface="Symbol"/>
              </a:rPr>
              <a:t></a:t>
            </a:r>
            <a:r>
              <a:rPr sz="3000" kern="0" spc="322" baseline="36111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lang="en-US" sz="3225" i="1" kern="0" spc="322" baseline="33591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3000" i="1" kern="0" spc="322" baseline="36111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3000" i="1" kern="0" spc="-330" baseline="36111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3000" kern="0" spc="-37" baseline="36111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2550" i="1" kern="0" spc="-37" baseline="71895" dirty="0">
                <a:solidFill>
                  <a:sysClr val="windowText" lastClr="000000"/>
                </a:solidFill>
                <a:latin typeface="Symbol"/>
                <a:cs typeface="Symbol"/>
              </a:rPr>
              <a:t></a:t>
            </a:r>
            <a:endParaRPr sz="2550" kern="0" baseline="71895" dirty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278349437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1905" algn="ctr">
              <a:spcBef>
                <a:spcPts val="2245"/>
              </a:spcBef>
            </a:pPr>
            <a:r>
              <a:rPr dirty="0"/>
              <a:t>Failure rate</a:t>
            </a:r>
            <a:r>
              <a:rPr spc="-10" dirty="0"/>
              <a:t> calculation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53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3" y="1460749"/>
            <a:ext cx="7001509" cy="4102405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354965" indent="-342265">
              <a:spcBef>
                <a:spcPts val="790"/>
              </a:spcBef>
              <a:buFontTx/>
              <a:buChar char="•"/>
              <a:tabLst>
                <a:tab pos="35496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determined</a:t>
            </a:r>
            <a:r>
              <a:rPr sz="28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28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015" lvl="1" indent="-285115">
              <a:spcBef>
                <a:spcPts val="590"/>
              </a:spcBef>
              <a:buFontTx/>
              <a:buChar char="–"/>
              <a:tabLst>
                <a:tab pos="75501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systems: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combination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endParaRPr sz="24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40105" lvl="1" indent="-370205">
              <a:spcBef>
                <a:spcPts val="575"/>
              </a:spcBef>
              <a:buFont typeface="Helvetica"/>
              <a:buChar char="–"/>
              <a:tabLst>
                <a:tab pos="840105" algn="l"/>
              </a:tabLst>
            </a:pPr>
            <a:r>
              <a:rPr lang="en-US" sz="2400" kern="0" spc="57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400" kern="0" spc="-2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4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sum</a:t>
            </a:r>
            <a:r>
              <a:rPr sz="24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lang="en-US" sz="2400" kern="0" spc="57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400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8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endParaRPr sz="24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965" indent="-342265">
              <a:spcBef>
                <a:spcPts val="660"/>
              </a:spcBef>
              <a:buFontTx/>
              <a:buChar char="•"/>
              <a:tabLst>
                <a:tab pos="35496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determine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665" dirty="0">
                <a:solidFill>
                  <a:sysClr val="windowText" lastClr="000000"/>
                </a:solidFill>
                <a:latin typeface="Symbol"/>
                <a:cs typeface="Symbol"/>
              </a:rPr>
              <a:t></a:t>
            </a:r>
            <a:r>
              <a:rPr sz="2800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experimentally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015" lvl="1" indent="-285115">
              <a:spcBef>
                <a:spcPts val="590"/>
              </a:spcBef>
              <a:buFontTx/>
              <a:buChar char="–"/>
              <a:tabLst>
                <a:tab pos="755015" algn="l"/>
              </a:tabLst>
            </a:pPr>
            <a:r>
              <a:rPr sz="24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slow</a:t>
            </a:r>
            <a:endParaRPr sz="24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55700" lvl="2" indent="-228600">
              <a:spcBef>
                <a:spcPts val="484"/>
              </a:spcBef>
              <a:buFontTx/>
              <a:buChar char="•"/>
              <a:tabLst>
                <a:tab pos="1155700" algn="l"/>
              </a:tabLst>
            </a:pP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e.g.</a:t>
            </a:r>
            <a:r>
              <a:rPr sz="20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0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r>
              <a:rPr sz="20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per</a:t>
            </a:r>
            <a:r>
              <a:rPr sz="20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100</a:t>
            </a:r>
            <a:r>
              <a:rPr sz="20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000</a:t>
            </a:r>
            <a:r>
              <a:rPr sz="20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hours</a:t>
            </a:r>
            <a:r>
              <a:rPr sz="20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(=11.4</a:t>
            </a:r>
            <a:r>
              <a:rPr sz="20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years)</a:t>
            </a:r>
            <a:endParaRPr sz="20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015" lvl="1" indent="-285115">
              <a:spcBef>
                <a:spcPts val="575"/>
              </a:spcBef>
              <a:buFontTx/>
              <a:buChar char="–"/>
              <a:tabLst>
                <a:tab pos="755015" algn="l"/>
              </a:tabLst>
            </a:pP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expensive</a:t>
            </a:r>
            <a:endParaRPr sz="24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55700" lvl="2" indent="-228600">
              <a:spcBef>
                <a:spcPts val="484"/>
              </a:spcBef>
              <a:buFontTx/>
              <a:buChar char="•"/>
              <a:tabLst>
                <a:tab pos="1155700" algn="l"/>
              </a:tabLst>
            </a:pP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many</a:t>
            </a:r>
            <a:r>
              <a:rPr sz="20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r>
              <a:rPr sz="20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required</a:t>
            </a:r>
            <a:r>
              <a:rPr sz="20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20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significance</a:t>
            </a:r>
            <a:endParaRPr sz="20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965" indent="-342265">
              <a:spcBef>
                <a:spcPts val="650"/>
              </a:spcBef>
              <a:buFontTx/>
              <a:buChar char="•"/>
              <a:tabLst>
                <a:tab pos="35496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use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standards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28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lang="en-US" sz="2800" kern="0" spc="61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endParaRPr sz="2800" kern="0" dirty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284951847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B318E-C7EB-8494-CEF9-7981DE22E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AE9BF-F1E5-5D65-6BB2-16E145D59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5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54-64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A65C8-7DDF-8798-4A7D-7906F518CC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40062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spc="-20" dirty="0"/>
              <a:t>MTTF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55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40051" y="1444815"/>
            <a:ext cx="8243570" cy="3175635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380365" indent="-342265">
              <a:spcBef>
                <a:spcPts val="894"/>
              </a:spcBef>
              <a:buFontTx/>
              <a:buChar char="•"/>
              <a:tabLst>
                <a:tab pos="3803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MTTF: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rgbClr val="FB0028"/>
                </a:solidFill>
                <a:latin typeface="Helvetica"/>
                <a:cs typeface="Helvetica"/>
              </a:rPr>
              <a:t>mean</a:t>
            </a:r>
            <a:r>
              <a:rPr sz="3200" kern="0" spc="-30" dirty="0">
                <a:solidFill>
                  <a:srgbClr val="FB0028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rgbClr val="FB0028"/>
                </a:solidFill>
                <a:latin typeface="Helvetica"/>
                <a:cs typeface="Helvetica"/>
              </a:rPr>
              <a:t>time</a:t>
            </a:r>
            <a:r>
              <a:rPr sz="3200" kern="0" spc="-30" dirty="0">
                <a:solidFill>
                  <a:srgbClr val="FB0028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rgbClr val="FB0028"/>
                </a:solidFill>
                <a:latin typeface="Helvetica"/>
                <a:cs typeface="Helvetica"/>
              </a:rPr>
              <a:t>to</a:t>
            </a:r>
            <a:r>
              <a:rPr sz="3200" kern="0" spc="-30" dirty="0">
                <a:solidFill>
                  <a:srgbClr val="FB0028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rgbClr val="FB0028"/>
                </a:solidFill>
                <a:latin typeface="Helvetica"/>
                <a:cs typeface="Helvetica"/>
              </a:rPr>
              <a:t>failure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95300">
              <a:spcBef>
                <a:spcPts val="690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–</a:t>
            </a:r>
            <a:r>
              <a:rPr sz="2800" kern="0" spc="-1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expected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until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first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occurs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81000" marR="30480" indent="-342900">
              <a:spcBef>
                <a:spcPts val="755"/>
              </a:spcBef>
              <a:buFontTx/>
              <a:buChar char="•"/>
              <a:tabLst>
                <a:tab pos="381000" algn="l"/>
                <a:tab pos="671639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32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have</a:t>
            </a:r>
            <a:r>
              <a:rPr sz="3200" kern="0" spc="-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identical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3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measure</a:t>
            </a:r>
            <a:r>
              <a:rPr sz="3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i="1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t</a:t>
            </a:r>
            <a:r>
              <a:rPr sz="3150" i="1" kern="0" spc="-37" baseline="-21164" dirty="0">
                <a:solidFill>
                  <a:sysClr val="windowText" lastClr="000000"/>
                </a:solidFill>
                <a:latin typeface="Helvetica"/>
                <a:cs typeface="Helvetica"/>
              </a:rPr>
              <a:t>i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before</a:t>
            </a:r>
            <a:r>
              <a:rPr sz="32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each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fails,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then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MTTF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is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given</a:t>
            </a:r>
            <a:r>
              <a:rPr sz="32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114800" y="4724400"/>
            <a:ext cx="3429000" cy="1143000"/>
          </a:xfrm>
          <a:custGeom>
            <a:avLst/>
            <a:gdLst/>
            <a:ahLst/>
            <a:cxnLst/>
            <a:rect l="l" t="t" r="r" b="b"/>
            <a:pathLst>
              <a:path w="3429000" h="1143000">
                <a:moveTo>
                  <a:pt x="3429000" y="0"/>
                </a:moveTo>
                <a:lnTo>
                  <a:pt x="0" y="0"/>
                </a:lnTo>
                <a:lnTo>
                  <a:pt x="0" y="1143000"/>
                </a:lnTo>
                <a:lnTo>
                  <a:pt x="3429000" y="1143000"/>
                </a:lnTo>
                <a:lnTo>
                  <a:pt x="3429000" y="0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85528" y="4686108"/>
            <a:ext cx="260350" cy="4127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spcBef>
                <a:spcPts val="135"/>
              </a:spcBef>
            </a:pPr>
            <a:r>
              <a:rPr sz="2500" i="1" kern="0" spc="90" dirty="0">
                <a:solidFill>
                  <a:sysClr val="windowText" lastClr="000000"/>
                </a:solidFill>
                <a:latin typeface="Arial"/>
                <a:cs typeface="Arial"/>
              </a:rPr>
              <a:t>N</a:t>
            </a:r>
            <a:endParaRPr sz="25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40943" y="4937567"/>
            <a:ext cx="3077845" cy="9378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4215"/>
              </a:lnSpc>
              <a:spcBef>
                <a:spcPts val="100"/>
              </a:spcBef>
              <a:tabLst>
                <a:tab pos="1506855" algn="l"/>
              </a:tabLst>
            </a:pPr>
            <a:r>
              <a:rPr sz="3550" i="1" kern="0" spc="125" dirty="0">
                <a:solidFill>
                  <a:sysClr val="windowText" lastClr="000000"/>
                </a:solidFill>
                <a:latin typeface="Arial"/>
                <a:cs typeface="Arial"/>
              </a:rPr>
              <a:t>MTTF</a:t>
            </a:r>
            <a:r>
              <a:rPr sz="3550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sz="3550" kern="0" spc="114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r>
              <a:rPr sz="3550" kern="0" spc="25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750" u="sng" kern="0" spc="-412" baseline="26666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3750" u="sng" kern="0" spc="142" baseline="26666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1</a:t>
            </a:r>
            <a:r>
              <a:rPr sz="3750" kern="0" spc="-120" baseline="26666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3550" kern="0" spc="260" dirty="0">
                <a:solidFill>
                  <a:sysClr val="windowText" lastClr="000000"/>
                </a:solidFill>
                <a:latin typeface="Arial"/>
                <a:cs typeface="Arial"/>
              </a:rPr>
              <a:t>.</a:t>
            </a:r>
            <a:r>
              <a:rPr sz="5325" kern="0" spc="390" baseline="-3912" dirty="0">
                <a:solidFill>
                  <a:sysClr val="windowText" lastClr="000000"/>
                </a:solidFill>
                <a:latin typeface="Symbol"/>
                <a:cs typeface="Symbol"/>
              </a:rPr>
              <a:t></a:t>
            </a:r>
            <a:r>
              <a:rPr sz="5325" kern="0" spc="-607" baseline="-39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550" i="1" kern="0" spc="35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2500" i="1" kern="0" spc="35" dirty="0">
                <a:solidFill>
                  <a:sysClr val="windowText" lastClr="000000"/>
                </a:solidFill>
                <a:latin typeface="Arial"/>
                <a:cs typeface="Arial"/>
              </a:rPr>
              <a:t>i</a:t>
            </a:r>
            <a:endParaRPr sz="25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914525">
              <a:lnSpc>
                <a:spcPts val="2955"/>
              </a:lnSpc>
              <a:tabLst>
                <a:tab pos="2356485" algn="l"/>
              </a:tabLst>
            </a:pPr>
            <a:r>
              <a:rPr sz="3750" i="1" kern="0" spc="135" baseline="37777" dirty="0">
                <a:solidFill>
                  <a:sysClr val="windowText" lastClr="000000"/>
                </a:solidFill>
                <a:latin typeface="Arial"/>
                <a:cs typeface="Arial"/>
              </a:rPr>
              <a:t>N</a:t>
            </a:r>
            <a:r>
              <a:rPr sz="3750" i="1" kern="0" baseline="37777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sz="2500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i</a:t>
            </a:r>
            <a:r>
              <a:rPr sz="2500" i="1" kern="0" spc="-2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500" kern="0" spc="35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r>
              <a:rPr sz="2500" kern="0" spc="35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25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21161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spc="-20" dirty="0"/>
              <a:t>MTTF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56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/>
          <p:nvPr/>
        </p:nvSpPr>
        <p:spPr>
          <a:xfrm>
            <a:off x="4116451" y="2514600"/>
            <a:ext cx="3053080" cy="838200"/>
          </a:xfrm>
          <a:custGeom>
            <a:avLst/>
            <a:gdLst/>
            <a:ahLst/>
            <a:cxnLst/>
            <a:rect l="l" t="t" r="r" b="b"/>
            <a:pathLst>
              <a:path w="3053079" h="838200">
                <a:moveTo>
                  <a:pt x="3052699" y="0"/>
                </a:moveTo>
                <a:lnTo>
                  <a:pt x="0" y="0"/>
                </a:lnTo>
                <a:lnTo>
                  <a:pt x="0" y="838200"/>
                </a:lnTo>
                <a:lnTo>
                  <a:pt x="3052699" y="838200"/>
                </a:lnTo>
                <a:lnTo>
                  <a:pt x="3052699" y="0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887852" y="4876800"/>
            <a:ext cx="3548379" cy="838200"/>
            <a:chOff x="2744851" y="4876800"/>
            <a:chExt cx="3548379" cy="838200"/>
          </a:xfrm>
        </p:grpSpPr>
        <p:sp>
          <p:nvSpPr>
            <p:cNvPr id="5" name="object 5"/>
            <p:cNvSpPr/>
            <p:nvPr/>
          </p:nvSpPr>
          <p:spPr>
            <a:xfrm>
              <a:off x="2744851" y="4876800"/>
              <a:ext cx="3548379" cy="838200"/>
            </a:xfrm>
            <a:custGeom>
              <a:avLst/>
              <a:gdLst/>
              <a:ahLst/>
              <a:cxnLst/>
              <a:rect l="l" t="t" r="r" b="b"/>
              <a:pathLst>
                <a:path w="3548379" h="838200">
                  <a:moveTo>
                    <a:pt x="3547999" y="0"/>
                  </a:moveTo>
                  <a:lnTo>
                    <a:pt x="0" y="0"/>
                  </a:lnTo>
                  <a:lnTo>
                    <a:pt x="0" y="838200"/>
                  </a:lnTo>
                  <a:lnTo>
                    <a:pt x="3547999" y="838200"/>
                  </a:lnTo>
                  <a:lnTo>
                    <a:pt x="3547999" y="0"/>
                  </a:lnTo>
                  <a:close/>
                </a:path>
              </a:pathLst>
            </a:custGeom>
            <a:solidFill>
              <a:srgbClr val="CCFFFF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5967901" y="5300524"/>
              <a:ext cx="239395" cy="0"/>
            </a:xfrm>
            <a:custGeom>
              <a:avLst/>
              <a:gdLst/>
              <a:ahLst/>
              <a:cxnLst/>
              <a:rect l="l" t="t" r="r" b="b"/>
              <a:pathLst>
                <a:path w="239395">
                  <a:moveTo>
                    <a:pt x="0" y="0"/>
                  </a:moveTo>
                  <a:lnTo>
                    <a:pt x="238870" y="0"/>
                  </a:lnTo>
                </a:path>
              </a:pathLst>
            </a:custGeom>
            <a:ln w="645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7099973" y="4759808"/>
            <a:ext cx="262255" cy="99377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36830">
              <a:spcBef>
                <a:spcPts val="430"/>
              </a:spcBef>
            </a:pPr>
            <a:r>
              <a:rPr sz="2800" kern="0" spc="4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2800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2700">
              <a:spcBef>
                <a:spcPts val="330"/>
              </a:spcBef>
            </a:pPr>
            <a:r>
              <a:rPr lang="en-US" sz="3000" i="1" kern="0" spc="38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endParaRPr sz="3000" kern="0" dirty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71426" y="5044344"/>
            <a:ext cx="177165" cy="7823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1750">
              <a:lnSpc>
                <a:spcPts val="3679"/>
              </a:lnSpc>
              <a:spcBef>
                <a:spcPts val="130"/>
              </a:spcBef>
            </a:pPr>
            <a:r>
              <a:rPr sz="3200" kern="0" spc="10" dirty="0">
                <a:solidFill>
                  <a:sysClr val="windowText" lastClr="000000"/>
                </a:solidFill>
                <a:latin typeface="Symbol"/>
                <a:cs typeface="Symbol"/>
              </a:rPr>
              <a:t></a:t>
            </a:r>
            <a:endParaRPr sz="3200" kern="0">
              <a:solidFill>
                <a:sysClr val="windowText" lastClr="000000"/>
              </a:solidFill>
              <a:latin typeface="Symbol"/>
              <a:cs typeface="Symbol"/>
            </a:endParaRPr>
          </a:p>
          <a:p>
            <a:pPr marL="12700">
              <a:lnSpc>
                <a:spcPts val="2240"/>
              </a:lnSpc>
            </a:pPr>
            <a:r>
              <a:rPr sz="2000" kern="0" spc="25" dirty="0">
                <a:solidFill>
                  <a:sysClr val="windowText" lastClr="000000"/>
                </a:solidFill>
                <a:latin typeface="Arial"/>
                <a:cs typeface="Arial"/>
              </a:rPr>
              <a:t>0</a:t>
            </a:r>
            <a:endParaRPr sz="20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49861" y="4762334"/>
            <a:ext cx="219710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spcBef>
                <a:spcPts val="114"/>
              </a:spcBef>
            </a:pPr>
            <a:r>
              <a:rPr sz="2000" kern="0" spc="45" dirty="0">
                <a:solidFill>
                  <a:sysClr val="windowText" lastClr="000000"/>
                </a:solidFill>
                <a:latin typeface="Symbol"/>
                <a:cs typeface="Symbol"/>
              </a:rPr>
              <a:t></a:t>
            </a:r>
            <a:endParaRPr sz="2000" kern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12940" y="5018510"/>
            <a:ext cx="697230" cy="4565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z="2800" i="1" kern="0" spc="100" dirty="0">
                <a:solidFill>
                  <a:sysClr val="windowText" lastClr="000000"/>
                </a:solidFill>
                <a:latin typeface="Arial"/>
                <a:cs typeface="Arial"/>
              </a:rPr>
              <a:t>dt</a:t>
            </a:r>
            <a:r>
              <a:rPr sz="2800" i="1" kern="0" spc="31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45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endParaRPr sz="2800" kern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66978" y="5018510"/>
            <a:ext cx="1932939" cy="4565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  <a:tabLst>
                <a:tab pos="1180465" algn="l"/>
                <a:tab pos="1707514" algn="l"/>
              </a:tabLst>
            </a:pPr>
            <a:r>
              <a:rPr sz="2800" i="1" kern="0" spc="110" dirty="0">
                <a:solidFill>
                  <a:sysClr val="windowText" lastClr="000000"/>
                </a:solidFill>
                <a:latin typeface="Arial"/>
                <a:cs typeface="Arial"/>
              </a:rPr>
              <a:t>MTTF</a:t>
            </a:r>
            <a:r>
              <a:rPr sz="2800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sz="2800" kern="0" spc="55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800" i="1" kern="0" spc="40" dirty="0">
                <a:solidFill>
                  <a:sysClr val="windowText" lastClr="000000"/>
                </a:solidFill>
                <a:latin typeface="Arial"/>
                <a:cs typeface="Arial"/>
              </a:rPr>
              <a:t>e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893850" y="4944061"/>
            <a:ext cx="628581" cy="34240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sz="2000" kern="0" spc="155" dirty="0">
                <a:solidFill>
                  <a:sysClr val="windowText" lastClr="000000"/>
                </a:solidFill>
                <a:latin typeface="Symbol"/>
                <a:cs typeface="Symbol"/>
              </a:rPr>
              <a:t></a:t>
            </a:r>
            <a:r>
              <a:rPr lang="en-US" sz="2150" i="1" kern="0" spc="15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000" i="1" kern="0" spc="155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endParaRPr sz="2000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022754" y="1700607"/>
            <a:ext cx="7082790" cy="28606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800">
              <a:spcBef>
                <a:spcPts val="9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MTTF</a:t>
            </a:r>
            <a:r>
              <a:rPr sz="2800" kern="0" spc="-5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2800" kern="0" spc="-5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defined</a:t>
            </a:r>
            <a:r>
              <a:rPr sz="2800" kern="0" spc="-6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in</a:t>
            </a:r>
            <a:r>
              <a:rPr sz="2800" kern="0" spc="-6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terms</a:t>
            </a:r>
            <a:r>
              <a:rPr sz="2800" kern="0" spc="-6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00" kern="0" spc="-6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reliability</a:t>
            </a:r>
            <a:r>
              <a:rPr sz="2800" kern="0" spc="-5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as: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615315" algn="ctr">
              <a:lnSpc>
                <a:spcPts val="2014"/>
              </a:lnSpc>
              <a:spcBef>
                <a:spcPts val="2170"/>
              </a:spcBef>
            </a:pPr>
            <a:r>
              <a:rPr sz="2000" kern="0" spc="45" dirty="0">
                <a:solidFill>
                  <a:sysClr val="windowText" lastClr="000000"/>
                </a:solidFill>
                <a:latin typeface="Symbol"/>
                <a:cs typeface="Symbol"/>
              </a:rPr>
              <a:t></a:t>
            </a:r>
            <a:endParaRPr sz="2000" kern="0">
              <a:solidFill>
                <a:sysClr val="windowText" lastClr="000000"/>
              </a:solidFill>
              <a:latin typeface="Symbol"/>
              <a:cs typeface="Symbol"/>
            </a:endParaRPr>
          </a:p>
          <a:p>
            <a:pPr marL="168275" algn="ctr">
              <a:lnSpc>
                <a:spcPts val="3454"/>
              </a:lnSpc>
              <a:tabLst>
                <a:tab pos="1337310" algn="l"/>
                <a:tab pos="1692910" algn="l"/>
              </a:tabLst>
            </a:pPr>
            <a:r>
              <a:rPr sz="2800" i="1" kern="0" spc="110" dirty="0">
                <a:solidFill>
                  <a:sysClr val="windowText" lastClr="000000"/>
                </a:solidFill>
                <a:latin typeface="Arial"/>
                <a:cs typeface="Arial"/>
              </a:rPr>
              <a:t>MTTF</a:t>
            </a:r>
            <a:r>
              <a:rPr sz="2800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sz="2800" kern="0" spc="55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4800" kern="0" spc="89" baseline="-10416" dirty="0">
                <a:solidFill>
                  <a:sysClr val="windowText" lastClr="000000"/>
                </a:solidFill>
                <a:latin typeface="Symbol"/>
                <a:cs typeface="Symbol"/>
              </a:rPr>
              <a:t></a:t>
            </a:r>
            <a:r>
              <a:rPr sz="4800" kern="0" spc="-592" baseline="-10416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00" i="1" kern="0" spc="135" dirty="0">
                <a:solidFill>
                  <a:sysClr val="windowText" lastClr="000000"/>
                </a:solidFill>
                <a:latin typeface="Arial"/>
                <a:cs typeface="Arial"/>
              </a:rPr>
              <a:t>R</a:t>
            </a:r>
            <a:r>
              <a:rPr sz="2800" kern="0" spc="135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2800" i="1" kern="0" spc="135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2800" i="1" kern="0" spc="-41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40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2800" i="1" kern="0" spc="40" dirty="0">
                <a:solidFill>
                  <a:sysClr val="windowText" lastClr="000000"/>
                </a:solidFill>
                <a:latin typeface="Arial"/>
                <a:cs typeface="Arial"/>
              </a:rPr>
              <a:t>dt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615950" algn="ctr">
              <a:spcBef>
                <a:spcPts val="290"/>
              </a:spcBef>
            </a:pPr>
            <a:r>
              <a:rPr sz="2000" kern="0" spc="25" dirty="0">
                <a:solidFill>
                  <a:sysClr val="windowText" lastClr="000000"/>
                </a:solidFill>
                <a:latin typeface="Arial"/>
                <a:cs typeface="Arial"/>
              </a:rPr>
              <a:t>0</a:t>
            </a:r>
            <a:endParaRPr sz="20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541020" marR="17780" indent="-506095">
              <a:spcBef>
                <a:spcPts val="1920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If</a:t>
            </a:r>
            <a:r>
              <a:rPr sz="2800" kern="0" spc="-8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R(t)</a:t>
            </a:r>
            <a:r>
              <a:rPr sz="2800" kern="0" spc="-7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obeys</a:t>
            </a:r>
            <a:r>
              <a:rPr sz="2800" kern="0" spc="-8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00" kern="0" spc="-7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exponential</a:t>
            </a:r>
            <a:r>
              <a:rPr sz="2800" kern="0" spc="-6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failure</a:t>
            </a:r>
            <a:r>
              <a:rPr sz="2800" kern="0" spc="-7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law,</a:t>
            </a:r>
            <a:r>
              <a:rPr sz="2800" kern="0" spc="-8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then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MTTF</a:t>
            </a:r>
            <a:r>
              <a:rPr sz="2800" kern="0" spc="-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00" kern="0" spc="-6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inverse</a:t>
            </a:r>
            <a:r>
              <a:rPr sz="2800" kern="0" spc="-5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00" kern="0" spc="-5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800" kern="0" spc="-6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failure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rate: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198296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spc="-20" dirty="0"/>
              <a:t>MTTF</a:t>
            </a: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57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719413" y="2633797"/>
            <a:ext cx="4591050" cy="2677160"/>
            <a:chOff x="2576413" y="2633797"/>
            <a:chExt cx="4591050" cy="2677160"/>
          </a:xfrm>
        </p:grpSpPr>
        <p:sp>
          <p:nvSpPr>
            <p:cNvPr id="4" name="object 4"/>
            <p:cNvSpPr/>
            <p:nvPr/>
          </p:nvSpPr>
          <p:spPr>
            <a:xfrm>
              <a:off x="2581176" y="2638560"/>
              <a:ext cx="4581525" cy="2667635"/>
            </a:xfrm>
            <a:custGeom>
              <a:avLst/>
              <a:gdLst/>
              <a:ahLst/>
              <a:cxnLst/>
              <a:rect l="l" t="t" r="r" b="b"/>
              <a:pathLst>
                <a:path w="4581525" h="2667635">
                  <a:moveTo>
                    <a:pt x="4581205" y="0"/>
                  </a:moveTo>
                  <a:lnTo>
                    <a:pt x="0" y="0"/>
                  </a:lnTo>
                  <a:lnTo>
                    <a:pt x="0" y="2667158"/>
                  </a:lnTo>
                  <a:lnTo>
                    <a:pt x="4581205" y="2667158"/>
                  </a:lnTo>
                  <a:lnTo>
                    <a:pt x="4581205" y="0"/>
                  </a:lnTo>
                  <a:close/>
                </a:path>
              </a:pathLst>
            </a:custGeom>
            <a:solidFill>
              <a:srgbClr val="B8B8B8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2581176" y="2638560"/>
              <a:ext cx="4581525" cy="2667635"/>
            </a:xfrm>
            <a:custGeom>
              <a:avLst/>
              <a:gdLst/>
              <a:ahLst/>
              <a:cxnLst/>
              <a:rect l="l" t="t" r="r" b="b"/>
              <a:pathLst>
                <a:path w="4581525" h="2667635">
                  <a:moveTo>
                    <a:pt x="0" y="2667158"/>
                  </a:moveTo>
                  <a:lnTo>
                    <a:pt x="4581205" y="2667158"/>
                  </a:lnTo>
                  <a:lnTo>
                    <a:pt x="4581205" y="0"/>
                  </a:lnTo>
                  <a:lnTo>
                    <a:pt x="0" y="0"/>
                  </a:lnTo>
                  <a:lnTo>
                    <a:pt x="0" y="2667158"/>
                  </a:lnTo>
                  <a:close/>
                </a:path>
              </a:pathLst>
            </a:custGeom>
            <a:ln w="947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3143248" y="2829094"/>
              <a:ext cx="3838575" cy="2105660"/>
            </a:xfrm>
            <a:custGeom>
              <a:avLst/>
              <a:gdLst/>
              <a:ahLst/>
              <a:cxnLst/>
              <a:rect l="l" t="t" r="r" b="b"/>
              <a:pathLst>
                <a:path w="3838575" h="2105660">
                  <a:moveTo>
                    <a:pt x="3838252" y="0"/>
                  </a:moveTo>
                  <a:lnTo>
                    <a:pt x="0" y="0"/>
                  </a:lnTo>
                  <a:lnTo>
                    <a:pt x="0" y="2105144"/>
                  </a:lnTo>
                  <a:lnTo>
                    <a:pt x="3838252" y="2105144"/>
                  </a:lnTo>
                  <a:lnTo>
                    <a:pt x="3838252" y="0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" name="object 7"/>
            <p:cNvSpPr/>
            <p:nvPr/>
          </p:nvSpPr>
          <p:spPr>
            <a:xfrm>
              <a:off x="3148004" y="2833870"/>
              <a:ext cx="3829050" cy="2105660"/>
            </a:xfrm>
            <a:custGeom>
              <a:avLst/>
              <a:gdLst/>
              <a:ahLst/>
              <a:cxnLst/>
              <a:rect l="l" t="t" r="r" b="b"/>
              <a:pathLst>
                <a:path w="3829050" h="2105660">
                  <a:moveTo>
                    <a:pt x="0" y="2105119"/>
                  </a:moveTo>
                  <a:lnTo>
                    <a:pt x="3828739" y="2105119"/>
                  </a:lnTo>
                </a:path>
                <a:path w="3829050" h="2105660">
                  <a:moveTo>
                    <a:pt x="0" y="1685851"/>
                  </a:moveTo>
                  <a:lnTo>
                    <a:pt x="3828739" y="1685851"/>
                  </a:lnTo>
                </a:path>
                <a:path w="3829050" h="2105660">
                  <a:moveTo>
                    <a:pt x="0" y="1266912"/>
                  </a:moveTo>
                  <a:lnTo>
                    <a:pt x="3828739" y="1266912"/>
                  </a:lnTo>
                </a:path>
                <a:path w="3829050" h="2105660">
                  <a:moveTo>
                    <a:pt x="0" y="838206"/>
                  </a:moveTo>
                  <a:lnTo>
                    <a:pt x="3828739" y="838206"/>
                  </a:lnTo>
                </a:path>
                <a:path w="3829050" h="2105660">
                  <a:moveTo>
                    <a:pt x="0" y="418849"/>
                  </a:moveTo>
                  <a:lnTo>
                    <a:pt x="3828739" y="418849"/>
                  </a:lnTo>
                </a:path>
                <a:path w="3829050" h="2105660">
                  <a:moveTo>
                    <a:pt x="0" y="0"/>
                  </a:moveTo>
                  <a:lnTo>
                    <a:pt x="3828739" y="0"/>
                  </a:lnTo>
                </a:path>
              </a:pathLst>
            </a:custGeom>
            <a:ln w="94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3148004" y="2833870"/>
              <a:ext cx="3838575" cy="2105660"/>
            </a:xfrm>
            <a:custGeom>
              <a:avLst/>
              <a:gdLst/>
              <a:ahLst/>
              <a:cxnLst/>
              <a:rect l="l" t="t" r="r" b="b"/>
              <a:pathLst>
                <a:path w="3838575" h="2105660">
                  <a:moveTo>
                    <a:pt x="0" y="0"/>
                  </a:moveTo>
                  <a:lnTo>
                    <a:pt x="3828739" y="0"/>
                  </a:lnTo>
                </a:path>
                <a:path w="3838575" h="2105660">
                  <a:moveTo>
                    <a:pt x="3838150" y="0"/>
                  </a:moveTo>
                  <a:lnTo>
                    <a:pt x="3838150" y="2095616"/>
                  </a:lnTo>
                </a:path>
                <a:path w="3838575" h="2105660">
                  <a:moveTo>
                    <a:pt x="3838150" y="2105119"/>
                  </a:moveTo>
                  <a:lnTo>
                    <a:pt x="9499" y="2105119"/>
                  </a:lnTo>
                </a:path>
                <a:path w="3838575" h="2105660">
                  <a:moveTo>
                    <a:pt x="0" y="2105119"/>
                  </a:moveTo>
                  <a:lnTo>
                    <a:pt x="0" y="9502"/>
                  </a:lnTo>
                </a:path>
              </a:pathLst>
            </a:custGeom>
            <a:ln w="9487">
              <a:solidFill>
                <a:srgbClr val="80808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3071648" y="2833870"/>
              <a:ext cx="76835" cy="2105660"/>
            </a:xfrm>
            <a:custGeom>
              <a:avLst/>
              <a:gdLst/>
              <a:ahLst/>
              <a:cxnLst/>
              <a:rect l="l" t="t" r="r" b="b"/>
              <a:pathLst>
                <a:path w="76835" h="2105660">
                  <a:moveTo>
                    <a:pt x="76355" y="0"/>
                  </a:moveTo>
                  <a:lnTo>
                    <a:pt x="76355" y="2095616"/>
                  </a:lnTo>
                </a:path>
                <a:path w="76835" h="2105660">
                  <a:moveTo>
                    <a:pt x="0" y="2105119"/>
                  </a:moveTo>
                  <a:lnTo>
                    <a:pt x="66855" y="2105119"/>
                  </a:lnTo>
                </a:path>
                <a:path w="76835" h="2105660">
                  <a:moveTo>
                    <a:pt x="0" y="1685851"/>
                  </a:moveTo>
                  <a:lnTo>
                    <a:pt x="66855" y="1685851"/>
                  </a:lnTo>
                </a:path>
                <a:path w="76835" h="2105660">
                  <a:moveTo>
                    <a:pt x="0" y="1266912"/>
                  </a:moveTo>
                  <a:lnTo>
                    <a:pt x="66855" y="1266912"/>
                  </a:lnTo>
                </a:path>
                <a:path w="76835" h="2105660">
                  <a:moveTo>
                    <a:pt x="0" y="838206"/>
                  </a:moveTo>
                  <a:lnTo>
                    <a:pt x="66855" y="838206"/>
                  </a:lnTo>
                </a:path>
                <a:path w="76835" h="2105660">
                  <a:moveTo>
                    <a:pt x="0" y="418849"/>
                  </a:moveTo>
                  <a:lnTo>
                    <a:pt x="66855" y="418849"/>
                  </a:lnTo>
                </a:path>
                <a:path w="76835" h="2105660">
                  <a:moveTo>
                    <a:pt x="0" y="0"/>
                  </a:moveTo>
                  <a:lnTo>
                    <a:pt x="66855" y="0"/>
                  </a:lnTo>
                </a:path>
              </a:pathLst>
            </a:custGeom>
            <a:ln w="948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3162260" y="2829055"/>
              <a:ext cx="3800475" cy="2066925"/>
            </a:xfrm>
            <a:custGeom>
              <a:avLst/>
              <a:gdLst/>
              <a:ahLst/>
              <a:cxnLst/>
              <a:rect l="l" t="t" r="r" b="b"/>
              <a:pathLst>
                <a:path w="3800475" h="2066925">
                  <a:moveTo>
                    <a:pt x="0" y="0"/>
                  </a:moveTo>
                  <a:lnTo>
                    <a:pt x="38025" y="85771"/>
                  </a:lnTo>
                </a:path>
                <a:path w="3800475" h="2066925">
                  <a:moveTo>
                    <a:pt x="38025" y="85771"/>
                  </a:moveTo>
                  <a:lnTo>
                    <a:pt x="76037" y="161661"/>
                  </a:lnTo>
                </a:path>
                <a:path w="3800475" h="2066925">
                  <a:moveTo>
                    <a:pt x="76037" y="161661"/>
                  </a:moveTo>
                  <a:lnTo>
                    <a:pt x="114380" y="237930"/>
                  </a:lnTo>
                </a:path>
                <a:path w="3800475" h="2066925">
                  <a:moveTo>
                    <a:pt x="114380" y="237930"/>
                  </a:moveTo>
                  <a:lnTo>
                    <a:pt x="152405" y="314200"/>
                  </a:lnTo>
                </a:path>
                <a:path w="3800475" h="2066925">
                  <a:moveTo>
                    <a:pt x="152405" y="314200"/>
                  </a:moveTo>
                  <a:lnTo>
                    <a:pt x="190418" y="380968"/>
                  </a:lnTo>
                </a:path>
                <a:path w="3800475" h="2066925">
                  <a:moveTo>
                    <a:pt x="190418" y="380968"/>
                  </a:moveTo>
                  <a:lnTo>
                    <a:pt x="228443" y="447735"/>
                  </a:lnTo>
                </a:path>
                <a:path w="3800475" h="2066925">
                  <a:moveTo>
                    <a:pt x="228443" y="447735"/>
                  </a:moveTo>
                  <a:lnTo>
                    <a:pt x="266786" y="514250"/>
                  </a:lnTo>
                </a:path>
                <a:path w="3800475" h="2066925">
                  <a:moveTo>
                    <a:pt x="266786" y="514250"/>
                  </a:moveTo>
                  <a:lnTo>
                    <a:pt x="304799" y="581017"/>
                  </a:lnTo>
                </a:path>
                <a:path w="3800475" h="2066925">
                  <a:moveTo>
                    <a:pt x="304799" y="581017"/>
                  </a:moveTo>
                  <a:lnTo>
                    <a:pt x="342824" y="638283"/>
                  </a:lnTo>
                </a:path>
                <a:path w="3800475" h="2066925">
                  <a:moveTo>
                    <a:pt x="342824" y="638283"/>
                  </a:moveTo>
                  <a:lnTo>
                    <a:pt x="380849" y="695168"/>
                  </a:lnTo>
                </a:path>
                <a:path w="3800475" h="2066925">
                  <a:moveTo>
                    <a:pt x="380849" y="695168"/>
                  </a:moveTo>
                  <a:lnTo>
                    <a:pt x="419179" y="752434"/>
                  </a:lnTo>
                </a:path>
                <a:path w="3800475" h="2066925">
                  <a:moveTo>
                    <a:pt x="419179" y="752434"/>
                  </a:moveTo>
                  <a:lnTo>
                    <a:pt x="457204" y="799944"/>
                  </a:lnTo>
                </a:path>
                <a:path w="3800475" h="2066925">
                  <a:moveTo>
                    <a:pt x="457204" y="799944"/>
                  </a:moveTo>
                  <a:lnTo>
                    <a:pt x="495230" y="857210"/>
                  </a:lnTo>
                </a:path>
                <a:path w="3800475" h="2066925">
                  <a:moveTo>
                    <a:pt x="495230" y="857210"/>
                  </a:moveTo>
                  <a:lnTo>
                    <a:pt x="533242" y="904973"/>
                  </a:lnTo>
                </a:path>
                <a:path w="3800475" h="2066925">
                  <a:moveTo>
                    <a:pt x="533242" y="904973"/>
                  </a:moveTo>
                  <a:lnTo>
                    <a:pt x="571585" y="952484"/>
                  </a:lnTo>
                </a:path>
                <a:path w="3800475" h="2066925">
                  <a:moveTo>
                    <a:pt x="571585" y="952484"/>
                  </a:moveTo>
                  <a:lnTo>
                    <a:pt x="609598" y="990745"/>
                  </a:lnTo>
                </a:path>
                <a:path w="3800475" h="2066925">
                  <a:moveTo>
                    <a:pt x="609598" y="990745"/>
                  </a:moveTo>
                  <a:lnTo>
                    <a:pt x="647585" y="1038255"/>
                  </a:lnTo>
                </a:path>
                <a:path w="3800475" h="2066925">
                  <a:moveTo>
                    <a:pt x="647585" y="1038255"/>
                  </a:moveTo>
                  <a:lnTo>
                    <a:pt x="685610" y="1076137"/>
                  </a:lnTo>
                </a:path>
                <a:path w="3800475" h="2066925">
                  <a:moveTo>
                    <a:pt x="685610" y="1076137"/>
                  </a:moveTo>
                  <a:lnTo>
                    <a:pt x="724016" y="1123900"/>
                  </a:lnTo>
                </a:path>
                <a:path w="3800475" h="2066925">
                  <a:moveTo>
                    <a:pt x="724016" y="1123900"/>
                  </a:moveTo>
                  <a:lnTo>
                    <a:pt x="762042" y="1161908"/>
                  </a:lnTo>
                </a:path>
                <a:path w="3800475" h="2066925">
                  <a:moveTo>
                    <a:pt x="762042" y="1161908"/>
                  </a:moveTo>
                  <a:lnTo>
                    <a:pt x="800067" y="1200170"/>
                  </a:lnTo>
                </a:path>
                <a:path w="3800475" h="2066925">
                  <a:moveTo>
                    <a:pt x="800067" y="1200170"/>
                  </a:moveTo>
                  <a:lnTo>
                    <a:pt x="838092" y="1228676"/>
                  </a:lnTo>
                </a:path>
                <a:path w="3800475" h="2066925">
                  <a:moveTo>
                    <a:pt x="838092" y="1228676"/>
                  </a:moveTo>
                  <a:lnTo>
                    <a:pt x="876371" y="1266976"/>
                  </a:lnTo>
                </a:path>
                <a:path w="3800475" h="2066925">
                  <a:moveTo>
                    <a:pt x="876371" y="1266976"/>
                  </a:moveTo>
                  <a:lnTo>
                    <a:pt x="914397" y="1295456"/>
                  </a:lnTo>
                </a:path>
                <a:path w="3800475" h="2066925">
                  <a:moveTo>
                    <a:pt x="914397" y="1295456"/>
                  </a:moveTo>
                  <a:lnTo>
                    <a:pt x="952422" y="1333427"/>
                  </a:lnTo>
                </a:path>
                <a:path w="3800475" h="2066925">
                  <a:moveTo>
                    <a:pt x="952422" y="1333427"/>
                  </a:moveTo>
                  <a:lnTo>
                    <a:pt x="990447" y="1362224"/>
                  </a:lnTo>
                </a:path>
                <a:path w="3800475" h="2066925">
                  <a:moveTo>
                    <a:pt x="990447" y="1362224"/>
                  </a:moveTo>
                  <a:lnTo>
                    <a:pt x="1028472" y="1390705"/>
                  </a:lnTo>
                </a:path>
                <a:path w="3800475" h="2066925">
                  <a:moveTo>
                    <a:pt x="1028472" y="1390705"/>
                  </a:moveTo>
                  <a:lnTo>
                    <a:pt x="1066752" y="1419173"/>
                  </a:lnTo>
                </a:path>
                <a:path w="3800475" h="2066925">
                  <a:moveTo>
                    <a:pt x="1066752" y="1419173"/>
                  </a:moveTo>
                  <a:lnTo>
                    <a:pt x="1104777" y="1447970"/>
                  </a:lnTo>
                </a:path>
                <a:path w="3800475" h="2066925">
                  <a:moveTo>
                    <a:pt x="1104777" y="1447970"/>
                  </a:moveTo>
                  <a:lnTo>
                    <a:pt x="1142802" y="1466962"/>
                  </a:lnTo>
                </a:path>
                <a:path w="3800475" h="2066925">
                  <a:moveTo>
                    <a:pt x="1142802" y="1466962"/>
                  </a:moveTo>
                  <a:lnTo>
                    <a:pt x="1180827" y="1495430"/>
                  </a:lnTo>
                </a:path>
                <a:path w="3800475" h="2066925">
                  <a:moveTo>
                    <a:pt x="1180827" y="1495430"/>
                  </a:moveTo>
                  <a:lnTo>
                    <a:pt x="1219234" y="1523911"/>
                  </a:lnTo>
                </a:path>
                <a:path w="3800475" h="2066925">
                  <a:moveTo>
                    <a:pt x="1219234" y="1523911"/>
                  </a:moveTo>
                  <a:lnTo>
                    <a:pt x="1257259" y="1543219"/>
                  </a:lnTo>
                </a:path>
                <a:path w="3800475" h="2066925">
                  <a:moveTo>
                    <a:pt x="1257259" y="1543219"/>
                  </a:moveTo>
                  <a:lnTo>
                    <a:pt x="1295284" y="1562198"/>
                  </a:lnTo>
                </a:path>
                <a:path w="3800475" h="2066925">
                  <a:moveTo>
                    <a:pt x="1295284" y="1562198"/>
                  </a:moveTo>
                  <a:lnTo>
                    <a:pt x="1333309" y="1590678"/>
                  </a:lnTo>
                </a:path>
                <a:path w="3800475" h="2066925">
                  <a:moveTo>
                    <a:pt x="1333309" y="1590678"/>
                  </a:moveTo>
                  <a:lnTo>
                    <a:pt x="1371589" y="1609657"/>
                  </a:lnTo>
                </a:path>
                <a:path w="3800475" h="2066925">
                  <a:moveTo>
                    <a:pt x="1371589" y="1609657"/>
                  </a:moveTo>
                  <a:lnTo>
                    <a:pt x="1409614" y="1628965"/>
                  </a:lnTo>
                </a:path>
                <a:path w="3800475" h="2066925">
                  <a:moveTo>
                    <a:pt x="1409614" y="1628965"/>
                  </a:moveTo>
                  <a:lnTo>
                    <a:pt x="1447639" y="1647944"/>
                  </a:lnTo>
                </a:path>
                <a:path w="3800475" h="2066925">
                  <a:moveTo>
                    <a:pt x="1447639" y="1647944"/>
                  </a:moveTo>
                  <a:lnTo>
                    <a:pt x="1485664" y="1666935"/>
                  </a:lnTo>
                </a:path>
                <a:path w="3800475" h="2066925">
                  <a:moveTo>
                    <a:pt x="1485664" y="1666935"/>
                  </a:moveTo>
                  <a:lnTo>
                    <a:pt x="1523944" y="1676425"/>
                  </a:lnTo>
                </a:path>
                <a:path w="3800475" h="2066925">
                  <a:moveTo>
                    <a:pt x="1523944" y="1676425"/>
                  </a:moveTo>
                  <a:lnTo>
                    <a:pt x="1561969" y="1695416"/>
                  </a:lnTo>
                </a:path>
                <a:path w="3800475" h="2066925">
                  <a:moveTo>
                    <a:pt x="1561969" y="1695416"/>
                  </a:moveTo>
                  <a:lnTo>
                    <a:pt x="1599994" y="1714712"/>
                  </a:lnTo>
                </a:path>
                <a:path w="3800475" h="2066925">
                  <a:moveTo>
                    <a:pt x="1599994" y="1714712"/>
                  </a:moveTo>
                  <a:lnTo>
                    <a:pt x="1638019" y="1724214"/>
                  </a:lnTo>
                </a:path>
                <a:path w="3800475" h="2066925">
                  <a:moveTo>
                    <a:pt x="1638019" y="1724214"/>
                  </a:moveTo>
                  <a:lnTo>
                    <a:pt x="1676426" y="1743192"/>
                  </a:lnTo>
                </a:path>
                <a:path w="3800475" h="2066925">
                  <a:moveTo>
                    <a:pt x="1676426" y="1743192"/>
                  </a:moveTo>
                  <a:lnTo>
                    <a:pt x="1714451" y="1752682"/>
                  </a:lnTo>
                </a:path>
                <a:path w="3800475" h="2066925">
                  <a:moveTo>
                    <a:pt x="1714451" y="1752682"/>
                  </a:moveTo>
                  <a:lnTo>
                    <a:pt x="1752476" y="1771673"/>
                  </a:lnTo>
                </a:path>
                <a:path w="3800475" h="2066925">
                  <a:moveTo>
                    <a:pt x="1752476" y="1771673"/>
                  </a:moveTo>
                  <a:lnTo>
                    <a:pt x="1790502" y="1781162"/>
                  </a:lnTo>
                </a:path>
                <a:path w="3800475" h="2066925">
                  <a:moveTo>
                    <a:pt x="1790502" y="1781162"/>
                  </a:moveTo>
                  <a:lnTo>
                    <a:pt x="1828781" y="1800154"/>
                  </a:lnTo>
                </a:path>
                <a:path w="3800475" h="2066925">
                  <a:moveTo>
                    <a:pt x="1828781" y="1800154"/>
                  </a:moveTo>
                  <a:lnTo>
                    <a:pt x="1866806" y="1809960"/>
                  </a:lnTo>
                </a:path>
                <a:path w="3800475" h="2066925">
                  <a:moveTo>
                    <a:pt x="1866806" y="1809960"/>
                  </a:moveTo>
                  <a:lnTo>
                    <a:pt x="1904831" y="1819449"/>
                  </a:lnTo>
                </a:path>
                <a:path w="3800475" h="2066925">
                  <a:moveTo>
                    <a:pt x="1904831" y="1819449"/>
                  </a:moveTo>
                  <a:lnTo>
                    <a:pt x="1933318" y="1828939"/>
                  </a:lnTo>
                </a:path>
                <a:path w="3800475" h="2066925">
                  <a:moveTo>
                    <a:pt x="1933318" y="1828939"/>
                  </a:moveTo>
                  <a:lnTo>
                    <a:pt x="1971344" y="1838441"/>
                  </a:lnTo>
                </a:path>
                <a:path w="3800475" h="2066925">
                  <a:moveTo>
                    <a:pt x="1971344" y="1838441"/>
                  </a:moveTo>
                  <a:lnTo>
                    <a:pt x="2009750" y="1847930"/>
                  </a:lnTo>
                </a:path>
                <a:path w="3800475" h="2066925">
                  <a:moveTo>
                    <a:pt x="2009750" y="1847930"/>
                  </a:moveTo>
                  <a:lnTo>
                    <a:pt x="2047776" y="1866909"/>
                  </a:lnTo>
                </a:path>
                <a:path w="3800475" h="2066925">
                  <a:moveTo>
                    <a:pt x="2047776" y="1866909"/>
                  </a:moveTo>
                  <a:lnTo>
                    <a:pt x="2085801" y="1876411"/>
                  </a:lnTo>
                </a:path>
                <a:path w="3800475" h="2066925">
                  <a:moveTo>
                    <a:pt x="2085801" y="1876411"/>
                  </a:moveTo>
                  <a:lnTo>
                    <a:pt x="2123826" y="1876411"/>
                  </a:lnTo>
                </a:path>
                <a:path w="3800475" h="2066925">
                  <a:moveTo>
                    <a:pt x="2123826" y="1876411"/>
                  </a:moveTo>
                  <a:lnTo>
                    <a:pt x="2162105" y="1885900"/>
                  </a:lnTo>
                </a:path>
                <a:path w="3800475" h="2066925">
                  <a:moveTo>
                    <a:pt x="2162105" y="1885900"/>
                  </a:moveTo>
                  <a:lnTo>
                    <a:pt x="2200131" y="1895390"/>
                  </a:lnTo>
                </a:path>
                <a:path w="3800475" h="2066925">
                  <a:moveTo>
                    <a:pt x="2200131" y="1895390"/>
                  </a:moveTo>
                  <a:lnTo>
                    <a:pt x="2238156" y="1905196"/>
                  </a:lnTo>
                </a:path>
                <a:path w="3800475" h="2066925">
                  <a:moveTo>
                    <a:pt x="2238156" y="1905196"/>
                  </a:moveTo>
                  <a:lnTo>
                    <a:pt x="2276181" y="1914698"/>
                  </a:lnTo>
                </a:path>
                <a:path w="3800475" h="2066925">
                  <a:moveTo>
                    <a:pt x="2276181" y="1914698"/>
                  </a:moveTo>
                  <a:lnTo>
                    <a:pt x="2314588" y="1924187"/>
                  </a:lnTo>
                </a:path>
                <a:path w="3800475" h="2066925">
                  <a:moveTo>
                    <a:pt x="2314588" y="1924187"/>
                  </a:moveTo>
                  <a:lnTo>
                    <a:pt x="2352486" y="1924187"/>
                  </a:lnTo>
                </a:path>
                <a:path w="3800475" h="2066925">
                  <a:moveTo>
                    <a:pt x="2352486" y="1924187"/>
                  </a:moveTo>
                  <a:lnTo>
                    <a:pt x="2390511" y="1933676"/>
                  </a:lnTo>
                </a:path>
                <a:path w="3800475" h="2066925">
                  <a:moveTo>
                    <a:pt x="2390511" y="1933676"/>
                  </a:moveTo>
                  <a:lnTo>
                    <a:pt x="2428536" y="1943178"/>
                  </a:lnTo>
                </a:path>
                <a:path w="3800475" h="2066925">
                  <a:moveTo>
                    <a:pt x="2428536" y="1943178"/>
                  </a:moveTo>
                  <a:lnTo>
                    <a:pt x="2466943" y="1952668"/>
                  </a:lnTo>
                </a:path>
                <a:path w="3800475" h="2066925">
                  <a:moveTo>
                    <a:pt x="2466943" y="1952668"/>
                  </a:moveTo>
                  <a:lnTo>
                    <a:pt x="2504968" y="1952668"/>
                  </a:lnTo>
                </a:path>
                <a:path w="3800475" h="2066925">
                  <a:moveTo>
                    <a:pt x="2504968" y="1952668"/>
                  </a:moveTo>
                  <a:lnTo>
                    <a:pt x="2542993" y="1962157"/>
                  </a:lnTo>
                </a:path>
                <a:path w="3800475" h="2066925">
                  <a:moveTo>
                    <a:pt x="2542993" y="1962157"/>
                  </a:moveTo>
                  <a:lnTo>
                    <a:pt x="2581018" y="1962157"/>
                  </a:lnTo>
                </a:path>
                <a:path w="3800475" h="2066925">
                  <a:moveTo>
                    <a:pt x="2581018" y="1962157"/>
                  </a:moveTo>
                  <a:lnTo>
                    <a:pt x="2619298" y="1971647"/>
                  </a:lnTo>
                </a:path>
                <a:path w="3800475" h="2066925">
                  <a:moveTo>
                    <a:pt x="2619298" y="1971647"/>
                  </a:moveTo>
                  <a:lnTo>
                    <a:pt x="2657323" y="1981149"/>
                  </a:lnTo>
                </a:path>
                <a:path w="3800475" h="2066925">
                  <a:moveTo>
                    <a:pt x="2657323" y="1981149"/>
                  </a:moveTo>
                  <a:lnTo>
                    <a:pt x="2695348" y="1981149"/>
                  </a:lnTo>
                </a:path>
                <a:path w="3800475" h="2066925">
                  <a:moveTo>
                    <a:pt x="2695348" y="1981149"/>
                  </a:moveTo>
                  <a:lnTo>
                    <a:pt x="2733373" y="1990955"/>
                  </a:lnTo>
                </a:path>
                <a:path w="3800475" h="2066925">
                  <a:moveTo>
                    <a:pt x="2733373" y="1990955"/>
                  </a:moveTo>
                  <a:lnTo>
                    <a:pt x="2771398" y="1990955"/>
                  </a:lnTo>
                </a:path>
                <a:path w="3800475" h="2066925">
                  <a:moveTo>
                    <a:pt x="2771398" y="1990955"/>
                  </a:moveTo>
                  <a:lnTo>
                    <a:pt x="2809805" y="2000444"/>
                  </a:lnTo>
                </a:path>
                <a:path w="3800475" h="2066925">
                  <a:moveTo>
                    <a:pt x="2809805" y="2000444"/>
                  </a:moveTo>
                  <a:lnTo>
                    <a:pt x="2847830" y="2000444"/>
                  </a:lnTo>
                </a:path>
                <a:path w="3800475" h="2066925">
                  <a:moveTo>
                    <a:pt x="2847830" y="2000444"/>
                  </a:moveTo>
                  <a:lnTo>
                    <a:pt x="2885728" y="2000444"/>
                  </a:lnTo>
                </a:path>
                <a:path w="3800475" h="2066925">
                  <a:moveTo>
                    <a:pt x="2885728" y="2000444"/>
                  </a:moveTo>
                  <a:lnTo>
                    <a:pt x="2923753" y="2009933"/>
                  </a:lnTo>
                </a:path>
                <a:path w="3800475" h="2066925">
                  <a:moveTo>
                    <a:pt x="2923753" y="2009933"/>
                  </a:moveTo>
                  <a:lnTo>
                    <a:pt x="2962160" y="2009933"/>
                  </a:lnTo>
                </a:path>
                <a:path w="3800475" h="2066925">
                  <a:moveTo>
                    <a:pt x="2962160" y="2009933"/>
                  </a:moveTo>
                  <a:lnTo>
                    <a:pt x="3000185" y="2019435"/>
                  </a:lnTo>
                </a:path>
                <a:path w="3800475" h="2066925">
                  <a:moveTo>
                    <a:pt x="3000185" y="2019435"/>
                  </a:moveTo>
                  <a:lnTo>
                    <a:pt x="3038210" y="2019435"/>
                  </a:lnTo>
                </a:path>
                <a:path w="3800475" h="2066925">
                  <a:moveTo>
                    <a:pt x="3038210" y="2019435"/>
                  </a:moveTo>
                  <a:lnTo>
                    <a:pt x="3076235" y="2019435"/>
                  </a:lnTo>
                </a:path>
                <a:path w="3800475" h="2066925">
                  <a:moveTo>
                    <a:pt x="3076235" y="2019435"/>
                  </a:moveTo>
                  <a:lnTo>
                    <a:pt x="3114515" y="2028925"/>
                  </a:lnTo>
                </a:path>
                <a:path w="3800475" h="2066925">
                  <a:moveTo>
                    <a:pt x="3114515" y="2028925"/>
                  </a:moveTo>
                  <a:lnTo>
                    <a:pt x="3152540" y="2028925"/>
                  </a:lnTo>
                </a:path>
                <a:path w="3800475" h="2066925">
                  <a:moveTo>
                    <a:pt x="3152540" y="2028925"/>
                  </a:moveTo>
                  <a:lnTo>
                    <a:pt x="3190565" y="2028925"/>
                  </a:lnTo>
                </a:path>
                <a:path w="3800475" h="2066925">
                  <a:moveTo>
                    <a:pt x="3190565" y="2028925"/>
                  </a:moveTo>
                  <a:lnTo>
                    <a:pt x="3228590" y="2038414"/>
                  </a:lnTo>
                </a:path>
                <a:path w="3800475" h="2066925">
                  <a:moveTo>
                    <a:pt x="3228590" y="2038414"/>
                  </a:moveTo>
                  <a:lnTo>
                    <a:pt x="3266997" y="2038414"/>
                  </a:lnTo>
                </a:path>
                <a:path w="3800475" h="2066925">
                  <a:moveTo>
                    <a:pt x="3266997" y="2038414"/>
                  </a:moveTo>
                  <a:lnTo>
                    <a:pt x="3305022" y="2038414"/>
                  </a:lnTo>
                </a:path>
                <a:path w="3800475" h="2066925">
                  <a:moveTo>
                    <a:pt x="3305022" y="2038414"/>
                  </a:moveTo>
                  <a:lnTo>
                    <a:pt x="3343047" y="2038414"/>
                  </a:lnTo>
                </a:path>
                <a:path w="3800475" h="2066925">
                  <a:moveTo>
                    <a:pt x="3343047" y="2038414"/>
                  </a:moveTo>
                  <a:lnTo>
                    <a:pt x="3381073" y="2047904"/>
                  </a:lnTo>
                </a:path>
                <a:path w="3800475" h="2066925">
                  <a:moveTo>
                    <a:pt x="3381073" y="2047904"/>
                  </a:moveTo>
                  <a:lnTo>
                    <a:pt x="3419352" y="2047904"/>
                  </a:lnTo>
                </a:path>
                <a:path w="3800475" h="2066925">
                  <a:moveTo>
                    <a:pt x="3419352" y="2047904"/>
                  </a:moveTo>
                  <a:lnTo>
                    <a:pt x="3457377" y="2047904"/>
                  </a:lnTo>
                </a:path>
                <a:path w="3800475" h="2066925">
                  <a:moveTo>
                    <a:pt x="3457377" y="2047904"/>
                  </a:moveTo>
                  <a:lnTo>
                    <a:pt x="3495402" y="2047904"/>
                  </a:lnTo>
                </a:path>
                <a:path w="3800475" h="2066925">
                  <a:moveTo>
                    <a:pt x="3495402" y="2047904"/>
                  </a:moveTo>
                  <a:lnTo>
                    <a:pt x="3533428" y="2057406"/>
                  </a:lnTo>
                </a:path>
                <a:path w="3800475" h="2066925">
                  <a:moveTo>
                    <a:pt x="3533428" y="2057406"/>
                  </a:moveTo>
                  <a:lnTo>
                    <a:pt x="3571707" y="2057406"/>
                  </a:lnTo>
                </a:path>
                <a:path w="3800475" h="2066925">
                  <a:moveTo>
                    <a:pt x="3571707" y="2057406"/>
                  </a:moveTo>
                  <a:lnTo>
                    <a:pt x="3609732" y="2057406"/>
                  </a:lnTo>
                </a:path>
                <a:path w="3800475" h="2066925">
                  <a:moveTo>
                    <a:pt x="3609732" y="2057406"/>
                  </a:moveTo>
                  <a:lnTo>
                    <a:pt x="3647757" y="2057406"/>
                  </a:lnTo>
                </a:path>
                <a:path w="3800475" h="2066925">
                  <a:moveTo>
                    <a:pt x="3647757" y="2057406"/>
                  </a:moveTo>
                  <a:lnTo>
                    <a:pt x="3685783" y="2057406"/>
                  </a:lnTo>
                </a:path>
                <a:path w="3800475" h="2066925">
                  <a:moveTo>
                    <a:pt x="3685783" y="2057406"/>
                  </a:moveTo>
                  <a:lnTo>
                    <a:pt x="3724189" y="2066895"/>
                  </a:lnTo>
                </a:path>
                <a:path w="3800475" h="2066925">
                  <a:moveTo>
                    <a:pt x="3724189" y="2066895"/>
                  </a:moveTo>
                  <a:lnTo>
                    <a:pt x="3762215" y="2066895"/>
                  </a:lnTo>
                </a:path>
                <a:path w="3800475" h="2066925">
                  <a:moveTo>
                    <a:pt x="3762215" y="2066895"/>
                  </a:moveTo>
                  <a:lnTo>
                    <a:pt x="3800240" y="2066895"/>
                  </a:lnTo>
                </a:path>
              </a:pathLst>
            </a:custGeom>
            <a:ln w="2846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3762514" y="2540188"/>
            <a:ext cx="345440" cy="2576988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R="5080" algn="r">
              <a:spcBef>
                <a:spcPts val="1175"/>
              </a:spcBef>
            </a:pPr>
            <a:r>
              <a:rPr sz="185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185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R="5080" algn="r">
              <a:spcBef>
                <a:spcPts val="1075"/>
              </a:spcBef>
            </a:pPr>
            <a:r>
              <a:rPr sz="185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0.8</a:t>
            </a:r>
            <a:endParaRPr sz="185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R="5080" algn="r">
              <a:spcBef>
                <a:spcPts val="1085"/>
              </a:spcBef>
            </a:pPr>
            <a:r>
              <a:rPr sz="185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0.6</a:t>
            </a:r>
            <a:endParaRPr sz="185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R="5080" algn="r">
              <a:spcBef>
                <a:spcPts val="1155"/>
              </a:spcBef>
            </a:pPr>
            <a:r>
              <a:rPr sz="185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0.4</a:t>
            </a:r>
            <a:endParaRPr sz="185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R="5080" algn="r">
              <a:spcBef>
                <a:spcPts val="1080"/>
              </a:spcBef>
            </a:pPr>
            <a:r>
              <a:rPr sz="185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0.2</a:t>
            </a:r>
            <a:endParaRPr sz="185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R="5080" algn="r">
              <a:spcBef>
                <a:spcPts val="1080"/>
              </a:spcBef>
            </a:pPr>
            <a:r>
              <a:rPr sz="185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0</a:t>
            </a:r>
            <a:endParaRPr sz="185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719437" y="2633821"/>
            <a:ext cx="4591050" cy="2677160"/>
            <a:chOff x="2576437" y="2633821"/>
            <a:chExt cx="4591050" cy="2677160"/>
          </a:xfrm>
        </p:grpSpPr>
        <p:sp>
          <p:nvSpPr>
            <p:cNvPr id="13" name="object 13"/>
            <p:cNvSpPr/>
            <p:nvPr/>
          </p:nvSpPr>
          <p:spPr>
            <a:xfrm>
              <a:off x="2581176" y="2638560"/>
              <a:ext cx="4581525" cy="2667635"/>
            </a:xfrm>
            <a:custGeom>
              <a:avLst/>
              <a:gdLst/>
              <a:ahLst/>
              <a:cxnLst/>
              <a:rect l="l" t="t" r="r" b="b"/>
              <a:pathLst>
                <a:path w="4581525" h="2667635">
                  <a:moveTo>
                    <a:pt x="0" y="2667158"/>
                  </a:moveTo>
                  <a:lnTo>
                    <a:pt x="4581205" y="2667158"/>
                  </a:lnTo>
                  <a:lnTo>
                    <a:pt x="4581205" y="0"/>
                  </a:lnTo>
                  <a:lnTo>
                    <a:pt x="0" y="0"/>
                  </a:lnTo>
                  <a:lnTo>
                    <a:pt x="0" y="2667158"/>
                  </a:lnTo>
                  <a:close/>
                </a:path>
              </a:pathLst>
            </a:custGeom>
            <a:ln w="947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4114800" y="4114800"/>
              <a:ext cx="1981200" cy="838200"/>
            </a:xfrm>
            <a:custGeom>
              <a:avLst/>
              <a:gdLst/>
              <a:ahLst/>
              <a:cxnLst/>
              <a:rect l="l" t="t" r="r" b="b"/>
              <a:pathLst>
                <a:path w="1981200" h="838200">
                  <a:moveTo>
                    <a:pt x="0" y="0"/>
                  </a:moveTo>
                  <a:lnTo>
                    <a:pt x="0" y="838200"/>
                  </a:lnTo>
                </a:path>
                <a:path w="1981200" h="838200">
                  <a:moveTo>
                    <a:pt x="990600" y="533400"/>
                  </a:moveTo>
                  <a:lnTo>
                    <a:pt x="990600" y="838200"/>
                  </a:lnTo>
                </a:path>
                <a:path w="1981200" h="838200">
                  <a:moveTo>
                    <a:pt x="1981200" y="685800"/>
                  </a:moveTo>
                  <a:lnTo>
                    <a:pt x="1981200" y="83820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905000" y="1600200"/>
            <a:ext cx="3054350" cy="573234"/>
          </a:xfrm>
          <a:prstGeom prst="rect">
            <a:avLst/>
          </a:prstGeom>
          <a:solidFill>
            <a:srgbClr val="CCFFFF"/>
          </a:solidFill>
        </p:spPr>
        <p:txBody>
          <a:bodyPr vert="horz" wrap="square" lIns="0" tIns="133350" rIns="0" bIns="0" rtlCol="0">
            <a:spAutoFit/>
          </a:bodyPr>
          <a:lstStyle/>
          <a:p>
            <a:pPr marL="578485">
              <a:spcBef>
                <a:spcPts val="1050"/>
              </a:spcBef>
            </a:pPr>
            <a:r>
              <a:rPr sz="2850" i="1" kern="0" spc="110" dirty="0">
                <a:solidFill>
                  <a:sysClr val="windowText" lastClr="000000"/>
                </a:solidFill>
                <a:latin typeface="Arial"/>
                <a:cs typeface="Arial"/>
              </a:rPr>
              <a:t>R</a:t>
            </a:r>
            <a:r>
              <a:rPr sz="2850" kern="0" spc="11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2850" i="1" kern="0" spc="110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2850" i="1" kern="0" spc="-4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50" kern="0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285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50" kern="0" spc="60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r>
              <a:rPr sz="2850" kern="0" spc="8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50" i="1" kern="0" spc="165" dirty="0">
                <a:solidFill>
                  <a:sysClr val="windowText" lastClr="000000"/>
                </a:solidFill>
                <a:latin typeface="Arial"/>
                <a:cs typeface="Arial"/>
              </a:rPr>
              <a:t>e</a:t>
            </a:r>
            <a:r>
              <a:rPr sz="3000" kern="0" spc="247" baseline="36111" dirty="0">
                <a:solidFill>
                  <a:sysClr val="windowText" lastClr="000000"/>
                </a:solidFill>
                <a:latin typeface="Symbol"/>
                <a:cs typeface="Symbol"/>
              </a:rPr>
              <a:t></a:t>
            </a:r>
            <a:r>
              <a:rPr lang="en-US" sz="3225" i="1" kern="0" spc="247" baseline="33591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3000" i="1" kern="0" spc="247" baseline="36111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endParaRPr sz="3000" kern="0" baseline="36111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975229" y="2615311"/>
            <a:ext cx="6172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R(t)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462518" y="5130546"/>
            <a:ext cx="1244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068570" y="4952238"/>
            <a:ext cx="249229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spcBef>
                <a:spcPts val="100"/>
              </a:spcBef>
              <a:tabLst>
                <a:tab pos="990600" algn="l"/>
                <a:tab pos="1981200" algn="l"/>
              </a:tabLst>
            </a:pPr>
            <a:r>
              <a:rPr sz="2400" kern="0" spc="80" dirty="0">
                <a:solidFill>
                  <a:sysClr val="windowText" lastClr="000000"/>
                </a:solidFill>
                <a:latin typeface="Arial"/>
                <a:cs typeface="Arial"/>
              </a:rPr>
              <a:t>1/</a:t>
            </a:r>
            <a:r>
              <a:rPr lang="en-US" sz="2400" b="1" kern="0" spc="8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4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400" kern="0" spc="80" dirty="0">
                <a:solidFill>
                  <a:sysClr val="windowText" lastClr="000000"/>
                </a:solidFill>
                <a:latin typeface="Arial"/>
                <a:cs typeface="Arial"/>
              </a:rPr>
              <a:t>2/</a:t>
            </a:r>
            <a:r>
              <a:rPr lang="en-US" sz="2400" b="1" kern="0" spc="8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4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400" kern="0" spc="80" dirty="0">
                <a:solidFill>
                  <a:sysClr val="windowText" lastClr="000000"/>
                </a:solidFill>
                <a:latin typeface="Arial"/>
                <a:cs typeface="Arial"/>
              </a:rPr>
              <a:t>3/</a:t>
            </a:r>
            <a:r>
              <a:rPr lang="en-US" sz="2400" b="1" kern="0" spc="8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endParaRPr sz="2400" kern="0" dirty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31862547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spc="-20" dirty="0"/>
              <a:t>MTTF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58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3" y="1548461"/>
            <a:ext cx="7472045" cy="40620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spcBef>
                <a:spcPts val="95"/>
              </a:spcBef>
              <a:buFontTx/>
              <a:buChar char="•"/>
              <a:tabLst>
                <a:tab pos="35560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MTTF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meaningful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only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systems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which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operate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without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repair</a:t>
            </a:r>
            <a:r>
              <a:rPr sz="28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until</a:t>
            </a:r>
            <a:r>
              <a:rPr sz="28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they</a:t>
            </a:r>
            <a:r>
              <a:rPr sz="28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experience</a:t>
            </a:r>
            <a:r>
              <a:rPr sz="28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a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5600" marR="6985" indent="-342900">
              <a:spcBef>
                <a:spcPts val="675"/>
              </a:spcBef>
              <a:buFontTx/>
              <a:buChar char="•"/>
              <a:tabLst>
                <a:tab pos="355600" algn="l"/>
                <a:tab pos="1322705" algn="l"/>
              </a:tabLst>
            </a:pPr>
            <a:r>
              <a:rPr sz="28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Most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of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mission-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critical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systems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undergo</a:t>
            </a:r>
            <a:r>
              <a:rPr sz="28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a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complete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check-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up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before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next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mission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015" lvl="1" indent="-285115">
              <a:spcBef>
                <a:spcPts val="595"/>
              </a:spcBef>
              <a:buFontTx/>
              <a:buChar char="–"/>
              <a:tabLst>
                <a:tab pos="75501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</a:t>
            </a:r>
            <a:r>
              <a:rPr sz="2400" kern="0" spc="-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redundant</a:t>
            </a:r>
            <a:r>
              <a:rPr sz="24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400" kern="0" spc="-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replaced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015" lvl="1" indent="-285115">
              <a:spcBef>
                <a:spcPts val="575"/>
              </a:spcBef>
              <a:buFontTx/>
              <a:buChar char="–"/>
              <a:tabLst>
                <a:tab pos="75501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returned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4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fully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operational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5600" marR="403225" indent="-342900">
              <a:spcBef>
                <a:spcPts val="660"/>
              </a:spcBef>
              <a:buFontTx/>
              <a:buChar char="•"/>
              <a:tabLst>
                <a:tab pos="35560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When</a:t>
            </a:r>
            <a:r>
              <a:rPr sz="28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evaluating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reliability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such</a:t>
            </a:r>
            <a:r>
              <a:rPr sz="28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system,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mission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rather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then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MTTF</a:t>
            </a:r>
            <a:r>
              <a:rPr sz="28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used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5032427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spc="-20" dirty="0"/>
              <a:t>MTTR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59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40052" y="1444815"/>
            <a:ext cx="7547609" cy="2687955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342265" marR="2309495" indent="-342265" algn="r">
              <a:spcBef>
                <a:spcPts val="894"/>
              </a:spcBef>
              <a:buFontTx/>
              <a:buChar char="•"/>
              <a:tabLst>
                <a:tab pos="3422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MTTR:</a:t>
            </a:r>
            <a:r>
              <a:rPr sz="32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rgbClr val="FB0028"/>
                </a:solidFill>
                <a:latin typeface="Helvetica"/>
                <a:cs typeface="Helvetica"/>
              </a:rPr>
              <a:t>mean</a:t>
            </a:r>
            <a:r>
              <a:rPr sz="3200" kern="0" spc="-30" dirty="0">
                <a:solidFill>
                  <a:srgbClr val="FB0028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rgbClr val="FB0028"/>
                </a:solidFill>
                <a:latin typeface="Helvetica"/>
                <a:cs typeface="Helvetica"/>
              </a:rPr>
              <a:t>time</a:t>
            </a:r>
            <a:r>
              <a:rPr sz="3200" kern="0" spc="-30" dirty="0">
                <a:solidFill>
                  <a:srgbClr val="FB0028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rgbClr val="FB0028"/>
                </a:solidFill>
                <a:latin typeface="Helvetica"/>
                <a:cs typeface="Helvetica"/>
              </a:rPr>
              <a:t>to</a:t>
            </a:r>
            <a:r>
              <a:rPr sz="3200" kern="0" spc="-30" dirty="0">
                <a:solidFill>
                  <a:srgbClr val="FB0028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rgbClr val="FB0028"/>
                </a:solidFill>
                <a:latin typeface="Helvetica"/>
                <a:cs typeface="Helvetica"/>
              </a:rPr>
              <a:t>repair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R="2385060" algn="r">
              <a:spcBef>
                <a:spcPts val="690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–</a:t>
            </a:r>
            <a:r>
              <a:rPr sz="2800" kern="0" spc="-1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expected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until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repaired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81000" marR="30480" indent="-342900">
              <a:spcBef>
                <a:spcPts val="755"/>
              </a:spcBef>
              <a:buFontTx/>
              <a:buChar char="•"/>
              <a:tabLst>
                <a:tab pos="381000" algn="l"/>
                <a:tab pos="4273550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32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have</a:t>
            </a:r>
            <a:r>
              <a:rPr sz="3200" kern="0" spc="-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identical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r>
              <a:rPr sz="32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</a:t>
            </a:r>
            <a:r>
              <a:rPr sz="3150" kern="0" baseline="-21164" dirty="0">
                <a:solidFill>
                  <a:sysClr val="windowText" lastClr="000000"/>
                </a:solidFill>
                <a:latin typeface="Helvetica"/>
                <a:cs typeface="Helvetica"/>
              </a:rPr>
              <a:t>th</a:t>
            </a:r>
            <a:r>
              <a:rPr sz="3150" kern="0" spc="390" baseline="-2116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requires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i="1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</a:t>
            </a:r>
            <a:r>
              <a:rPr sz="3150" i="1" kern="0" baseline="-21164" dirty="0">
                <a:solidFill>
                  <a:sysClr val="windowText" lastClr="000000"/>
                </a:solidFill>
                <a:latin typeface="Helvetica"/>
                <a:cs typeface="Helvetica"/>
              </a:rPr>
              <a:t>i</a:t>
            </a:r>
            <a:r>
              <a:rPr sz="3150" i="1" kern="0" spc="450" baseline="-2116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repair,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then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MTTR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given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by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116451" y="4419600"/>
            <a:ext cx="3429000" cy="1143000"/>
          </a:xfrm>
          <a:custGeom>
            <a:avLst/>
            <a:gdLst/>
            <a:ahLst/>
            <a:cxnLst/>
            <a:rect l="l" t="t" r="r" b="b"/>
            <a:pathLst>
              <a:path w="3429000" h="1143000">
                <a:moveTo>
                  <a:pt x="3429000" y="0"/>
                </a:moveTo>
                <a:lnTo>
                  <a:pt x="0" y="0"/>
                </a:lnTo>
                <a:lnTo>
                  <a:pt x="0" y="1143000"/>
                </a:lnTo>
                <a:lnTo>
                  <a:pt x="3429000" y="1143000"/>
                </a:lnTo>
                <a:lnTo>
                  <a:pt x="3429000" y="0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62201" y="4694370"/>
            <a:ext cx="339090" cy="560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spcBef>
                <a:spcPts val="105"/>
              </a:spcBef>
            </a:pPr>
            <a:r>
              <a:rPr sz="3500" kern="0" dirty="0">
                <a:solidFill>
                  <a:sysClr val="windowText" lastClr="000000"/>
                </a:solidFill>
                <a:latin typeface="Symbol"/>
                <a:cs typeface="Symbol"/>
              </a:rPr>
              <a:t></a:t>
            </a:r>
            <a:endParaRPr sz="3500" kern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32106" y="4487459"/>
            <a:ext cx="191135" cy="3378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2050" i="1" kern="0" spc="-5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N</a:t>
            </a:r>
            <a:endParaRPr sz="2050" kern="0">
              <a:solidFill>
                <a:sysClr val="windowText" lastClr="000000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55059" y="4663586"/>
            <a:ext cx="220345" cy="560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spcBef>
                <a:spcPts val="105"/>
              </a:spcBef>
            </a:pPr>
            <a:r>
              <a:rPr sz="3500" i="1" kern="0" spc="-2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t</a:t>
            </a:r>
            <a:r>
              <a:rPr sz="2050" i="1" kern="0" spc="-2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i</a:t>
            </a:r>
            <a:endParaRPr sz="2050" kern="0">
              <a:solidFill>
                <a:sysClr val="windowText" lastClr="00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653366" y="5181920"/>
            <a:ext cx="382905" cy="3378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2050" i="1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i</a:t>
            </a:r>
            <a:r>
              <a:rPr sz="2050" i="1" kern="0" spc="-32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050" kern="0" spc="-25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r>
              <a:rPr sz="2050" kern="0" spc="-2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1</a:t>
            </a:r>
            <a:endParaRPr sz="2050" kern="0">
              <a:solidFill>
                <a:sysClr val="windowText" lastClr="000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12679" y="4695791"/>
            <a:ext cx="302895" cy="619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ts val="2340"/>
              </a:lnSpc>
              <a:spcBef>
                <a:spcPts val="95"/>
              </a:spcBef>
            </a:pPr>
            <a:r>
              <a:rPr sz="2050" u="heavy" kern="0" spc="75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50" u="heavy" kern="0" spc="-50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sz="2050" u="heavy" kern="0" spc="509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2050" kern="0">
              <a:solidFill>
                <a:sysClr val="windowText" lastClr="000000"/>
              </a:solidFill>
              <a:latin typeface="Times New Roman"/>
              <a:cs typeface="Times New Roman"/>
            </a:endParaRPr>
          </a:p>
          <a:p>
            <a:pPr marL="47625">
              <a:lnSpc>
                <a:spcPts val="2340"/>
              </a:lnSpc>
            </a:pPr>
            <a:r>
              <a:rPr sz="2050" i="1" kern="0" spc="-5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N</a:t>
            </a:r>
            <a:endParaRPr sz="2050" kern="0">
              <a:solidFill>
                <a:sysClr val="windowText" lastClr="000000"/>
              </a:solidFill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99971" y="4663586"/>
            <a:ext cx="2182495" cy="560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spcBef>
                <a:spcPts val="105"/>
              </a:spcBef>
              <a:tabLst>
                <a:tab pos="2054225" algn="l"/>
              </a:tabLst>
            </a:pPr>
            <a:r>
              <a:rPr sz="3500" i="1" kern="0" spc="9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MTTR</a:t>
            </a:r>
            <a:r>
              <a:rPr sz="3500" i="1" kern="0" spc="23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500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r>
              <a:rPr sz="35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3500" kern="0" spc="-5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.</a:t>
            </a:r>
            <a:endParaRPr sz="3500" kern="0">
              <a:solidFill>
                <a:sysClr val="windowText" lastClr="00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63605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643F6-6365-0AE5-882D-56D47C6D2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1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6-14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E46152-31B4-EFF2-6AE6-317A4A4F6D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16398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spc="-20" dirty="0"/>
              <a:t>MTTR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60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2" y="1448474"/>
            <a:ext cx="7956550" cy="275717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4965" indent="-342265">
              <a:spcBef>
                <a:spcPts val="870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difficult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calculate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965" indent="-342265">
              <a:spcBef>
                <a:spcPts val="765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determined</a:t>
            </a:r>
            <a:r>
              <a:rPr sz="32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experimentally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5600" marR="5080" indent="-342900">
              <a:spcBef>
                <a:spcPts val="770"/>
              </a:spcBef>
              <a:buFontTx/>
              <a:buChar char="•"/>
              <a:tabLst>
                <a:tab pos="355600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normally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specified</a:t>
            </a:r>
            <a:r>
              <a:rPr sz="3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terms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repair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rate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repair</a:t>
            </a:r>
            <a:r>
              <a:rPr sz="32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rate</a:t>
            </a:r>
            <a:r>
              <a:rPr sz="32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Symbol"/>
                <a:cs typeface="Symbol"/>
              </a:rPr>
              <a:t></a:t>
            </a:r>
            <a:r>
              <a:rPr sz="3200" kern="0" spc="-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which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average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number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repairs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occur</a:t>
            </a:r>
            <a:r>
              <a:rPr sz="32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per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32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period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887852" y="4648200"/>
            <a:ext cx="3548379" cy="1066800"/>
            <a:chOff x="2744851" y="4648200"/>
            <a:chExt cx="3548379" cy="1066800"/>
          </a:xfrm>
        </p:grpSpPr>
        <p:sp>
          <p:nvSpPr>
            <p:cNvPr id="5" name="object 5"/>
            <p:cNvSpPr/>
            <p:nvPr/>
          </p:nvSpPr>
          <p:spPr>
            <a:xfrm>
              <a:off x="2744851" y="4648200"/>
              <a:ext cx="3548379" cy="1066800"/>
            </a:xfrm>
            <a:custGeom>
              <a:avLst/>
              <a:gdLst/>
              <a:ahLst/>
              <a:cxnLst/>
              <a:rect l="l" t="t" r="r" b="b"/>
              <a:pathLst>
                <a:path w="3548379" h="1066800">
                  <a:moveTo>
                    <a:pt x="3547999" y="0"/>
                  </a:moveTo>
                  <a:lnTo>
                    <a:pt x="0" y="0"/>
                  </a:lnTo>
                  <a:lnTo>
                    <a:pt x="0" y="1066800"/>
                  </a:lnTo>
                  <a:lnTo>
                    <a:pt x="3547999" y="1066800"/>
                  </a:lnTo>
                  <a:lnTo>
                    <a:pt x="3547999" y="0"/>
                  </a:lnTo>
                  <a:close/>
                </a:path>
              </a:pathLst>
            </a:custGeom>
            <a:solidFill>
              <a:srgbClr val="CCFFFF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5110222" y="5177624"/>
              <a:ext cx="335915" cy="0"/>
            </a:xfrm>
            <a:custGeom>
              <a:avLst/>
              <a:gdLst/>
              <a:ahLst/>
              <a:cxnLst/>
              <a:rect l="l" t="t" r="r" b="b"/>
              <a:pathLst>
                <a:path w="335914">
                  <a:moveTo>
                    <a:pt x="0" y="0"/>
                  </a:moveTo>
                  <a:lnTo>
                    <a:pt x="335841" y="0"/>
                  </a:lnTo>
                </a:path>
              </a:pathLst>
            </a:custGeom>
            <a:ln w="171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6288469" y="5154105"/>
            <a:ext cx="252729" cy="53086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spcBef>
                <a:spcPts val="115"/>
              </a:spcBef>
            </a:pPr>
            <a:r>
              <a:rPr sz="3300" i="1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endParaRPr sz="3300" kern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94942" y="4867209"/>
            <a:ext cx="1866900" cy="50228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5400">
              <a:spcBef>
                <a:spcPts val="130"/>
              </a:spcBef>
              <a:tabLst>
                <a:tab pos="1619885" algn="l"/>
              </a:tabLst>
            </a:pPr>
            <a:r>
              <a:rPr sz="3100" i="1" kern="0" spc="12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MTTR</a:t>
            </a:r>
            <a:r>
              <a:rPr sz="3100" i="1" kern="0" spc="15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100" kern="0" spc="25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r>
              <a:rPr sz="31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4650" kern="0" spc="37" baseline="34946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1</a:t>
            </a:r>
            <a:endParaRPr sz="4650" kern="0" baseline="34946">
              <a:solidFill>
                <a:sysClr val="windowText" lastClr="00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4532684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spc="-20" dirty="0"/>
              <a:t>MTTR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61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3" y="1545413"/>
            <a:ext cx="8169909" cy="3394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287145" indent="-342900">
              <a:spcBef>
                <a:spcPts val="105"/>
              </a:spcBef>
              <a:buFontTx/>
              <a:buChar char="•"/>
              <a:tabLst>
                <a:tab pos="355600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Low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MTTR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requirement</a:t>
            </a:r>
            <a:r>
              <a:rPr sz="32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implies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high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operational</a:t>
            </a:r>
            <a:r>
              <a:rPr sz="3200" kern="0" spc="-10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cost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015" marR="5080" lvl="1" indent="-285750">
              <a:spcBef>
                <a:spcPts val="690"/>
              </a:spcBef>
              <a:buFontTx/>
              <a:buChar char="–"/>
              <a:tabLst>
                <a:tab pos="75628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hardware</a:t>
            </a:r>
            <a:r>
              <a:rPr sz="28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spares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kept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cite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cite 	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maintained</a:t>
            </a:r>
            <a:r>
              <a:rPr sz="28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24hr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day,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MTTR=30min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650" lvl="1" indent="-285750">
              <a:spcBef>
                <a:spcPts val="675"/>
              </a:spcBef>
              <a:buFontTx/>
              <a:buChar char="–"/>
              <a:tabLst>
                <a:tab pos="75565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cite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maintained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8hr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5</a:t>
            </a:r>
            <a:r>
              <a:rPr sz="28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days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week,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6285"/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MTTR</a:t>
            </a:r>
            <a:r>
              <a:rPr sz="28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r>
              <a:rPr sz="28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days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650" lvl="1" indent="-285750">
              <a:spcBef>
                <a:spcPts val="670"/>
              </a:spcBef>
              <a:buFontTx/>
              <a:buChar char="–"/>
              <a:tabLst>
                <a:tab pos="75565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remotely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located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MTTR</a:t>
            </a:r>
            <a:r>
              <a:rPr sz="28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weeks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73999002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spc="-20" dirty="0"/>
              <a:t>MTBF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62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/>
          <p:nvPr/>
        </p:nvSpPr>
        <p:spPr>
          <a:xfrm>
            <a:off x="2133601" y="5486400"/>
            <a:ext cx="2973705" cy="152400"/>
          </a:xfrm>
          <a:custGeom>
            <a:avLst/>
            <a:gdLst/>
            <a:ahLst/>
            <a:cxnLst/>
            <a:rect l="l" t="t" r="r" b="b"/>
            <a:pathLst>
              <a:path w="2973704" h="152400">
                <a:moveTo>
                  <a:pt x="2973451" y="0"/>
                </a:moveTo>
                <a:lnTo>
                  <a:pt x="2939612" y="38438"/>
                </a:lnTo>
                <a:lnTo>
                  <a:pt x="2900870" y="53863"/>
                </a:lnTo>
                <a:lnTo>
                  <a:pt x="2850740" y="65786"/>
                </a:lnTo>
                <a:lnTo>
                  <a:pt x="2791594" y="73474"/>
                </a:lnTo>
                <a:lnTo>
                  <a:pt x="2725801" y="76200"/>
                </a:lnTo>
                <a:lnTo>
                  <a:pt x="1734312" y="76200"/>
                </a:lnTo>
                <a:lnTo>
                  <a:pt x="1668474" y="78921"/>
                </a:lnTo>
                <a:lnTo>
                  <a:pt x="1609315" y="86602"/>
                </a:lnTo>
                <a:lnTo>
                  <a:pt x="1559194" y="98517"/>
                </a:lnTo>
                <a:lnTo>
                  <a:pt x="1520472" y="113938"/>
                </a:lnTo>
                <a:lnTo>
                  <a:pt x="1486662" y="152400"/>
                </a:lnTo>
                <a:lnTo>
                  <a:pt x="1477816" y="132141"/>
                </a:lnTo>
                <a:lnTo>
                  <a:pt x="1414129" y="98517"/>
                </a:lnTo>
                <a:lnTo>
                  <a:pt x="1364008" y="86602"/>
                </a:lnTo>
                <a:lnTo>
                  <a:pt x="1304849" y="78921"/>
                </a:lnTo>
                <a:lnTo>
                  <a:pt x="1239012" y="76200"/>
                </a:lnTo>
                <a:lnTo>
                  <a:pt x="247650" y="76200"/>
                </a:lnTo>
                <a:lnTo>
                  <a:pt x="181812" y="73474"/>
                </a:lnTo>
                <a:lnTo>
                  <a:pt x="122653" y="65785"/>
                </a:lnTo>
                <a:lnTo>
                  <a:pt x="72532" y="53863"/>
                </a:lnTo>
                <a:lnTo>
                  <a:pt x="33810" y="38438"/>
                </a:lnTo>
                <a:lnTo>
                  <a:pt x="8845" y="20240"/>
                </a:lnTo>
                <a:lnTo>
                  <a:pt x="0" y="0"/>
                </a:lnTo>
              </a:path>
            </a:pathLst>
          </a:custGeom>
          <a:ln w="12700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37357" y="5665723"/>
            <a:ext cx="8382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kern="0" spc="-20" dirty="0">
                <a:solidFill>
                  <a:srgbClr val="0000FF"/>
                </a:solidFill>
                <a:latin typeface="Arial"/>
                <a:cs typeface="Arial"/>
              </a:rPr>
              <a:t>MTTF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183251" y="5486400"/>
            <a:ext cx="609600" cy="152400"/>
          </a:xfrm>
          <a:custGeom>
            <a:avLst/>
            <a:gdLst/>
            <a:ahLst/>
            <a:cxnLst/>
            <a:rect l="l" t="t" r="r" b="b"/>
            <a:pathLst>
              <a:path w="609600" h="152400">
                <a:moveTo>
                  <a:pt x="609600" y="0"/>
                </a:moveTo>
                <a:lnTo>
                  <a:pt x="605591" y="29640"/>
                </a:lnTo>
                <a:lnTo>
                  <a:pt x="594677" y="53863"/>
                </a:lnTo>
                <a:lnTo>
                  <a:pt x="578524" y="70205"/>
                </a:lnTo>
                <a:lnTo>
                  <a:pt x="558800" y="76200"/>
                </a:lnTo>
                <a:lnTo>
                  <a:pt x="355473" y="76200"/>
                </a:lnTo>
                <a:lnTo>
                  <a:pt x="335768" y="82187"/>
                </a:lnTo>
                <a:lnTo>
                  <a:pt x="319659" y="98517"/>
                </a:lnTo>
                <a:lnTo>
                  <a:pt x="308788" y="122737"/>
                </a:lnTo>
                <a:lnTo>
                  <a:pt x="304800" y="152400"/>
                </a:lnTo>
                <a:lnTo>
                  <a:pt x="300791" y="122737"/>
                </a:lnTo>
                <a:lnTo>
                  <a:pt x="289877" y="98517"/>
                </a:lnTo>
                <a:lnTo>
                  <a:pt x="273724" y="82187"/>
                </a:lnTo>
                <a:lnTo>
                  <a:pt x="254000" y="76200"/>
                </a:lnTo>
                <a:lnTo>
                  <a:pt x="50673" y="76200"/>
                </a:lnTo>
                <a:lnTo>
                  <a:pt x="30968" y="70205"/>
                </a:lnTo>
                <a:lnTo>
                  <a:pt x="14859" y="53863"/>
                </a:lnTo>
                <a:lnTo>
                  <a:pt x="3988" y="29640"/>
                </a:lnTo>
                <a:lnTo>
                  <a:pt x="0" y="0"/>
                </a:lnTo>
              </a:path>
            </a:pathLst>
          </a:custGeom>
          <a:ln w="12700">
            <a:solidFill>
              <a:srgbClr val="00AD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34535" y="5665723"/>
            <a:ext cx="8718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kern="0" spc="-20" dirty="0">
                <a:solidFill>
                  <a:srgbClr val="00AD00"/>
                </a:solidFill>
                <a:latin typeface="Arial"/>
                <a:cs typeface="Arial"/>
              </a:rPr>
              <a:t>MTTR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869051" y="5486400"/>
            <a:ext cx="1905000" cy="152400"/>
          </a:xfrm>
          <a:custGeom>
            <a:avLst/>
            <a:gdLst/>
            <a:ahLst/>
            <a:cxnLst/>
            <a:rect l="l" t="t" r="r" b="b"/>
            <a:pathLst>
              <a:path w="1905000" h="152400">
                <a:moveTo>
                  <a:pt x="1905000" y="0"/>
                </a:moveTo>
                <a:lnTo>
                  <a:pt x="1892516" y="29640"/>
                </a:lnTo>
                <a:lnTo>
                  <a:pt x="1858470" y="53863"/>
                </a:lnTo>
                <a:lnTo>
                  <a:pt x="1807970" y="70205"/>
                </a:lnTo>
                <a:lnTo>
                  <a:pt x="1746123" y="76200"/>
                </a:lnTo>
                <a:lnTo>
                  <a:pt x="1111250" y="76200"/>
                </a:lnTo>
                <a:lnTo>
                  <a:pt x="1049422" y="82187"/>
                </a:lnTo>
                <a:lnTo>
                  <a:pt x="998966" y="98517"/>
                </a:lnTo>
                <a:lnTo>
                  <a:pt x="964963" y="122737"/>
                </a:lnTo>
                <a:lnTo>
                  <a:pt x="952500" y="152400"/>
                </a:lnTo>
                <a:lnTo>
                  <a:pt x="940016" y="122737"/>
                </a:lnTo>
                <a:lnTo>
                  <a:pt x="905970" y="98517"/>
                </a:lnTo>
                <a:lnTo>
                  <a:pt x="855470" y="82187"/>
                </a:lnTo>
                <a:lnTo>
                  <a:pt x="793623" y="76200"/>
                </a:lnTo>
                <a:lnTo>
                  <a:pt x="158750" y="76200"/>
                </a:lnTo>
                <a:lnTo>
                  <a:pt x="96922" y="70205"/>
                </a:lnTo>
                <a:lnTo>
                  <a:pt x="46466" y="53863"/>
                </a:lnTo>
                <a:lnTo>
                  <a:pt x="12463" y="29640"/>
                </a:lnTo>
                <a:lnTo>
                  <a:pt x="0" y="0"/>
                </a:lnTo>
              </a:path>
            </a:pathLst>
          </a:custGeom>
          <a:ln w="12700">
            <a:solidFill>
              <a:srgbClr val="0000FF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051051" y="5105400"/>
            <a:ext cx="7629525" cy="304800"/>
            <a:chOff x="908050" y="5105400"/>
            <a:chExt cx="7629525" cy="304800"/>
          </a:xfrm>
        </p:grpSpPr>
        <p:sp>
          <p:nvSpPr>
            <p:cNvPr id="9" name="object 9"/>
            <p:cNvSpPr/>
            <p:nvPr/>
          </p:nvSpPr>
          <p:spPr>
            <a:xfrm>
              <a:off x="6707251" y="5105400"/>
              <a:ext cx="534035" cy="304800"/>
            </a:xfrm>
            <a:custGeom>
              <a:avLst/>
              <a:gdLst/>
              <a:ahLst/>
              <a:cxnLst/>
              <a:rect l="l" t="t" r="r" b="b"/>
              <a:pathLst>
                <a:path w="534034" h="304800">
                  <a:moveTo>
                    <a:pt x="0" y="0"/>
                  </a:moveTo>
                  <a:lnTo>
                    <a:pt x="0" y="304800"/>
                  </a:lnTo>
                </a:path>
                <a:path w="534034" h="304800">
                  <a:moveTo>
                    <a:pt x="533653" y="0"/>
                  </a:moveTo>
                  <a:lnTo>
                    <a:pt x="533653" y="30480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914400" y="5187060"/>
              <a:ext cx="7623175" cy="141605"/>
            </a:xfrm>
            <a:custGeom>
              <a:avLst/>
              <a:gdLst/>
              <a:ahLst/>
              <a:cxnLst/>
              <a:rect l="l" t="t" r="r" b="b"/>
              <a:pathLst>
                <a:path w="7623175" h="141604">
                  <a:moveTo>
                    <a:pt x="7596860" y="70738"/>
                  </a:moveTo>
                  <a:lnTo>
                    <a:pt x="7492619" y="128650"/>
                  </a:lnTo>
                  <a:lnTo>
                    <a:pt x="7489571" y="130428"/>
                  </a:lnTo>
                  <a:lnTo>
                    <a:pt x="7488428" y="134238"/>
                  </a:lnTo>
                  <a:lnTo>
                    <a:pt x="7490079" y="137286"/>
                  </a:lnTo>
                  <a:lnTo>
                    <a:pt x="7491857" y="140334"/>
                  </a:lnTo>
                  <a:lnTo>
                    <a:pt x="7495667" y="141477"/>
                  </a:lnTo>
                  <a:lnTo>
                    <a:pt x="7498715" y="139826"/>
                  </a:lnTo>
                  <a:lnTo>
                    <a:pt x="7611620" y="77088"/>
                  </a:lnTo>
                  <a:lnTo>
                    <a:pt x="7610221" y="77088"/>
                  </a:lnTo>
                  <a:lnTo>
                    <a:pt x="7610221" y="76326"/>
                  </a:lnTo>
                  <a:lnTo>
                    <a:pt x="7606919" y="76326"/>
                  </a:lnTo>
                  <a:lnTo>
                    <a:pt x="7596860" y="70738"/>
                  </a:lnTo>
                  <a:close/>
                </a:path>
                <a:path w="7623175" h="141604">
                  <a:moveTo>
                    <a:pt x="7585430" y="64388"/>
                  </a:moveTo>
                  <a:lnTo>
                    <a:pt x="0" y="64388"/>
                  </a:lnTo>
                  <a:lnTo>
                    <a:pt x="0" y="77088"/>
                  </a:lnTo>
                  <a:lnTo>
                    <a:pt x="7585430" y="77088"/>
                  </a:lnTo>
                  <a:lnTo>
                    <a:pt x="7596860" y="70738"/>
                  </a:lnTo>
                  <a:lnTo>
                    <a:pt x="7585430" y="64388"/>
                  </a:lnTo>
                  <a:close/>
                </a:path>
                <a:path w="7623175" h="141604">
                  <a:moveTo>
                    <a:pt x="7611620" y="64388"/>
                  </a:moveTo>
                  <a:lnTo>
                    <a:pt x="7610221" y="64388"/>
                  </a:lnTo>
                  <a:lnTo>
                    <a:pt x="7610221" y="77088"/>
                  </a:lnTo>
                  <a:lnTo>
                    <a:pt x="7611620" y="77088"/>
                  </a:lnTo>
                  <a:lnTo>
                    <a:pt x="7623048" y="70738"/>
                  </a:lnTo>
                  <a:lnTo>
                    <a:pt x="7611620" y="64388"/>
                  </a:lnTo>
                  <a:close/>
                </a:path>
                <a:path w="7623175" h="141604">
                  <a:moveTo>
                    <a:pt x="7606919" y="65150"/>
                  </a:moveTo>
                  <a:lnTo>
                    <a:pt x="7596860" y="70738"/>
                  </a:lnTo>
                  <a:lnTo>
                    <a:pt x="7606919" y="76326"/>
                  </a:lnTo>
                  <a:lnTo>
                    <a:pt x="7606919" y="65150"/>
                  </a:lnTo>
                  <a:close/>
                </a:path>
                <a:path w="7623175" h="141604">
                  <a:moveTo>
                    <a:pt x="7610221" y="65150"/>
                  </a:moveTo>
                  <a:lnTo>
                    <a:pt x="7606919" y="65150"/>
                  </a:lnTo>
                  <a:lnTo>
                    <a:pt x="7606919" y="76326"/>
                  </a:lnTo>
                  <a:lnTo>
                    <a:pt x="7610221" y="76326"/>
                  </a:lnTo>
                  <a:lnTo>
                    <a:pt x="7610221" y="65150"/>
                  </a:lnTo>
                  <a:close/>
                </a:path>
                <a:path w="7623175" h="141604">
                  <a:moveTo>
                    <a:pt x="7495667" y="0"/>
                  </a:moveTo>
                  <a:lnTo>
                    <a:pt x="7491857" y="1143"/>
                  </a:lnTo>
                  <a:lnTo>
                    <a:pt x="7490079" y="4190"/>
                  </a:lnTo>
                  <a:lnTo>
                    <a:pt x="7488428" y="7238"/>
                  </a:lnTo>
                  <a:lnTo>
                    <a:pt x="7489571" y="11049"/>
                  </a:lnTo>
                  <a:lnTo>
                    <a:pt x="7492619" y="12826"/>
                  </a:lnTo>
                  <a:lnTo>
                    <a:pt x="7596860" y="70738"/>
                  </a:lnTo>
                  <a:lnTo>
                    <a:pt x="7606919" y="65150"/>
                  </a:lnTo>
                  <a:lnTo>
                    <a:pt x="7610221" y="65150"/>
                  </a:lnTo>
                  <a:lnTo>
                    <a:pt x="7610221" y="64388"/>
                  </a:lnTo>
                  <a:lnTo>
                    <a:pt x="7611620" y="64388"/>
                  </a:lnTo>
                  <a:lnTo>
                    <a:pt x="7498715" y="1650"/>
                  </a:lnTo>
                  <a:lnTo>
                    <a:pt x="749566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914400" y="5105400"/>
              <a:ext cx="3735704" cy="304800"/>
            </a:xfrm>
            <a:custGeom>
              <a:avLst/>
              <a:gdLst/>
              <a:ahLst/>
              <a:cxnLst/>
              <a:rect l="l" t="t" r="r" b="b"/>
              <a:pathLst>
                <a:path w="3735704" h="304800">
                  <a:moveTo>
                    <a:pt x="0" y="0"/>
                  </a:moveTo>
                  <a:lnTo>
                    <a:pt x="0" y="304800"/>
                  </a:lnTo>
                </a:path>
                <a:path w="3735704" h="304800">
                  <a:moveTo>
                    <a:pt x="3125470" y="0"/>
                  </a:moveTo>
                  <a:lnTo>
                    <a:pt x="3125470" y="304800"/>
                  </a:lnTo>
                </a:path>
                <a:path w="3735704" h="304800">
                  <a:moveTo>
                    <a:pt x="3735324" y="0"/>
                  </a:moveTo>
                  <a:lnTo>
                    <a:pt x="3735324" y="30480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5131181" y="4489451"/>
            <a:ext cx="3100705" cy="548005"/>
            <a:chOff x="3988180" y="4489450"/>
            <a:chExt cx="3100705" cy="548005"/>
          </a:xfrm>
        </p:grpSpPr>
        <p:sp>
          <p:nvSpPr>
            <p:cNvPr id="13" name="object 13"/>
            <p:cNvSpPr/>
            <p:nvPr/>
          </p:nvSpPr>
          <p:spPr>
            <a:xfrm>
              <a:off x="6655561" y="4495800"/>
              <a:ext cx="103505" cy="533400"/>
            </a:xfrm>
            <a:custGeom>
              <a:avLst/>
              <a:gdLst/>
              <a:ahLst/>
              <a:cxnLst/>
              <a:rect l="l" t="t" r="r" b="b"/>
              <a:pathLst>
                <a:path w="103504" h="533400">
                  <a:moveTo>
                    <a:pt x="8128" y="394335"/>
                  </a:moveTo>
                  <a:lnTo>
                    <a:pt x="4826" y="395605"/>
                  </a:lnTo>
                  <a:lnTo>
                    <a:pt x="1651" y="396875"/>
                  </a:lnTo>
                  <a:lnTo>
                    <a:pt x="0" y="400557"/>
                  </a:lnTo>
                  <a:lnTo>
                    <a:pt x="51562" y="533400"/>
                  </a:lnTo>
                  <a:lnTo>
                    <a:pt x="58383" y="515874"/>
                  </a:lnTo>
                  <a:lnTo>
                    <a:pt x="45212" y="515874"/>
                  </a:lnTo>
                  <a:lnTo>
                    <a:pt x="45212" y="481910"/>
                  </a:lnTo>
                  <a:lnTo>
                    <a:pt x="11811" y="395986"/>
                  </a:lnTo>
                  <a:lnTo>
                    <a:pt x="8128" y="394335"/>
                  </a:lnTo>
                  <a:close/>
                </a:path>
                <a:path w="103504" h="533400">
                  <a:moveTo>
                    <a:pt x="45212" y="481910"/>
                  </a:moveTo>
                  <a:lnTo>
                    <a:pt x="45212" y="515874"/>
                  </a:lnTo>
                  <a:lnTo>
                    <a:pt x="57912" y="515874"/>
                  </a:lnTo>
                  <a:lnTo>
                    <a:pt x="57912" y="513588"/>
                  </a:lnTo>
                  <a:lnTo>
                    <a:pt x="45720" y="513588"/>
                  </a:lnTo>
                  <a:lnTo>
                    <a:pt x="51625" y="498402"/>
                  </a:lnTo>
                  <a:lnTo>
                    <a:pt x="45212" y="481910"/>
                  </a:lnTo>
                  <a:close/>
                </a:path>
                <a:path w="103504" h="533400">
                  <a:moveTo>
                    <a:pt x="95123" y="394335"/>
                  </a:moveTo>
                  <a:lnTo>
                    <a:pt x="91440" y="395986"/>
                  </a:lnTo>
                  <a:lnTo>
                    <a:pt x="58039" y="481910"/>
                  </a:lnTo>
                  <a:lnTo>
                    <a:pt x="57912" y="515874"/>
                  </a:lnTo>
                  <a:lnTo>
                    <a:pt x="58383" y="515874"/>
                  </a:lnTo>
                  <a:lnTo>
                    <a:pt x="101981" y="403860"/>
                  </a:lnTo>
                  <a:lnTo>
                    <a:pt x="103251" y="400557"/>
                  </a:lnTo>
                  <a:lnTo>
                    <a:pt x="101600" y="396875"/>
                  </a:lnTo>
                  <a:lnTo>
                    <a:pt x="98425" y="395605"/>
                  </a:lnTo>
                  <a:lnTo>
                    <a:pt x="95123" y="394335"/>
                  </a:lnTo>
                  <a:close/>
                </a:path>
                <a:path w="103504" h="533400">
                  <a:moveTo>
                    <a:pt x="51625" y="498402"/>
                  </a:moveTo>
                  <a:lnTo>
                    <a:pt x="45720" y="513588"/>
                  </a:lnTo>
                  <a:lnTo>
                    <a:pt x="57531" y="513588"/>
                  </a:lnTo>
                  <a:lnTo>
                    <a:pt x="51625" y="498402"/>
                  </a:lnTo>
                  <a:close/>
                </a:path>
                <a:path w="103504" h="533400">
                  <a:moveTo>
                    <a:pt x="57920" y="482215"/>
                  </a:moveTo>
                  <a:lnTo>
                    <a:pt x="51625" y="498402"/>
                  </a:lnTo>
                  <a:lnTo>
                    <a:pt x="57531" y="513588"/>
                  </a:lnTo>
                  <a:lnTo>
                    <a:pt x="57912" y="513588"/>
                  </a:lnTo>
                  <a:lnTo>
                    <a:pt x="57920" y="482215"/>
                  </a:lnTo>
                  <a:close/>
                </a:path>
                <a:path w="103504" h="533400">
                  <a:moveTo>
                    <a:pt x="58039" y="0"/>
                  </a:moveTo>
                  <a:lnTo>
                    <a:pt x="45212" y="0"/>
                  </a:lnTo>
                  <a:lnTo>
                    <a:pt x="45330" y="482215"/>
                  </a:lnTo>
                  <a:lnTo>
                    <a:pt x="51625" y="498402"/>
                  </a:lnTo>
                  <a:lnTo>
                    <a:pt x="57920" y="482215"/>
                  </a:lnTo>
                  <a:lnTo>
                    <a:pt x="5803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6707251" y="4495800"/>
              <a:ext cx="381635" cy="0"/>
            </a:xfrm>
            <a:custGeom>
              <a:avLst/>
              <a:gdLst/>
              <a:ahLst/>
              <a:cxnLst/>
              <a:rect l="l" t="t" r="r" b="b"/>
              <a:pathLst>
                <a:path w="381634">
                  <a:moveTo>
                    <a:pt x="0" y="0"/>
                  </a:moveTo>
                  <a:lnTo>
                    <a:pt x="381126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3988180" y="4495800"/>
              <a:ext cx="103505" cy="533400"/>
            </a:xfrm>
            <a:custGeom>
              <a:avLst/>
              <a:gdLst/>
              <a:ahLst/>
              <a:cxnLst/>
              <a:rect l="l" t="t" r="r" b="b"/>
              <a:pathLst>
                <a:path w="103504" h="533400">
                  <a:moveTo>
                    <a:pt x="8128" y="394335"/>
                  </a:moveTo>
                  <a:lnTo>
                    <a:pt x="4953" y="395605"/>
                  </a:lnTo>
                  <a:lnTo>
                    <a:pt x="1651" y="396875"/>
                  </a:lnTo>
                  <a:lnTo>
                    <a:pt x="0" y="400557"/>
                  </a:lnTo>
                  <a:lnTo>
                    <a:pt x="1270" y="403860"/>
                  </a:lnTo>
                  <a:lnTo>
                    <a:pt x="51689" y="533400"/>
                  </a:lnTo>
                  <a:lnTo>
                    <a:pt x="58491" y="515874"/>
                  </a:lnTo>
                  <a:lnTo>
                    <a:pt x="45339" y="515874"/>
                  </a:lnTo>
                  <a:lnTo>
                    <a:pt x="45339" y="482237"/>
                  </a:lnTo>
                  <a:lnTo>
                    <a:pt x="11811" y="395986"/>
                  </a:lnTo>
                  <a:lnTo>
                    <a:pt x="8128" y="394335"/>
                  </a:lnTo>
                  <a:close/>
                </a:path>
                <a:path w="103504" h="533400">
                  <a:moveTo>
                    <a:pt x="45339" y="482237"/>
                  </a:moveTo>
                  <a:lnTo>
                    <a:pt x="45339" y="515874"/>
                  </a:lnTo>
                  <a:lnTo>
                    <a:pt x="58039" y="515874"/>
                  </a:lnTo>
                  <a:lnTo>
                    <a:pt x="58039" y="513588"/>
                  </a:lnTo>
                  <a:lnTo>
                    <a:pt x="45720" y="513588"/>
                  </a:lnTo>
                  <a:lnTo>
                    <a:pt x="51625" y="498402"/>
                  </a:lnTo>
                  <a:lnTo>
                    <a:pt x="45339" y="482237"/>
                  </a:lnTo>
                  <a:close/>
                </a:path>
                <a:path w="103504" h="533400">
                  <a:moveTo>
                    <a:pt x="95123" y="394335"/>
                  </a:moveTo>
                  <a:lnTo>
                    <a:pt x="91440" y="395986"/>
                  </a:lnTo>
                  <a:lnTo>
                    <a:pt x="58039" y="481910"/>
                  </a:lnTo>
                  <a:lnTo>
                    <a:pt x="58039" y="515874"/>
                  </a:lnTo>
                  <a:lnTo>
                    <a:pt x="58491" y="515874"/>
                  </a:lnTo>
                  <a:lnTo>
                    <a:pt x="103251" y="400557"/>
                  </a:lnTo>
                  <a:lnTo>
                    <a:pt x="101727" y="396875"/>
                  </a:lnTo>
                  <a:lnTo>
                    <a:pt x="95123" y="394335"/>
                  </a:lnTo>
                  <a:close/>
                </a:path>
                <a:path w="103504" h="533400">
                  <a:moveTo>
                    <a:pt x="51625" y="498402"/>
                  </a:moveTo>
                  <a:lnTo>
                    <a:pt x="45720" y="513588"/>
                  </a:lnTo>
                  <a:lnTo>
                    <a:pt x="57531" y="513588"/>
                  </a:lnTo>
                  <a:lnTo>
                    <a:pt x="51625" y="498402"/>
                  </a:lnTo>
                  <a:close/>
                </a:path>
                <a:path w="103504" h="533400">
                  <a:moveTo>
                    <a:pt x="58039" y="481910"/>
                  </a:moveTo>
                  <a:lnTo>
                    <a:pt x="51625" y="498402"/>
                  </a:lnTo>
                  <a:lnTo>
                    <a:pt x="57531" y="513588"/>
                  </a:lnTo>
                  <a:lnTo>
                    <a:pt x="58039" y="513588"/>
                  </a:lnTo>
                  <a:lnTo>
                    <a:pt x="58039" y="481910"/>
                  </a:lnTo>
                  <a:close/>
                </a:path>
                <a:path w="103504" h="533400">
                  <a:moveTo>
                    <a:pt x="58039" y="0"/>
                  </a:moveTo>
                  <a:lnTo>
                    <a:pt x="45339" y="0"/>
                  </a:lnTo>
                  <a:lnTo>
                    <a:pt x="45339" y="482237"/>
                  </a:lnTo>
                  <a:lnTo>
                    <a:pt x="51625" y="498402"/>
                  </a:lnTo>
                  <a:lnTo>
                    <a:pt x="58039" y="481910"/>
                  </a:lnTo>
                  <a:lnTo>
                    <a:pt x="5803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4039869" y="4495800"/>
              <a:ext cx="381635" cy="0"/>
            </a:xfrm>
            <a:custGeom>
              <a:avLst/>
              <a:gdLst/>
              <a:ahLst/>
              <a:cxnLst/>
              <a:rect l="l" t="t" r="r" b="b"/>
              <a:pathLst>
                <a:path w="381635">
                  <a:moveTo>
                    <a:pt x="0" y="0"/>
                  </a:moveTo>
                  <a:lnTo>
                    <a:pt x="381126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4116450" y="4907026"/>
              <a:ext cx="2514600" cy="123825"/>
            </a:xfrm>
            <a:custGeom>
              <a:avLst/>
              <a:gdLst/>
              <a:ahLst/>
              <a:cxnLst/>
              <a:rect l="l" t="t" r="r" b="b"/>
              <a:pathLst>
                <a:path w="2514600" h="123825">
                  <a:moveTo>
                    <a:pt x="2514600" y="123825"/>
                  </a:moveTo>
                  <a:lnTo>
                    <a:pt x="2474159" y="87196"/>
                  </a:lnTo>
                  <a:lnTo>
                    <a:pt x="2428792" y="73789"/>
                  </a:lnTo>
                  <a:lnTo>
                    <a:pt x="2371270" y="65002"/>
                  </a:lnTo>
                  <a:lnTo>
                    <a:pt x="2305050" y="61849"/>
                  </a:lnTo>
                  <a:lnTo>
                    <a:pt x="1466850" y="61849"/>
                  </a:lnTo>
                  <a:lnTo>
                    <a:pt x="1400580" y="58696"/>
                  </a:lnTo>
                  <a:lnTo>
                    <a:pt x="1343052" y="49917"/>
                  </a:lnTo>
                  <a:lnTo>
                    <a:pt x="1297704" y="36529"/>
                  </a:lnTo>
                  <a:lnTo>
                    <a:pt x="1267974" y="19550"/>
                  </a:lnTo>
                  <a:lnTo>
                    <a:pt x="1257300" y="0"/>
                  </a:lnTo>
                  <a:lnTo>
                    <a:pt x="1246613" y="19550"/>
                  </a:lnTo>
                  <a:lnTo>
                    <a:pt x="1216859" y="36529"/>
                  </a:lnTo>
                  <a:lnTo>
                    <a:pt x="1171492" y="49917"/>
                  </a:lnTo>
                  <a:lnTo>
                    <a:pt x="1113970" y="58696"/>
                  </a:lnTo>
                  <a:lnTo>
                    <a:pt x="1047750" y="61849"/>
                  </a:lnTo>
                  <a:lnTo>
                    <a:pt x="209550" y="61849"/>
                  </a:lnTo>
                  <a:lnTo>
                    <a:pt x="143280" y="65002"/>
                  </a:lnTo>
                  <a:lnTo>
                    <a:pt x="85752" y="73789"/>
                  </a:lnTo>
                  <a:lnTo>
                    <a:pt x="40404" y="87196"/>
                  </a:lnTo>
                  <a:lnTo>
                    <a:pt x="10674" y="104212"/>
                  </a:lnTo>
                  <a:lnTo>
                    <a:pt x="0" y="123825"/>
                  </a:lnTo>
                </a:path>
              </a:pathLst>
            </a:custGeom>
            <a:ln w="12700">
              <a:solidFill>
                <a:srgbClr val="FB0028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6482588" y="5665723"/>
            <a:ext cx="8382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kern="0" spc="-20" dirty="0">
                <a:solidFill>
                  <a:srgbClr val="0000FF"/>
                </a:solidFill>
                <a:latin typeface="Arial"/>
                <a:cs typeface="Arial"/>
              </a:rPr>
              <a:t>MTTF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850378" y="5486400"/>
            <a:ext cx="534670" cy="152400"/>
          </a:xfrm>
          <a:custGeom>
            <a:avLst/>
            <a:gdLst/>
            <a:ahLst/>
            <a:cxnLst/>
            <a:rect l="l" t="t" r="r" b="b"/>
            <a:pathLst>
              <a:path w="534670" h="152400">
                <a:moveTo>
                  <a:pt x="534289" y="0"/>
                </a:moveTo>
                <a:lnTo>
                  <a:pt x="530790" y="29640"/>
                </a:lnTo>
                <a:lnTo>
                  <a:pt x="521255" y="53863"/>
                </a:lnTo>
                <a:lnTo>
                  <a:pt x="507124" y="70205"/>
                </a:lnTo>
                <a:lnTo>
                  <a:pt x="489839" y="76200"/>
                </a:lnTo>
                <a:lnTo>
                  <a:pt x="311657" y="76200"/>
                </a:lnTo>
                <a:lnTo>
                  <a:pt x="294318" y="82187"/>
                </a:lnTo>
                <a:lnTo>
                  <a:pt x="280193" y="98517"/>
                </a:lnTo>
                <a:lnTo>
                  <a:pt x="270688" y="122737"/>
                </a:lnTo>
                <a:lnTo>
                  <a:pt x="267207" y="152400"/>
                </a:lnTo>
                <a:lnTo>
                  <a:pt x="263709" y="122737"/>
                </a:lnTo>
                <a:lnTo>
                  <a:pt x="254174" y="98517"/>
                </a:lnTo>
                <a:lnTo>
                  <a:pt x="240043" y="82187"/>
                </a:lnTo>
                <a:lnTo>
                  <a:pt x="222757" y="76200"/>
                </a:lnTo>
                <a:lnTo>
                  <a:pt x="44450" y="76200"/>
                </a:lnTo>
                <a:lnTo>
                  <a:pt x="27164" y="70205"/>
                </a:lnTo>
                <a:lnTo>
                  <a:pt x="13033" y="53863"/>
                </a:lnTo>
                <a:lnTo>
                  <a:pt x="3498" y="29640"/>
                </a:lnTo>
                <a:lnTo>
                  <a:pt x="0" y="0"/>
                </a:lnTo>
              </a:path>
            </a:pathLst>
          </a:custGeom>
          <a:ln w="12700">
            <a:solidFill>
              <a:srgbClr val="00AD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778243" y="5665723"/>
            <a:ext cx="8718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kern="0" spc="-20" dirty="0">
                <a:solidFill>
                  <a:srgbClr val="00AD00"/>
                </a:solidFill>
                <a:latin typeface="Arial"/>
                <a:cs typeface="Arial"/>
              </a:rPr>
              <a:t>MTTR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965453" y="1442469"/>
            <a:ext cx="8388985" cy="4310795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354965" indent="-342265">
              <a:spcBef>
                <a:spcPts val="915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MTBF:</a:t>
            </a:r>
            <a:r>
              <a:rPr sz="32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rgbClr val="FB0028"/>
                </a:solidFill>
                <a:latin typeface="Helvetica"/>
                <a:cs typeface="Helvetica"/>
              </a:rPr>
              <a:t>mean</a:t>
            </a:r>
            <a:r>
              <a:rPr sz="3200" kern="0" spc="-40" dirty="0">
                <a:solidFill>
                  <a:srgbClr val="FB0028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rgbClr val="FB0028"/>
                </a:solidFill>
                <a:latin typeface="Helvetica"/>
                <a:cs typeface="Helvetica"/>
              </a:rPr>
              <a:t>time</a:t>
            </a:r>
            <a:r>
              <a:rPr sz="3200" kern="0" spc="-45" dirty="0">
                <a:solidFill>
                  <a:srgbClr val="FB0028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rgbClr val="FB0028"/>
                </a:solidFill>
                <a:latin typeface="Helvetica"/>
                <a:cs typeface="Helvetica"/>
              </a:rPr>
              <a:t>between</a:t>
            </a:r>
            <a:r>
              <a:rPr sz="3200" kern="0" spc="-50" dirty="0">
                <a:solidFill>
                  <a:srgbClr val="FB0028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rgbClr val="FB0028"/>
                </a:solidFill>
                <a:latin typeface="Helvetica"/>
                <a:cs typeface="Helvetica"/>
              </a:rPr>
              <a:t>failures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54430" lvl="1" indent="-227329">
              <a:spcBef>
                <a:spcPts val="610"/>
              </a:spcBef>
              <a:buFontTx/>
              <a:buChar char="•"/>
              <a:tabLst>
                <a:tab pos="1154430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functional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repair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54430" lvl="1" indent="-227329">
              <a:spcBef>
                <a:spcPts val="575"/>
              </a:spcBef>
              <a:buFontTx/>
              <a:buChar char="•"/>
              <a:tabLst>
                <a:tab pos="1154430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MTBF</a:t>
            </a:r>
            <a:r>
              <a:rPr sz="24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 MTTF</a:t>
            </a:r>
            <a:r>
              <a:rPr sz="24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 </a:t>
            </a:r>
            <a:r>
              <a:rPr sz="24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MTTR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650" indent="-285750">
              <a:spcBef>
                <a:spcPts val="660"/>
              </a:spcBef>
              <a:buFontTx/>
              <a:buChar char="–"/>
              <a:tabLst>
                <a:tab pos="75565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small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difference: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MTBF</a:t>
            </a:r>
            <a:r>
              <a:rPr sz="28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Symbol"/>
                <a:cs typeface="Symbol"/>
              </a:rPr>
              <a:t></a:t>
            </a:r>
            <a:r>
              <a:rPr sz="2800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MTTF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650" indent="-285750">
              <a:spcBef>
                <a:spcPts val="670"/>
              </a:spcBef>
              <a:buFontTx/>
              <a:buChar char="–"/>
              <a:tabLst>
                <a:tab pos="75565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conceptual</a:t>
            </a:r>
            <a:r>
              <a:rPr sz="2800" kern="0" spc="-1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difference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690620">
              <a:lnSpc>
                <a:spcPts val="2400"/>
              </a:lnSpc>
              <a:spcBef>
                <a:spcPts val="2805"/>
              </a:spcBef>
              <a:tabLst>
                <a:tab pos="6358255" algn="l"/>
              </a:tabLst>
            </a:pPr>
            <a:r>
              <a:rPr sz="2000" kern="0" dirty="0">
                <a:solidFill>
                  <a:sysClr val="windowText" lastClr="000000"/>
                </a:solidFill>
                <a:latin typeface="Arial"/>
                <a:cs typeface="Arial"/>
              </a:rPr>
              <a:t>time</a:t>
            </a:r>
            <a:r>
              <a:rPr sz="20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000" kern="0" spc="-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Arial"/>
                <a:cs typeface="Arial"/>
              </a:rPr>
              <a:t>1st</a:t>
            </a:r>
            <a:r>
              <a:rPr sz="2000" kern="0" spc="-3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0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failure</a:t>
            </a:r>
            <a:r>
              <a:rPr sz="2000" kern="0" dirty="0">
                <a:solidFill>
                  <a:sysClr val="windowText" lastClr="000000"/>
                </a:solidFill>
                <a:latin typeface="Arial"/>
                <a:cs typeface="Arial"/>
              </a:rPr>
              <a:t>	time</a:t>
            </a:r>
            <a:r>
              <a:rPr sz="20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000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Arial"/>
                <a:cs typeface="Arial"/>
              </a:rPr>
              <a:t>2nd</a:t>
            </a:r>
            <a:r>
              <a:rPr sz="20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0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failure</a:t>
            </a:r>
            <a:endParaRPr sz="20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957705" algn="ctr">
              <a:lnSpc>
                <a:spcPts val="2880"/>
              </a:lnSpc>
            </a:pPr>
            <a:r>
              <a:rPr sz="2400" kern="0" spc="-20" dirty="0">
                <a:solidFill>
                  <a:srgbClr val="FB0028"/>
                </a:solidFill>
                <a:latin typeface="Arial"/>
                <a:cs typeface="Arial"/>
              </a:rPr>
              <a:t>MTBF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>
              <a:spcBef>
                <a:spcPts val="365"/>
              </a:spcBef>
            </a:pP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R="473075" algn="r"/>
            <a:r>
              <a:rPr sz="20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time</a:t>
            </a:r>
            <a:endParaRPr sz="20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369425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1905" algn="ctr">
              <a:spcBef>
                <a:spcPts val="2245"/>
              </a:spcBef>
            </a:pPr>
            <a:r>
              <a:rPr dirty="0"/>
              <a:t>Fault</a:t>
            </a:r>
            <a:r>
              <a:rPr spc="-100" dirty="0"/>
              <a:t> </a:t>
            </a:r>
            <a:r>
              <a:rPr spc="-10" dirty="0"/>
              <a:t>coverage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63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3" y="1548461"/>
            <a:ext cx="8081009" cy="23298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spcBef>
                <a:spcPts val="95"/>
              </a:spcBef>
              <a:buFontTx/>
              <a:buChar char="•"/>
              <a:tabLst>
                <a:tab pos="35560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detection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coverage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conditional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probability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that,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given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existence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fault,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detected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965" indent="-342265">
              <a:spcBef>
                <a:spcPts val="675"/>
              </a:spcBef>
              <a:buFontTx/>
              <a:buChar char="•"/>
              <a:tabLst>
                <a:tab pos="35496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Difficult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calculate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965" indent="-342265">
              <a:spcBef>
                <a:spcPts val="675"/>
              </a:spcBef>
              <a:buFontTx/>
              <a:buChar char="•"/>
              <a:tabLst>
                <a:tab pos="35496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Usually</a:t>
            </a:r>
            <a:r>
              <a:rPr sz="2800" kern="0" spc="-10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computed</a:t>
            </a:r>
            <a:r>
              <a:rPr sz="2800" kern="0" spc="-10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171700" y="4267200"/>
            <a:ext cx="7696200" cy="1143000"/>
          </a:xfrm>
          <a:custGeom>
            <a:avLst/>
            <a:gdLst/>
            <a:ahLst/>
            <a:cxnLst/>
            <a:rect l="l" t="t" r="r" b="b"/>
            <a:pathLst>
              <a:path w="7696200" h="1143000">
                <a:moveTo>
                  <a:pt x="7696200" y="0"/>
                </a:moveTo>
                <a:lnTo>
                  <a:pt x="0" y="0"/>
                </a:lnTo>
                <a:lnTo>
                  <a:pt x="0" y="1143000"/>
                </a:lnTo>
                <a:lnTo>
                  <a:pt x="7696200" y="1143000"/>
                </a:lnTo>
                <a:lnTo>
                  <a:pt x="7696200" y="0"/>
                </a:lnTo>
                <a:close/>
              </a:path>
            </a:pathLst>
          </a:custGeom>
          <a:solidFill>
            <a:srgbClr val="C0D2FD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75002" y="4661992"/>
            <a:ext cx="5759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C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54629" y="4337457"/>
            <a:ext cx="6205220" cy="9014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8200" marR="5080" indent="-838200">
              <a:lnSpc>
                <a:spcPct val="107100"/>
              </a:lnSpc>
              <a:spcBef>
                <a:spcPts val="100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number</a:t>
            </a:r>
            <a:r>
              <a:rPr sz="2800" kern="0" spc="-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faults</a:t>
            </a:r>
            <a:r>
              <a:rPr sz="2800" kern="0" spc="-6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which</a:t>
            </a:r>
            <a:r>
              <a:rPr sz="2800" kern="0" spc="-6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can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be</a:t>
            </a:r>
            <a:r>
              <a:rPr sz="2800" kern="0" spc="-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detected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total</a:t>
            </a:r>
            <a:r>
              <a:rPr sz="2800" kern="0" spc="-6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number</a:t>
            </a:r>
            <a:r>
              <a:rPr sz="2800" kern="0" spc="-3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00" kern="0" spc="-6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faults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86100" y="4876800"/>
            <a:ext cx="6477000" cy="0"/>
          </a:xfrm>
          <a:custGeom>
            <a:avLst/>
            <a:gdLst/>
            <a:ahLst/>
            <a:cxnLst/>
            <a:rect l="l" t="t" r="r" b="b"/>
            <a:pathLst>
              <a:path w="6477000">
                <a:moveTo>
                  <a:pt x="0" y="0"/>
                </a:moveTo>
                <a:lnTo>
                  <a:pt x="64770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8796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1270" algn="ctr">
              <a:spcBef>
                <a:spcPts val="2245"/>
              </a:spcBef>
            </a:pPr>
            <a:r>
              <a:rPr spc="-10" dirty="0"/>
              <a:t>Example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64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2" y="1545413"/>
            <a:ext cx="7882890" cy="27578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spcBef>
                <a:spcPts val="105"/>
              </a:spcBef>
              <a:buFontTx/>
              <a:buChar char="•"/>
              <a:tabLst>
                <a:tab pos="355600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Suppose</a:t>
            </a:r>
            <a:r>
              <a:rPr sz="32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your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circuit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has</a:t>
            </a:r>
            <a:r>
              <a:rPr sz="32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10</a:t>
            </a:r>
            <a:r>
              <a:rPr sz="3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lines</a:t>
            </a:r>
            <a:r>
              <a:rPr sz="32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you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use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single-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stuck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at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</a:t>
            </a:r>
            <a:r>
              <a:rPr sz="3200" kern="0" spc="-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3200" kern="0" spc="-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model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965" indent="-342265">
              <a:spcBef>
                <a:spcPts val="770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Then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total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number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faults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20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965" indent="-342265">
              <a:spcBef>
                <a:spcPts val="770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Suppose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you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have</a:t>
            </a:r>
            <a:r>
              <a:rPr sz="3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undetectable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fault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965" indent="-342265">
              <a:spcBef>
                <a:spcPts val="765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Then</a:t>
            </a:r>
            <a:r>
              <a:rPr sz="3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coverage</a:t>
            </a:r>
            <a:r>
              <a:rPr sz="32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495800" y="4495800"/>
            <a:ext cx="1905000" cy="1143000"/>
          </a:xfrm>
          <a:custGeom>
            <a:avLst/>
            <a:gdLst/>
            <a:ahLst/>
            <a:cxnLst/>
            <a:rect l="l" t="t" r="r" b="b"/>
            <a:pathLst>
              <a:path w="1905000" h="1143000">
                <a:moveTo>
                  <a:pt x="1905000" y="0"/>
                </a:moveTo>
                <a:lnTo>
                  <a:pt x="0" y="0"/>
                </a:lnTo>
                <a:lnTo>
                  <a:pt x="0" y="1143000"/>
                </a:lnTo>
                <a:lnTo>
                  <a:pt x="1905000" y="1143000"/>
                </a:lnTo>
                <a:lnTo>
                  <a:pt x="1905000" y="0"/>
                </a:lnTo>
                <a:close/>
              </a:path>
            </a:pathLst>
          </a:custGeom>
          <a:solidFill>
            <a:srgbClr val="C0D2FD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95800" y="4495800"/>
            <a:ext cx="1905000" cy="832920"/>
          </a:xfrm>
          <a:prstGeom prst="rect">
            <a:avLst/>
          </a:prstGeom>
        </p:spPr>
        <p:txBody>
          <a:bodyPr vert="horz" wrap="square" lIns="0" tIns="113665" rIns="0" bIns="0" rtlCol="0">
            <a:spAutoFit/>
          </a:bodyPr>
          <a:lstStyle/>
          <a:p>
            <a:pPr marL="1007110">
              <a:lnSpc>
                <a:spcPts val="2835"/>
              </a:lnSpc>
              <a:spcBef>
                <a:spcPts val="895"/>
              </a:spcBef>
            </a:pP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19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203200">
              <a:lnSpc>
                <a:spcPts val="2835"/>
              </a:lnSpc>
              <a:tabLst>
                <a:tab pos="100711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C</a:t>
            </a:r>
            <a:r>
              <a:rPr sz="280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sz="4200" kern="0" spc="-37" baseline="-37698" dirty="0">
                <a:solidFill>
                  <a:sysClr val="windowText" lastClr="000000"/>
                </a:solidFill>
                <a:latin typeface="Arial"/>
                <a:cs typeface="Arial"/>
              </a:rPr>
              <a:t>20</a:t>
            </a:r>
            <a:endParaRPr sz="4200" kern="0" baseline="-37698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410200" y="5105400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>
                <a:moveTo>
                  <a:pt x="0" y="0"/>
                </a:moveTo>
                <a:lnTo>
                  <a:pt x="6096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74709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34455-26F4-A38E-9EFD-3A3E8C051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77B1E-7185-C058-CBD5-68D80B890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6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65-71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B0F0D-9E13-3BE9-E0FD-701CEE9586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6633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1270" algn="ctr">
              <a:spcBef>
                <a:spcPts val="2245"/>
              </a:spcBef>
            </a:pPr>
            <a:r>
              <a:rPr dirty="0"/>
              <a:t>Dependability</a:t>
            </a:r>
            <a:r>
              <a:rPr spc="5" dirty="0"/>
              <a:t> </a:t>
            </a:r>
            <a:r>
              <a:rPr spc="-10" dirty="0"/>
              <a:t>modelling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66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3" y="1451523"/>
            <a:ext cx="7066915" cy="332591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354965" indent="-342265">
              <a:spcBef>
                <a:spcPts val="855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up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now: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lang="en-US" sz="3200" kern="0" spc="44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3200" kern="0" spc="8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R(t)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 components</a:t>
            </a:r>
            <a:endParaRPr sz="32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965" indent="-342265">
              <a:spcBef>
                <a:spcPts val="755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systems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sets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 components</a:t>
            </a:r>
            <a:endParaRPr sz="32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965" indent="-342265">
              <a:spcBef>
                <a:spcPts val="775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32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evaluation</a:t>
            </a:r>
            <a:r>
              <a:rPr sz="32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approaches:</a:t>
            </a:r>
            <a:endParaRPr sz="32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650" lvl="1" indent="-285750">
              <a:spcBef>
                <a:spcPts val="685"/>
              </a:spcBef>
              <a:buFontTx/>
              <a:buChar char="–"/>
              <a:tabLst>
                <a:tab pos="75565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reliability</a:t>
            </a:r>
            <a:r>
              <a:rPr sz="28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block</a:t>
            </a:r>
            <a:r>
              <a:rPr sz="28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diagrams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650" lvl="1" indent="-285750">
              <a:spcBef>
                <a:spcPts val="675"/>
              </a:spcBef>
              <a:buFontTx/>
              <a:buChar char="–"/>
              <a:tabLst>
                <a:tab pos="75565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Markov</a:t>
            </a:r>
            <a:r>
              <a:rPr sz="28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processes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61724962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dirty="0"/>
              <a:t>Serial </a:t>
            </a:r>
            <a:r>
              <a:rPr spc="-10" dirty="0"/>
              <a:t>system</a:t>
            </a: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67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3" y="1545412"/>
            <a:ext cx="691197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spcBef>
                <a:spcPts val="105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3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functions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5600"/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only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r>
              <a:rPr sz="3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function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876550" y="3187700"/>
            <a:ext cx="6191250" cy="939800"/>
            <a:chOff x="1733550" y="3187700"/>
            <a:chExt cx="6191250" cy="939800"/>
          </a:xfrm>
        </p:grpSpPr>
        <p:sp>
          <p:nvSpPr>
            <p:cNvPr id="5" name="object 5"/>
            <p:cNvSpPr/>
            <p:nvPr/>
          </p:nvSpPr>
          <p:spPr>
            <a:xfrm>
              <a:off x="1733550" y="3657600"/>
              <a:ext cx="6191250" cy="0"/>
            </a:xfrm>
            <a:custGeom>
              <a:avLst/>
              <a:gdLst/>
              <a:ahLst/>
              <a:cxnLst/>
              <a:rect l="l" t="t" r="r" b="b"/>
              <a:pathLst>
                <a:path w="6191250">
                  <a:moveTo>
                    <a:pt x="0" y="0"/>
                  </a:moveTo>
                  <a:lnTo>
                    <a:pt x="412750" y="0"/>
                  </a:lnTo>
                </a:path>
                <a:path w="6191250">
                  <a:moveTo>
                    <a:pt x="1155700" y="0"/>
                  </a:moveTo>
                  <a:lnTo>
                    <a:pt x="1403350" y="0"/>
                  </a:lnTo>
                </a:path>
                <a:path w="6191250">
                  <a:moveTo>
                    <a:pt x="2146300" y="0"/>
                  </a:moveTo>
                  <a:lnTo>
                    <a:pt x="2311400" y="0"/>
                  </a:lnTo>
                </a:path>
                <a:path w="6191250">
                  <a:moveTo>
                    <a:pt x="3054350" y="0"/>
                  </a:moveTo>
                  <a:lnTo>
                    <a:pt x="3219450" y="0"/>
                  </a:lnTo>
                </a:path>
                <a:path w="6191250">
                  <a:moveTo>
                    <a:pt x="3962400" y="0"/>
                  </a:moveTo>
                  <a:lnTo>
                    <a:pt x="4127500" y="0"/>
                  </a:lnTo>
                </a:path>
                <a:path w="6191250">
                  <a:moveTo>
                    <a:pt x="4870450" y="0"/>
                  </a:moveTo>
                  <a:lnTo>
                    <a:pt x="5035550" y="0"/>
                  </a:lnTo>
                </a:path>
                <a:path w="6191250">
                  <a:moveTo>
                    <a:pt x="5778500" y="0"/>
                  </a:moveTo>
                  <a:lnTo>
                    <a:pt x="6191250" y="0"/>
                  </a:lnTo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2146300" y="32004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742950" y="0"/>
                  </a:moveTo>
                  <a:lnTo>
                    <a:pt x="0" y="0"/>
                  </a:lnTo>
                  <a:lnTo>
                    <a:pt x="0" y="914400"/>
                  </a:lnTo>
                  <a:lnTo>
                    <a:pt x="742950" y="914400"/>
                  </a:lnTo>
                  <a:lnTo>
                    <a:pt x="742950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" name="object 7"/>
            <p:cNvSpPr/>
            <p:nvPr/>
          </p:nvSpPr>
          <p:spPr>
            <a:xfrm>
              <a:off x="2146300" y="32004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0" y="914400"/>
                  </a:moveTo>
                  <a:lnTo>
                    <a:pt x="742950" y="914400"/>
                  </a:lnTo>
                  <a:lnTo>
                    <a:pt x="742950" y="0"/>
                  </a:lnTo>
                  <a:lnTo>
                    <a:pt x="0" y="0"/>
                  </a:lnTo>
                  <a:lnTo>
                    <a:pt x="0" y="91440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3136900" y="32004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742950" y="0"/>
                  </a:moveTo>
                  <a:lnTo>
                    <a:pt x="0" y="0"/>
                  </a:lnTo>
                  <a:lnTo>
                    <a:pt x="0" y="914400"/>
                  </a:lnTo>
                  <a:lnTo>
                    <a:pt x="742950" y="914400"/>
                  </a:lnTo>
                  <a:lnTo>
                    <a:pt x="742950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3136900" y="32004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0" y="914400"/>
                  </a:moveTo>
                  <a:lnTo>
                    <a:pt x="742950" y="914400"/>
                  </a:lnTo>
                  <a:lnTo>
                    <a:pt x="742950" y="0"/>
                  </a:lnTo>
                  <a:lnTo>
                    <a:pt x="0" y="0"/>
                  </a:lnTo>
                  <a:lnTo>
                    <a:pt x="0" y="91440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4044950" y="32004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742950" y="0"/>
                  </a:moveTo>
                  <a:lnTo>
                    <a:pt x="0" y="0"/>
                  </a:lnTo>
                  <a:lnTo>
                    <a:pt x="0" y="914400"/>
                  </a:lnTo>
                  <a:lnTo>
                    <a:pt x="742950" y="914400"/>
                  </a:lnTo>
                  <a:lnTo>
                    <a:pt x="742950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4044950" y="32004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0" y="914400"/>
                  </a:moveTo>
                  <a:lnTo>
                    <a:pt x="742950" y="914400"/>
                  </a:lnTo>
                  <a:lnTo>
                    <a:pt x="742950" y="0"/>
                  </a:lnTo>
                  <a:lnTo>
                    <a:pt x="0" y="0"/>
                  </a:lnTo>
                  <a:lnTo>
                    <a:pt x="0" y="91440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4953000" y="32004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742950" y="0"/>
                  </a:moveTo>
                  <a:lnTo>
                    <a:pt x="0" y="0"/>
                  </a:lnTo>
                  <a:lnTo>
                    <a:pt x="0" y="914400"/>
                  </a:lnTo>
                  <a:lnTo>
                    <a:pt x="742950" y="914400"/>
                  </a:lnTo>
                  <a:lnTo>
                    <a:pt x="742950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" name="object 13"/>
            <p:cNvSpPr/>
            <p:nvPr/>
          </p:nvSpPr>
          <p:spPr>
            <a:xfrm>
              <a:off x="4953000" y="32004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0" y="914400"/>
                  </a:moveTo>
                  <a:lnTo>
                    <a:pt x="742950" y="914400"/>
                  </a:lnTo>
                  <a:lnTo>
                    <a:pt x="742950" y="0"/>
                  </a:lnTo>
                  <a:lnTo>
                    <a:pt x="0" y="0"/>
                  </a:lnTo>
                  <a:lnTo>
                    <a:pt x="0" y="91440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5861050" y="32004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742950" y="0"/>
                  </a:moveTo>
                  <a:lnTo>
                    <a:pt x="0" y="0"/>
                  </a:lnTo>
                  <a:lnTo>
                    <a:pt x="0" y="914400"/>
                  </a:lnTo>
                  <a:lnTo>
                    <a:pt x="742950" y="914400"/>
                  </a:lnTo>
                  <a:lnTo>
                    <a:pt x="742950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5861050" y="32004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0" y="914400"/>
                  </a:moveTo>
                  <a:lnTo>
                    <a:pt x="742950" y="914400"/>
                  </a:lnTo>
                  <a:lnTo>
                    <a:pt x="742950" y="0"/>
                  </a:lnTo>
                  <a:lnTo>
                    <a:pt x="0" y="0"/>
                  </a:lnTo>
                  <a:lnTo>
                    <a:pt x="0" y="91440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6769100" y="32004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742950" y="0"/>
                  </a:moveTo>
                  <a:lnTo>
                    <a:pt x="0" y="0"/>
                  </a:lnTo>
                  <a:lnTo>
                    <a:pt x="0" y="914400"/>
                  </a:lnTo>
                  <a:lnTo>
                    <a:pt x="742950" y="914400"/>
                  </a:lnTo>
                  <a:lnTo>
                    <a:pt x="742950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6769100" y="32004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0" y="914400"/>
                  </a:moveTo>
                  <a:lnTo>
                    <a:pt x="742950" y="914400"/>
                  </a:lnTo>
                  <a:lnTo>
                    <a:pt x="742950" y="0"/>
                  </a:lnTo>
                  <a:lnTo>
                    <a:pt x="0" y="0"/>
                  </a:lnTo>
                  <a:lnTo>
                    <a:pt x="0" y="91440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867150" y="4724400"/>
            <a:ext cx="3879850" cy="730250"/>
          </a:xfrm>
          <a:prstGeom prst="rect">
            <a:avLst/>
          </a:prstGeom>
          <a:solidFill>
            <a:srgbClr val="FFCC00"/>
          </a:solidFill>
        </p:spPr>
        <p:txBody>
          <a:bodyPr vert="horz" wrap="square" lIns="0" tIns="0" rIns="0" bIns="0" rtlCol="0">
            <a:spAutoFit/>
          </a:bodyPr>
          <a:lstStyle/>
          <a:p>
            <a:pPr marL="1509395" marR="189865" indent="-1312545">
              <a:lnSpc>
                <a:spcPts val="2880"/>
              </a:lnSpc>
            </a:pPr>
            <a:r>
              <a:rPr sz="24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reliability</a:t>
            </a:r>
            <a:r>
              <a:rPr sz="2400" b="1" kern="0" spc="-5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block</a:t>
            </a:r>
            <a:r>
              <a:rPr sz="2400" b="1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b="1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diagram (RBD)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5889884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dirty="0"/>
              <a:t>Serial </a:t>
            </a:r>
            <a:r>
              <a:rPr spc="-10" dirty="0"/>
              <a:t>system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68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/>
          <p:nvPr/>
        </p:nvSpPr>
        <p:spPr>
          <a:xfrm>
            <a:off x="2924176" y="2362200"/>
            <a:ext cx="414655" cy="0"/>
          </a:xfrm>
          <a:custGeom>
            <a:avLst/>
            <a:gdLst/>
            <a:ahLst/>
            <a:cxnLst/>
            <a:rect l="l" t="t" r="r" b="b"/>
            <a:pathLst>
              <a:path w="414655">
                <a:moveTo>
                  <a:pt x="0" y="0"/>
                </a:moveTo>
                <a:lnTo>
                  <a:pt x="414400" y="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79938" y="2362200"/>
            <a:ext cx="247650" cy="0"/>
          </a:xfrm>
          <a:custGeom>
            <a:avLst/>
            <a:gdLst/>
            <a:ahLst/>
            <a:cxnLst/>
            <a:rect l="l" t="t" r="r" b="b"/>
            <a:pathLst>
              <a:path w="247650">
                <a:moveTo>
                  <a:pt x="0" y="0"/>
                </a:moveTo>
                <a:lnTo>
                  <a:pt x="247586" y="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5" name="object 5"/>
          <p:cNvSpPr/>
          <p:nvPr/>
        </p:nvSpPr>
        <p:spPr>
          <a:xfrm>
            <a:off x="5070475" y="2362200"/>
            <a:ext cx="2889250" cy="0"/>
          </a:xfrm>
          <a:custGeom>
            <a:avLst/>
            <a:gdLst/>
            <a:ahLst/>
            <a:cxnLst/>
            <a:rect l="l" t="t" r="r" b="b"/>
            <a:pathLst>
              <a:path w="2889250">
                <a:moveTo>
                  <a:pt x="0" y="0"/>
                </a:moveTo>
                <a:lnTo>
                  <a:pt x="165100" y="0"/>
                </a:lnTo>
              </a:path>
              <a:path w="2889250">
                <a:moveTo>
                  <a:pt x="908050" y="0"/>
                </a:moveTo>
                <a:lnTo>
                  <a:pt x="1073150" y="0"/>
                </a:lnTo>
              </a:path>
              <a:path w="2889250">
                <a:moveTo>
                  <a:pt x="1816100" y="0"/>
                </a:moveTo>
                <a:lnTo>
                  <a:pt x="1981200" y="0"/>
                </a:lnTo>
              </a:path>
              <a:path w="2889250">
                <a:moveTo>
                  <a:pt x="2724150" y="0"/>
                </a:moveTo>
                <a:lnTo>
                  <a:pt x="2889250" y="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8702675" y="2362200"/>
            <a:ext cx="412750" cy="0"/>
          </a:xfrm>
          <a:custGeom>
            <a:avLst/>
            <a:gdLst/>
            <a:ahLst/>
            <a:cxnLst/>
            <a:rect l="l" t="t" r="r" b="b"/>
            <a:pathLst>
              <a:path w="412750">
                <a:moveTo>
                  <a:pt x="0" y="0"/>
                </a:moveTo>
                <a:lnTo>
                  <a:pt x="412750" y="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38576" y="1905000"/>
            <a:ext cx="741680" cy="667490"/>
          </a:xfrm>
          <a:prstGeom prst="rect">
            <a:avLst/>
          </a:prstGeom>
          <a:solidFill>
            <a:srgbClr val="FF9900"/>
          </a:solidFill>
          <a:ln w="25400">
            <a:solidFill>
              <a:srgbClr val="000000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175895">
              <a:spcBef>
                <a:spcPts val="1845"/>
              </a:spcBef>
            </a:pPr>
            <a:r>
              <a:rPr sz="2800" b="1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C</a:t>
            </a:r>
            <a:r>
              <a:rPr sz="2775" b="1" kern="0" spc="-37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2775" kern="0" baseline="-21021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27525" y="1905000"/>
            <a:ext cx="742950" cy="667490"/>
          </a:xfrm>
          <a:prstGeom prst="rect">
            <a:avLst/>
          </a:prstGeom>
          <a:solidFill>
            <a:srgbClr val="FF9900"/>
          </a:solidFill>
          <a:ln w="25400">
            <a:solidFill>
              <a:srgbClr val="000000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177800">
              <a:spcBef>
                <a:spcPts val="1845"/>
              </a:spcBef>
            </a:pPr>
            <a:r>
              <a:rPr sz="2800" b="1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C</a:t>
            </a:r>
            <a:r>
              <a:rPr sz="2775" b="1" kern="0" spc="-37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2775" kern="0" baseline="-21021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222875" y="1892300"/>
            <a:ext cx="2584450" cy="939800"/>
            <a:chOff x="4079875" y="1892300"/>
            <a:chExt cx="2584450" cy="939800"/>
          </a:xfrm>
        </p:grpSpPr>
        <p:sp>
          <p:nvSpPr>
            <p:cNvPr id="10" name="object 10"/>
            <p:cNvSpPr/>
            <p:nvPr/>
          </p:nvSpPr>
          <p:spPr>
            <a:xfrm>
              <a:off x="4092575" y="19050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742950" y="0"/>
                  </a:moveTo>
                  <a:lnTo>
                    <a:pt x="0" y="0"/>
                  </a:lnTo>
                  <a:lnTo>
                    <a:pt x="0" y="914400"/>
                  </a:lnTo>
                  <a:lnTo>
                    <a:pt x="742950" y="914400"/>
                  </a:lnTo>
                  <a:lnTo>
                    <a:pt x="742950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4092575" y="19050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0" y="914400"/>
                  </a:moveTo>
                  <a:lnTo>
                    <a:pt x="742950" y="914400"/>
                  </a:lnTo>
                  <a:lnTo>
                    <a:pt x="742950" y="0"/>
                  </a:lnTo>
                  <a:lnTo>
                    <a:pt x="0" y="0"/>
                  </a:lnTo>
                  <a:lnTo>
                    <a:pt x="0" y="91440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5000625" y="19050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742950" y="0"/>
                  </a:moveTo>
                  <a:lnTo>
                    <a:pt x="0" y="0"/>
                  </a:lnTo>
                  <a:lnTo>
                    <a:pt x="0" y="914400"/>
                  </a:lnTo>
                  <a:lnTo>
                    <a:pt x="742950" y="914400"/>
                  </a:lnTo>
                  <a:lnTo>
                    <a:pt x="742950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" name="object 13"/>
            <p:cNvSpPr/>
            <p:nvPr/>
          </p:nvSpPr>
          <p:spPr>
            <a:xfrm>
              <a:off x="5000625" y="19050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0" y="914400"/>
                  </a:moveTo>
                  <a:lnTo>
                    <a:pt x="742950" y="914400"/>
                  </a:lnTo>
                  <a:lnTo>
                    <a:pt x="742950" y="0"/>
                  </a:lnTo>
                  <a:lnTo>
                    <a:pt x="0" y="0"/>
                  </a:lnTo>
                  <a:lnTo>
                    <a:pt x="0" y="91440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5908675" y="19050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742950" y="0"/>
                  </a:moveTo>
                  <a:lnTo>
                    <a:pt x="0" y="0"/>
                  </a:lnTo>
                  <a:lnTo>
                    <a:pt x="0" y="914400"/>
                  </a:lnTo>
                  <a:lnTo>
                    <a:pt x="742950" y="914400"/>
                  </a:lnTo>
                  <a:lnTo>
                    <a:pt x="742950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5908675" y="19050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0" y="914400"/>
                  </a:moveTo>
                  <a:lnTo>
                    <a:pt x="742950" y="914400"/>
                  </a:lnTo>
                  <a:lnTo>
                    <a:pt x="742950" y="0"/>
                  </a:lnTo>
                  <a:lnTo>
                    <a:pt x="0" y="0"/>
                  </a:lnTo>
                  <a:lnTo>
                    <a:pt x="0" y="91440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7959725" y="1905000"/>
            <a:ext cx="742950" cy="667490"/>
          </a:xfrm>
          <a:prstGeom prst="rect">
            <a:avLst/>
          </a:prstGeom>
          <a:solidFill>
            <a:srgbClr val="FF9900"/>
          </a:solidFill>
          <a:ln w="25400">
            <a:solidFill>
              <a:srgbClr val="000000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158115">
              <a:spcBef>
                <a:spcPts val="1845"/>
              </a:spcBef>
            </a:pPr>
            <a:r>
              <a:rPr sz="2800" b="1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C</a:t>
            </a:r>
            <a:r>
              <a:rPr sz="2775" b="1" kern="0" spc="-37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N</a:t>
            </a:r>
            <a:endParaRPr sz="2775" kern="0" baseline="-21021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172200" y="3124201"/>
            <a:ext cx="3276600" cy="681597"/>
          </a:xfrm>
          <a:prstGeom prst="rect">
            <a:avLst/>
          </a:prstGeom>
          <a:solidFill>
            <a:srgbClr val="CCFFCC"/>
          </a:solidFill>
        </p:spPr>
        <p:txBody>
          <a:bodyPr vert="horz" wrap="square" lIns="0" tIns="240665" rIns="0" bIns="0" rtlCol="0">
            <a:spAutoFit/>
          </a:bodyPr>
          <a:lstStyle/>
          <a:p>
            <a:pPr marL="139700">
              <a:spcBef>
                <a:spcPts val="1895"/>
              </a:spcBef>
            </a:pPr>
            <a:r>
              <a:rPr sz="2850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R</a:t>
            </a:r>
            <a:r>
              <a:rPr sz="2050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series</a:t>
            </a:r>
            <a:r>
              <a:rPr sz="2050" i="1" kern="0" spc="-29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50" kern="0" spc="5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2850" i="1" kern="0" spc="50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2850" i="1" kern="0" spc="-37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50" kern="0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2850" kern="0" spc="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50" kern="0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r>
              <a:rPr sz="2850" kern="0" spc="22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50" kern="0" dirty="0">
                <a:solidFill>
                  <a:sysClr val="windowText" lastClr="000000"/>
                </a:solidFill>
                <a:latin typeface="Symbol"/>
                <a:cs typeface="Symbol"/>
              </a:rPr>
              <a:t></a:t>
            </a:r>
            <a:r>
              <a:rPr sz="2850" kern="0" spc="-20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50" i="1" kern="0" spc="60" dirty="0">
                <a:solidFill>
                  <a:sysClr val="windowText" lastClr="000000"/>
                </a:solidFill>
                <a:latin typeface="Arial"/>
                <a:cs typeface="Arial"/>
              </a:rPr>
              <a:t>R</a:t>
            </a:r>
            <a:r>
              <a:rPr sz="2050" i="1" kern="0" spc="60" dirty="0">
                <a:solidFill>
                  <a:sysClr val="windowText" lastClr="000000"/>
                </a:solidFill>
                <a:latin typeface="Arial"/>
                <a:cs typeface="Arial"/>
              </a:rPr>
              <a:t>i</a:t>
            </a:r>
            <a:r>
              <a:rPr sz="2050" i="1" kern="0" spc="-35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50" kern="0" spc="5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2850" i="1" kern="0" spc="50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2850" i="1" kern="0" spc="-37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5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endParaRPr sz="285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714878" y="3409569"/>
            <a:ext cx="31356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spcBef>
                <a:spcPts val="100"/>
              </a:spcBef>
            </a:pPr>
            <a:r>
              <a:rPr sz="24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if</a:t>
            </a:r>
            <a:r>
              <a:rPr sz="2400" b="1" kern="0" spc="-4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C</a:t>
            </a:r>
            <a:r>
              <a:rPr sz="2400" b="1" kern="0" baseline="-20833" dirty="0">
                <a:solidFill>
                  <a:sysClr val="windowText" lastClr="000000"/>
                </a:solidFill>
                <a:latin typeface="Arial"/>
                <a:cs typeface="Arial"/>
              </a:rPr>
              <a:t>i </a:t>
            </a:r>
            <a:r>
              <a:rPr sz="24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are</a:t>
            </a:r>
            <a:r>
              <a:rPr sz="2400" b="1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b="1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independent: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400801" y="4286250"/>
            <a:ext cx="2574925" cy="990600"/>
          </a:xfrm>
          <a:custGeom>
            <a:avLst/>
            <a:gdLst/>
            <a:ahLst/>
            <a:cxnLst/>
            <a:rect l="l" t="t" r="r" b="b"/>
            <a:pathLst>
              <a:path w="2574925" h="990600">
                <a:moveTo>
                  <a:pt x="2574925" y="0"/>
                </a:moveTo>
                <a:lnTo>
                  <a:pt x="0" y="0"/>
                </a:lnTo>
                <a:lnTo>
                  <a:pt x="0" y="990600"/>
                </a:lnTo>
                <a:lnTo>
                  <a:pt x="2574925" y="990600"/>
                </a:lnTo>
                <a:lnTo>
                  <a:pt x="2574925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036064" y="4225730"/>
            <a:ext cx="210185" cy="3333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spcBef>
                <a:spcPts val="120"/>
              </a:spcBef>
            </a:pPr>
            <a:r>
              <a:rPr sz="2000" i="1" kern="0" spc="50" dirty="0">
                <a:solidFill>
                  <a:sysClr val="windowText" lastClr="000000"/>
                </a:solidFill>
                <a:latin typeface="Arial"/>
                <a:cs typeface="Arial"/>
              </a:rPr>
              <a:t>N</a:t>
            </a:r>
            <a:endParaRPr sz="20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557592" y="4395530"/>
            <a:ext cx="2418133" cy="81753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5400">
              <a:spcBef>
                <a:spcPts val="135"/>
              </a:spcBef>
            </a:pPr>
            <a:r>
              <a:rPr lang="en-US" sz="3000" i="1" kern="0" spc="13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000" i="1" kern="0" spc="130" dirty="0">
                <a:solidFill>
                  <a:sysClr val="windowText" lastClr="000000"/>
                </a:solidFill>
                <a:latin typeface="Arial"/>
                <a:cs typeface="Arial"/>
              </a:rPr>
              <a:t>series</a:t>
            </a:r>
            <a:r>
              <a:rPr sz="2000" i="1" kern="0" spc="30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105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r>
              <a:rPr sz="2800" kern="0" spc="3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4800" kern="0" spc="240" baseline="-6076" dirty="0">
                <a:solidFill>
                  <a:sysClr val="windowText" lastClr="000000"/>
                </a:solidFill>
                <a:latin typeface="Symbol"/>
                <a:cs typeface="Symbol"/>
              </a:rPr>
              <a:t></a:t>
            </a:r>
            <a:r>
              <a:rPr sz="4800" kern="0" spc="-577" baseline="-6076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lang="en-US" sz="3000" i="1" kern="0" spc="19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000" i="1" kern="0" spc="195" dirty="0" err="1">
                <a:solidFill>
                  <a:sysClr val="windowText" lastClr="000000"/>
                </a:solidFill>
                <a:latin typeface="Arial"/>
                <a:cs typeface="Arial"/>
              </a:rPr>
              <a:t>i</a:t>
            </a:r>
            <a:endParaRPr sz="2000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R="291465" algn="r">
              <a:spcBef>
                <a:spcPts val="10"/>
              </a:spcBef>
            </a:pPr>
            <a:r>
              <a:rPr sz="2000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i</a:t>
            </a:r>
            <a:r>
              <a:rPr sz="2000" i="1" kern="0" spc="-19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000" kern="0" spc="-25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r>
              <a:rPr sz="20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2000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11921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dirty="0"/>
              <a:t>Parallel</a:t>
            </a:r>
            <a:r>
              <a:rPr spc="-5" dirty="0"/>
              <a:t> </a:t>
            </a:r>
            <a:r>
              <a:rPr spc="-10" dirty="0"/>
              <a:t>system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69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3" y="1545413"/>
            <a:ext cx="3168015" cy="19780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342265" indent="-342900">
              <a:spcBef>
                <a:spcPts val="105"/>
              </a:spcBef>
              <a:buFontTx/>
              <a:buChar char="•"/>
              <a:tabLst>
                <a:tab pos="355600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works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long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5600" marR="5080"/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one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 works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42200" y="1600200"/>
            <a:ext cx="742950" cy="667490"/>
          </a:xfrm>
          <a:prstGeom prst="rect">
            <a:avLst/>
          </a:prstGeom>
          <a:solidFill>
            <a:srgbClr val="FF9900"/>
          </a:solidFill>
          <a:ln w="25400">
            <a:solidFill>
              <a:srgbClr val="000000"/>
            </a:solidFill>
          </a:ln>
        </p:spPr>
        <p:txBody>
          <a:bodyPr vert="horz" wrap="square" lIns="0" tIns="234315" rIns="0" bIns="0" rtlCol="0">
            <a:spAutoFit/>
          </a:bodyPr>
          <a:lstStyle/>
          <a:p>
            <a:pPr marL="178435">
              <a:spcBef>
                <a:spcPts val="1845"/>
              </a:spcBef>
            </a:pPr>
            <a:r>
              <a:rPr sz="2800" b="1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C</a:t>
            </a:r>
            <a:r>
              <a:rPr sz="2775" b="1" kern="0" spc="-37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2775" kern="0" baseline="-21021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42200" y="2667000"/>
            <a:ext cx="742950" cy="668132"/>
          </a:xfrm>
          <a:prstGeom prst="rect">
            <a:avLst/>
          </a:prstGeom>
          <a:solidFill>
            <a:srgbClr val="FF9900"/>
          </a:solidFill>
          <a:ln w="25400">
            <a:solidFill>
              <a:srgbClr val="000000"/>
            </a:solidFill>
          </a:ln>
        </p:spPr>
        <p:txBody>
          <a:bodyPr vert="horz" wrap="square" lIns="0" tIns="234950" rIns="0" bIns="0" rtlCol="0">
            <a:spAutoFit/>
          </a:bodyPr>
          <a:lstStyle/>
          <a:p>
            <a:pPr marL="178435">
              <a:spcBef>
                <a:spcPts val="1850"/>
              </a:spcBef>
            </a:pPr>
            <a:r>
              <a:rPr sz="2800" b="1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C</a:t>
            </a:r>
            <a:r>
              <a:rPr sz="2775" b="1" kern="0" spc="-37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2775" kern="0" baseline="-21021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429500" y="3721100"/>
            <a:ext cx="768350" cy="939800"/>
            <a:chOff x="6286500" y="3721100"/>
            <a:chExt cx="768350" cy="939800"/>
          </a:xfrm>
        </p:grpSpPr>
        <p:sp>
          <p:nvSpPr>
            <p:cNvPr id="7" name="object 7"/>
            <p:cNvSpPr/>
            <p:nvPr/>
          </p:nvSpPr>
          <p:spPr>
            <a:xfrm>
              <a:off x="6299200" y="37338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742950" y="0"/>
                  </a:moveTo>
                  <a:lnTo>
                    <a:pt x="0" y="0"/>
                  </a:lnTo>
                  <a:lnTo>
                    <a:pt x="0" y="914400"/>
                  </a:lnTo>
                  <a:lnTo>
                    <a:pt x="742950" y="914400"/>
                  </a:lnTo>
                  <a:lnTo>
                    <a:pt x="742950" y="0"/>
                  </a:lnTo>
                  <a:close/>
                </a:path>
              </a:pathLst>
            </a:custGeom>
            <a:solidFill>
              <a:srgbClr val="FF99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6299200" y="3733800"/>
              <a:ext cx="742950" cy="914400"/>
            </a:xfrm>
            <a:custGeom>
              <a:avLst/>
              <a:gdLst/>
              <a:ahLst/>
              <a:cxnLst/>
              <a:rect l="l" t="t" r="r" b="b"/>
              <a:pathLst>
                <a:path w="742950" h="914400">
                  <a:moveTo>
                    <a:pt x="0" y="914400"/>
                  </a:moveTo>
                  <a:lnTo>
                    <a:pt x="742950" y="914400"/>
                  </a:lnTo>
                  <a:lnTo>
                    <a:pt x="742950" y="0"/>
                  </a:lnTo>
                  <a:lnTo>
                    <a:pt x="0" y="0"/>
                  </a:lnTo>
                  <a:lnTo>
                    <a:pt x="0" y="91440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7442200" y="5105401"/>
            <a:ext cx="742950" cy="668773"/>
          </a:xfrm>
          <a:prstGeom prst="rect">
            <a:avLst/>
          </a:prstGeom>
          <a:solidFill>
            <a:srgbClr val="FF9900"/>
          </a:solidFill>
          <a:ln w="25400">
            <a:solidFill>
              <a:srgbClr val="000000"/>
            </a:solidFill>
          </a:ln>
        </p:spPr>
        <p:txBody>
          <a:bodyPr vert="horz" wrap="square" lIns="0" tIns="235585" rIns="0" bIns="0" rtlCol="0">
            <a:spAutoFit/>
          </a:bodyPr>
          <a:lstStyle/>
          <a:p>
            <a:pPr marL="158115">
              <a:spcBef>
                <a:spcPts val="1855"/>
              </a:spcBef>
            </a:pPr>
            <a:r>
              <a:rPr sz="2800" b="1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C</a:t>
            </a:r>
            <a:r>
              <a:rPr sz="2775" b="1" kern="0" spc="-37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N</a:t>
            </a:r>
            <a:endParaRPr sz="2775" kern="0" baseline="-21021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791200" y="2057400"/>
            <a:ext cx="4044950" cy="3505200"/>
          </a:xfrm>
          <a:custGeom>
            <a:avLst/>
            <a:gdLst/>
            <a:ahLst/>
            <a:cxnLst/>
            <a:rect l="l" t="t" r="r" b="b"/>
            <a:pathLst>
              <a:path w="4044950" h="3505200">
                <a:moveTo>
                  <a:pt x="1647571" y="0"/>
                </a:moveTo>
                <a:lnTo>
                  <a:pt x="822071" y="0"/>
                </a:lnTo>
              </a:path>
              <a:path w="4044950" h="3505200">
                <a:moveTo>
                  <a:pt x="1647571" y="1066800"/>
                </a:moveTo>
                <a:lnTo>
                  <a:pt x="822071" y="1066800"/>
                </a:lnTo>
              </a:path>
              <a:path w="4044950" h="3505200">
                <a:moveTo>
                  <a:pt x="1647571" y="2133600"/>
                </a:moveTo>
                <a:lnTo>
                  <a:pt x="822071" y="2133600"/>
                </a:lnTo>
              </a:path>
              <a:path w="4044950" h="3505200">
                <a:moveTo>
                  <a:pt x="1647571" y="3505200"/>
                </a:moveTo>
                <a:lnTo>
                  <a:pt x="822071" y="3505200"/>
                </a:lnTo>
              </a:path>
              <a:path w="4044950" h="3505200">
                <a:moveTo>
                  <a:pt x="3219450" y="0"/>
                </a:moveTo>
                <a:lnTo>
                  <a:pt x="2393950" y="0"/>
                </a:lnTo>
              </a:path>
              <a:path w="4044950" h="3505200">
                <a:moveTo>
                  <a:pt x="3219450" y="1066800"/>
                </a:moveTo>
                <a:lnTo>
                  <a:pt x="2393950" y="1066800"/>
                </a:lnTo>
              </a:path>
              <a:path w="4044950" h="3505200">
                <a:moveTo>
                  <a:pt x="3219450" y="2133600"/>
                </a:moveTo>
                <a:lnTo>
                  <a:pt x="2393950" y="2133600"/>
                </a:lnTo>
              </a:path>
              <a:path w="4044950" h="3505200">
                <a:moveTo>
                  <a:pt x="3219450" y="3505200"/>
                </a:moveTo>
                <a:lnTo>
                  <a:pt x="2393950" y="3505200"/>
                </a:lnTo>
              </a:path>
              <a:path w="4044950" h="3505200">
                <a:moveTo>
                  <a:pt x="825500" y="1676400"/>
                </a:moveTo>
                <a:lnTo>
                  <a:pt x="0" y="1676400"/>
                </a:lnTo>
              </a:path>
              <a:path w="4044950" h="3505200">
                <a:moveTo>
                  <a:pt x="4044950" y="1676400"/>
                </a:moveTo>
                <a:lnTo>
                  <a:pt x="3219450" y="1676400"/>
                </a:lnTo>
              </a:path>
              <a:path w="4044950" h="3505200">
                <a:moveTo>
                  <a:pt x="3219450" y="0"/>
                </a:moveTo>
                <a:lnTo>
                  <a:pt x="3219450" y="3505200"/>
                </a:lnTo>
              </a:path>
              <a:path w="4044950" h="3505200">
                <a:moveTo>
                  <a:pt x="825500" y="0"/>
                </a:moveTo>
                <a:lnTo>
                  <a:pt x="825500" y="350520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312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05989" y="6203010"/>
            <a:ext cx="6879817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11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8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1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1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06276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algn="ctr">
              <a:spcBef>
                <a:spcPts val="2345"/>
              </a:spcBef>
            </a:pPr>
            <a:r>
              <a:rPr spc="-15" dirty="0">
                <a:solidFill>
                  <a:srgbClr val="000000"/>
                </a:solidFill>
              </a:rPr>
              <a:t>Objectives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5016" y="1365652"/>
            <a:ext cx="7061938" cy="3939771"/>
          </a:xfrm>
          <a:prstGeom prst="rect">
            <a:avLst/>
          </a:prstGeom>
        </p:spPr>
        <p:txBody>
          <a:bodyPr vert="horz" wrap="square" lIns="0" tIns="128054" rIns="0" bIns="0" rtlCol="0">
            <a:spAutoFit/>
          </a:bodyPr>
          <a:lstStyle/>
          <a:p>
            <a:pPr marL="368991" indent="-350020" defTabSz="1365931">
              <a:spcBef>
                <a:spcPts val="1008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understanding</a:t>
            </a:r>
            <a:r>
              <a:rPr sz="3286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fault</a:t>
            </a:r>
            <a:r>
              <a:rPr sz="3286" kern="0" spc="3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tolerance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84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faults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and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their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effects</a:t>
            </a:r>
            <a:r>
              <a:rPr sz="2838" kern="0" spc="8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(errors,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failures)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69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redundancy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techniques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60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evaluation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fault-tolerant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systems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68991" indent="-350020" defTabSz="1365931">
              <a:spcBef>
                <a:spcPts val="822"/>
              </a:spcBef>
              <a:buFontTx/>
              <a:buChar char="•"/>
              <a:tabLst>
                <a:tab pos="368991" algn="l"/>
              </a:tabLst>
            </a:pP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balance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69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concepts,</a:t>
            </a:r>
            <a:r>
              <a:rPr sz="2838" kern="0" spc="9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underlying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principles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60"/>
              </a:spcBef>
              <a:buFontTx/>
              <a:buChar char="–"/>
              <a:tabLst>
                <a:tab pos="779719" algn="l"/>
              </a:tabLst>
            </a:pP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applications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877845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dirty="0"/>
              <a:t>Parallel</a:t>
            </a:r>
            <a:r>
              <a:rPr spc="-5" dirty="0"/>
              <a:t> </a:t>
            </a:r>
            <a:r>
              <a:rPr spc="-10" dirty="0"/>
              <a:t>system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70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60118" y="2706370"/>
            <a:ext cx="3244215" cy="93662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117725">
              <a:lnSpc>
                <a:spcPts val="2160"/>
              </a:lnSpc>
              <a:spcBef>
                <a:spcPts val="120"/>
              </a:spcBef>
            </a:pPr>
            <a:r>
              <a:rPr sz="2000" i="1" kern="0" spc="20" dirty="0">
                <a:solidFill>
                  <a:sysClr val="windowText" lastClr="000000"/>
                </a:solidFill>
                <a:latin typeface="Arial"/>
                <a:cs typeface="Arial"/>
              </a:rPr>
              <a:t>N</a:t>
            </a:r>
            <a:endParaRPr sz="20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2700">
              <a:lnSpc>
                <a:spcPts val="2850"/>
              </a:lnSpc>
            </a:pPr>
            <a:r>
              <a:rPr sz="2800" i="1" kern="0" spc="90" dirty="0">
                <a:solidFill>
                  <a:sysClr val="windowText" lastClr="000000"/>
                </a:solidFill>
                <a:latin typeface="Arial"/>
                <a:cs typeface="Arial"/>
              </a:rPr>
              <a:t>Q</a:t>
            </a:r>
            <a:r>
              <a:rPr sz="2000" i="1" kern="0" spc="90" dirty="0">
                <a:solidFill>
                  <a:sysClr val="windowText" lastClr="000000"/>
                </a:solidFill>
                <a:latin typeface="Arial"/>
                <a:cs typeface="Arial"/>
              </a:rPr>
              <a:t>parallel</a:t>
            </a:r>
            <a:r>
              <a:rPr sz="2800" kern="0" spc="9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2800" i="1" kern="0" spc="90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2800" i="1" kern="0" spc="-40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2800" kern="0" spc="-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90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r>
              <a:rPr sz="2800" kern="0" spc="37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00" kern="0" spc="125" dirty="0">
                <a:solidFill>
                  <a:sysClr val="windowText" lastClr="000000"/>
                </a:solidFill>
                <a:latin typeface="Symbol"/>
                <a:cs typeface="Symbol"/>
              </a:rPr>
              <a:t></a:t>
            </a:r>
            <a:r>
              <a:rPr sz="2800" kern="0" spc="-12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00" i="1" kern="0" spc="100" dirty="0">
                <a:solidFill>
                  <a:sysClr val="windowText" lastClr="000000"/>
                </a:solidFill>
                <a:latin typeface="Arial"/>
                <a:cs typeface="Arial"/>
              </a:rPr>
              <a:t>Q</a:t>
            </a:r>
            <a:r>
              <a:rPr sz="2000" i="1" kern="0" spc="100" dirty="0">
                <a:solidFill>
                  <a:sysClr val="windowText" lastClr="000000"/>
                </a:solidFill>
                <a:latin typeface="Arial"/>
                <a:cs typeface="Arial"/>
              </a:rPr>
              <a:t>i</a:t>
            </a:r>
            <a:r>
              <a:rPr sz="2000" i="1" kern="0" spc="-36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7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2800" i="1" kern="0" spc="70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2800" i="1" kern="0" spc="-40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2048510">
              <a:lnSpc>
                <a:spcPts val="2130"/>
              </a:lnSpc>
            </a:pPr>
            <a:r>
              <a:rPr sz="2000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i</a:t>
            </a:r>
            <a:r>
              <a:rPr sz="2000" i="1" kern="0" spc="-19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000" kern="0" spc="-35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r>
              <a:rPr sz="2000" kern="0" spc="-35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20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08503" y="2952065"/>
            <a:ext cx="324739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spcBef>
                <a:spcPts val="100"/>
              </a:spcBef>
              <a:tabLst>
                <a:tab pos="1296670" algn="l"/>
              </a:tabLst>
            </a:pPr>
            <a:r>
              <a:rPr sz="24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if</a:t>
            </a:r>
            <a:r>
              <a:rPr sz="2400" b="1" kern="0" spc="-3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C</a:t>
            </a:r>
            <a:r>
              <a:rPr sz="2400" b="1" kern="0" baseline="-20833" dirty="0">
                <a:solidFill>
                  <a:sysClr val="windowText" lastClr="000000"/>
                </a:solidFill>
                <a:latin typeface="Arial"/>
                <a:cs typeface="Arial"/>
              </a:rPr>
              <a:t>i</a:t>
            </a:r>
            <a:r>
              <a:rPr sz="2400" b="1" kern="0" spc="337" baseline="-20833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b="1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are</a:t>
            </a:r>
            <a:r>
              <a:rPr sz="24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sz="2400" b="1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independent: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590800" y="3733800"/>
            <a:ext cx="4495800" cy="990600"/>
          </a:xfrm>
          <a:custGeom>
            <a:avLst/>
            <a:gdLst/>
            <a:ahLst/>
            <a:cxnLst/>
            <a:rect l="l" t="t" r="r" b="b"/>
            <a:pathLst>
              <a:path w="4495800" h="990600">
                <a:moveTo>
                  <a:pt x="4495800" y="0"/>
                </a:moveTo>
                <a:lnTo>
                  <a:pt x="0" y="0"/>
                </a:lnTo>
                <a:lnTo>
                  <a:pt x="0" y="990600"/>
                </a:lnTo>
                <a:lnTo>
                  <a:pt x="4495800" y="990600"/>
                </a:lnTo>
                <a:lnTo>
                  <a:pt x="4495800" y="0"/>
                </a:lnTo>
                <a:close/>
              </a:path>
            </a:pathLst>
          </a:custGeom>
          <a:solidFill>
            <a:srgbClr val="CCFFCC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89918" y="3773169"/>
            <a:ext cx="193040" cy="3340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>
              <a:spcBef>
                <a:spcPts val="120"/>
              </a:spcBef>
            </a:pPr>
            <a:r>
              <a:rPr sz="2000" i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N</a:t>
            </a:r>
            <a:endParaRPr sz="20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02652" y="3925224"/>
            <a:ext cx="4077970" cy="784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ts val="3915"/>
              </a:lnSpc>
              <a:spcBef>
                <a:spcPts val="95"/>
              </a:spcBef>
            </a:pPr>
            <a:r>
              <a:rPr sz="2800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R</a:t>
            </a:r>
            <a:r>
              <a:rPr sz="2000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parallel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2800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2800" i="1" kern="0" spc="-4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2800" kern="0" spc="-6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55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r>
              <a:rPr sz="2800" kern="0" spc="-14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00" kern="0" spc="65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800" kern="0" spc="65" dirty="0">
                <a:solidFill>
                  <a:sysClr val="windowText" lastClr="000000"/>
                </a:solidFill>
                <a:latin typeface="Symbol"/>
                <a:cs typeface="Symbol"/>
              </a:rPr>
              <a:t></a:t>
            </a:r>
            <a:r>
              <a:rPr sz="2800" kern="0" spc="15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</a:t>
            </a:r>
            <a:r>
              <a:rPr sz="2800" kern="0" spc="-31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550" kern="0" spc="-145" dirty="0">
                <a:solidFill>
                  <a:sysClr val="windowText" lastClr="000000"/>
                </a:solidFill>
                <a:latin typeface="Symbol"/>
                <a:cs typeface="Symbol"/>
              </a:rPr>
              <a:t></a:t>
            </a:r>
            <a:r>
              <a:rPr sz="2800" kern="0" spc="-145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800" kern="0" spc="-145" dirty="0">
                <a:solidFill>
                  <a:sysClr val="windowText" lastClr="000000"/>
                </a:solidFill>
                <a:latin typeface="Symbol"/>
                <a:cs typeface="Symbol"/>
              </a:rPr>
              <a:t></a:t>
            </a:r>
            <a:r>
              <a:rPr sz="2800" kern="0" spc="-114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00" i="1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R</a:t>
            </a:r>
            <a:r>
              <a:rPr sz="2000" i="1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i</a:t>
            </a:r>
            <a:r>
              <a:rPr sz="2000" i="1" kern="0" spc="-37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</a:t>
            </a:r>
            <a:r>
              <a:rPr sz="2800" i="1" kern="0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2800" i="1" kern="0" spc="-4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)</a:t>
            </a:r>
            <a:r>
              <a:rPr sz="3550" kern="0" spc="-25" dirty="0">
                <a:solidFill>
                  <a:sysClr val="windowText" lastClr="000000"/>
                </a:solidFill>
                <a:latin typeface="Symbol"/>
                <a:cs typeface="Symbol"/>
              </a:rPr>
              <a:t></a:t>
            </a:r>
            <a:endParaRPr sz="3550" kern="0">
              <a:solidFill>
                <a:sysClr val="windowText" lastClr="000000"/>
              </a:solidFill>
              <a:latin typeface="Symbol"/>
              <a:cs typeface="Symbol"/>
            </a:endParaRPr>
          </a:p>
          <a:p>
            <a:pPr marL="934085" algn="ctr">
              <a:lnSpc>
                <a:spcPts val="2055"/>
              </a:lnSpc>
            </a:pPr>
            <a:r>
              <a:rPr sz="2000" i="1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i</a:t>
            </a:r>
            <a:r>
              <a:rPr sz="2000" i="1" kern="0" spc="-229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000" kern="0" spc="-25" dirty="0">
                <a:solidFill>
                  <a:sysClr val="windowText" lastClr="000000"/>
                </a:solidFill>
                <a:latin typeface="Symbol"/>
                <a:cs typeface="Symbol"/>
              </a:rPr>
              <a:t></a:t>
            </a:r>
            <a:r>
              <a:rPr sz="20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20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02153" y="2113915"/>
            <a:ext cx="36029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unreliabity:</a:t>
            </a:r>
            <a:r>
              <a:rPr sz="2400" b="1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Q(t)</a:t>
            </a:r>
            <a:r>
              <a:rPr sz="2400" b="1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400" b="1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400" b="1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-</a:t>
            </a:r>
            <a:r>
              <a:rPr sz="2400" b="1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 R(t)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1810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1270" algn="ctr">
              <a:spcBef>
                <a:spcPts val="2245"/>
              </a:spcBef>
            </a:pPr>
            <a:r>
              <a:rPr dirty="0"/>
              <a:t>Reliability</a:t>
            </a:r>
            <a:r>
              <a:rPr spc="-5" dirty="0"/>
              <a:t> </a:t>
            </a:r>
            <a:r>
              <a:rPr dirty="0"/>
              <a:t>block</a:t>
            </a:r>
            <a:r>
              <a:rPr spc="5" dirty="0"/>
              <a:t> </a:t>
            </a:r>
            <a:r>
              <a:rPr spc="-10" dirty="0"/>
              <a:t>diagram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2123986" y="1448474"/>
            <a:ext cx="10045114" cy="3641380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380365" indent="-342265">
              <a:spcBef>
                <a:spcPts val="894"/>
              </a:spcBef>
              <a:buChar char="•"/>
              <a:tabLst>
                <a:tab pos="380365" algn="l"/>
              </a:tabLst>
            </a:pPr>
            <a:r>
              <a:rPr sz="3200" spc="-25" dirty="0"/>
              <a:t>RBD</a:t>
            </a:r>
            <a:endParaRPr sz="3200"/>
          </a:p>
          <a:p>
            <a:pPr marL="781050" lvl="1" indent="-285750">
              <a:spcBef>
                <a:spcPts val="690"/>
              </a:spcBef>
              <a:buChar char="–"/>
              <a:tabLst>
                <a:tab pos="781050" algn="l"/>
              </a:tabLst>
            </a:pPr>
            <a:r>
              <a:rPr sz="2800" dirty="0">
                <a:latin typeface="Helvetica"/>
                <a:cs typeface="Helvetica"/>
              </a:rPr>
              <a:t>may</a:t>
            </a:r>
            <a:r>
              <a:rPr sz="2800" spc="-50" dirty="0">
                <a:latin typeface="Helvetica"/>
                <a:cs typeface="Helvetica"/>
              </a:rPr>
              <a:t> </a:t>
            </a:r>
            <a:r>
              <a:rPr sz="2800" dirty="0">
                <a:latin typeface="Helvetica"/>
                <a:cs typeface="Helvetica"/>
              </a:rPr>
              <a:t>be</a:t>
            </a:r>
            <a:r>
              <a:rPr sz="2800" spc="-45" dirty="0">
                <a:latin typeface="Helvetica"/>
                <a:cs typeface="Helvetica"/>
              </a:rPr>
              <a:t> </a:t>
            </a:r>
            <a:r>
              <a:rPr sz="2800" dirty="0">
                <a:latin typeface="Helvetica"/>
                <a:cs typeface="Helvetica"/>
              </a:rPr>
              <a:t>difficult</a:t>
            </a:r>
            <a:r>
              <a:rPr sz="2800" spc="-55" dirty="0">
                <a:latin typeface="Helvetica"/>
                <a:cs typeface="Helvetica"/>
              </a:rPr>
              <a:t> </a:t>
            </a:r>
            <a:r>
              <a:rPr sz="2800" dirty="0">
                <a:latin typeface="Helvetica"/>
                <a:cs typeface="Helvetica"/>
              </a:rPr>
              <a:t>to</a:t>
            </a:r>
            <a:r>
              <a:rPr sz="2800" spc="-55" dirty="0">
                <a:latin typeface="Helvetica"/>
                <a:cs typeface="Helvetica"/>
              </a:rPr>
              <a:t> </a:t>
            </a:r>
            <a:r>
              <a:rPr sz="2800" spc="-10" dirty="0">
                <a:latin typeface="Helvetica"/>
                <a:cs typeface="Helvetica"/>
              </a:rPr>
              <a:t>build</a:t>
            </a:r>
            <a:endParaRPr sz="2800">
              <a:latin typeface="Helvetica"/>
              <a:cs typeface="Helvetica"/>
            </a:endParaRPr>
          </a:p>
          <a:p>
            <a:pPr marL="781050" lvl="1" indent="-285750">
              <a:spcBef>
                <a:spcPts val="670"/>
              </a:spcBef>
              <a:buChar char="–"/>
              <a:tabLst>
                <a:tab pos="781050" algn="l"/>
              </a:tabLst>
            </a:pPr>
            <a:r>
              <a:rPr sz="2800" dirty="0">
                <a:latin typeface="Helvetica"/>
                <a:cs typeface="Helvetica"/>
              </a:rPr>
              <a:t>equations</a:t>
            </a:r>
            <a:r>
              <a:rPr sz="2800" spc="-75" dirty="0">
                <a:latin typeface="Helvetica"/>
                <a:cs typeface="Helvetica"/>
              </a:rPr>
              <a:t> </a:t>
            </a:r>
            <a:r>
              <a:rPr sz="2800" dirty="0">
                <a:latin typeface="Helvetica"/>
                <a:cs typeface="Helvetica"/>
              </a:rPr>
              <a:t>get</a:t>
            </a:r>
            <a:r>
              <a:rPr sz="2800" spc="-80" dirty="0">
                <a:latin typeface="Helvetica"/>
                <a:cs typeface="Helvetica"/>
              </a:rPr>
              <a:t> </a:t>
            </a:r>
            <a:r>
              <a:rPr sz="2800" spc="-10" dirty="0">
                <a:latin typeface="Helvetica"/>
                <a:cs typeface="Helvetica"/>
              </a:rPr>
              <a:t>complex</a:t>
            </a:r>
            <a:endParaRPr sz="2800">
              <a:latin typeface="Helvetica"/>
              <a:cs typeface="Helvetica"/>
            </a:endParaRPr>
          </a:p>
          <a:p>
            <a:pPr marL="781050" lvl="1" indent="-285750">
              <a:spcBef>
                <a:spcPts val="675"/>
              </a:spcBef>
              <a:buChar char="–"/>
              <a:tabLst>
                <a:tab pos="781050" algn="l"/>
              </a:tabLst>
            </a:pPr>
            <a:r>
              <a:rPr sz="2800" dirty="0">
                <a:latin typeface="Helvetica"/>
                <a:cs typeface="Helvetica"/>
              </a:rPr>
              <a:t>difficult</a:t>
            </a:r>
            <a:r>
              <a:rPr sz="2800" spc="-70" dirty="0">
                <a:latin typeface="Helvetica"/>
                <a:cs typeface="Helvetica"/>
              </a:rPr>
              <a:t> </a:t>
            </a:r>
            <a:r>
              <a:rPr sz="2800" dirty="0">
                <a:latin typeface="Helvetica"/>
                <a:cs typeface="Helvetica"/>
              </a:rPr>
              <a:t>to</a:t>
            </a:r>
            <a:r>
              <a:rPr sz="2800" spc="-70" dirty="0">
                <a:latin typeface="Helvetica"/>
                <a:cs typeface="Helvetica"/>
              </a:rPr>
              <a:t> </a:t>
            </a:r>
            <a:r>
              <a:rPr sz="2800" dirty="0">
                <a:latin typeface="Helvetica"/>
                <a:cs typeface="Helvetica"/>
              </a:rPr>
              <a:t>take</a:t>
            </a:r>
            <a:r>
              <a:rPr sz="2800" spc="-70" dirty="0">
                <a:latin typeface="Helvetica"/>
                <a:cs typeface="Helvetica"/>
              </a:rPr>
              <a:t> </a:t>
            </a:r>
            <a:r>
              <a:rPr sz="2800" dirty="0">
                <a:latin typeface="Helvetica"/>
                <a:cs typeface="Helvetica"/>
              </a:rPr>
              <a:t>coverage</a:t>
            </a:r>
            <a:r>
              <a:rPr sz="2800" spc="-65" dirty="0">
                <a:latin typeface="Helvetica"/>
                <a:cs typeface="Helvetica"/>
              </a:rPr>
              <a:t> </a:t>
            </a:r>
            <a:r>
              <a:rPr sz="2800" dirty="0">
                <a:latin typeface="Helvetica"/>
                <a:cs typeface="Helvetica"/>
              </a:rPr>
              <a:t>into</a:t>
            </a:r>
            <a:r>
              <a:rPr sz="2800" spc="-55" dirty="0">
                <a:latin typeface="Helvetica"/>
                <a:cs typeface="Helvetica"/>
              </a:rPr>
              <a:t> </a:t>
            </a:r>
            <a:r>
              <a:rPr sz="2800" spc="-10" dirty="0">
                <a:latin typeface="Helvetica"/>
                <a:cs typeface="Helvetica"/>
              </a:rPr>
              <a:t>account</a:t>
            </a:r>
            <a:endParaRPr sz="2800">
              <a:latin typeface="Helvetica"/>
              <a:cs typeface="Helvetica"/>
            </a:endParaRPr>
          </a:p>
          <a:p>
            <a:pPr marL="781050" lvl="1" indent="-285750">
              <a:spcBef>
                <a:spcPts val="675"/>
              </a:spcBef>
              <a:buChar char="–"/>
              <a:tabLst>
                <a:tab pos="781050" algn="l"/>
              </a:tabLst>
            </a:pPr>
            <a:r>
              <a:rPr sz="2800" dirty="0">
                <a:latin typeface="Helvetica"/>
                <a:cs typeface="Helvetica"/>
              </a:rPr>
              <a:t>difficult</a:t>
            </a:r>
            <a:r>
              <a:rPr sz="2800" spc="-90" dirty="0">
                <a:latin typeface="Helvetica"/>
                <a:cs typeface="Helvetica"/>
              </a:rPr>
              <a:t> </a:t>
            </a:r>
            <a:r>
              <a:rPr sz="2800" dirty="0">
                <a:latin typeface="Helvetica"/>
                <a:cs typeface="Helvetica"/>
              </a:rPr>
              <a:t>to</a:t>
            </a:r>
            <a:r>
              <a:rPr sz="2800" spc="-85" dirty="0">
                <a:latin typeface="Helvetica"/>
                <a:cs typeface="Helvetica"/>
              </a:rPr>
              <a:t> </a:t>
            </a:r>
            <a:r>
              <a:rPr sz="2800" dirty="0">
                <a:latin typeface="Helvetica"/>
                <a:cs typeface="Helvetica"/>
              </a:rPr>
              <a:t>represent</a:t>
            </a:r>
            <a:r>
              <a:rPr sz="2800" spc="-75" dirty="0">
                <a:latin typeface="Helvetica"/>
                <a:cs typeface="Helvetica"/>
              </a:rPr>
              <a:t> </a:t>
            </a:r>
            <a:r>
              <a:rPr sz="2800" spc="-10" dirty="0">
                <a:latin typeface="Helvetica"/>
                <a:cs typeface="Helvetica"/>
              </a:rPr>
              <a:t>repair</a:t>
            </a:r>
            <a:endParaRPr sz="2800">
              <a:latin typeface="Helvetica"/>
              <a:cs typeface="Helvetica"/>
            </a:endParaRPr>
          </a:p>
          <a:p>
            <a:pPr marL="780415" marR="5080" lvl="1" indent="-285750">
              <a:spcBef>
                <a:spcPts val="675"/>
              </a:spcBef>
              <a:buChar char="–"/>
              <a:tabLst>
                <a:tab pos="781685" algn="l"/>
              </a:tabLst>
            </a:pPr>
            <a:r>
              <a:rPr sz="2800" dirty="0">
                <a:latin typeface="Helvetica"/>
                <a:cs typeface="Helvetica"/>
              </a:rPr>
              <a:t>not</a:t>
            </a:r>
            <a:r>
              <a:rPr sz="2800" spc="-80" dirty="0">
                <a:latin typeface="Helvetica"/>
                <a:cs typeface="Helvetica"/>
              </a:rPr>
              <a:t> </a:t>
            </a:r>
            <a:r>
              <a:rPr sz="2800" dirty="0">
                <a:latin typeface="Helvetica"/>
                <a:cs typeface="Helvetica"/>
              </a:rPr>
              <a:t>possible</a:t>
            </a:r>
            <a:r>
              <a:rPr sz="2800" spc="-85" dirty="0">
                <a:latin typeface="Helvetica"/>
                <a:cs typeface="Helvetica"/>
              </a:rPr>
              <a:t> </a:t>
            </a:r>
            <a:r>
              <a:rPr sz="2800" dirty="0">
                <a:latin typeface="Helvetica"/>
                <a:cs typeface="Helvetica"/>
              </a:rPr>
              <a:t>to</a:t>
            </a:r>
            <a:r>
              <a:rPr sz="2800" spc="-80" dirty="0">
                <a:latin typeface="Helvetica"/>
                <a:cs typeface="Helvetica"/>
              </a:rPr>
              <a:t> </a:t>
            </a:r>
            <a:r>
              <a:rPr sz="2800" dirty="0">
                <a:latin typeface="Helvetica"/>
                <a:cs typeface="Helvetica"/>
              </a:rPr>
              <a:t>represent</a:t>
            </a:r>
            <a:r>
              <a:rPr sz="2800" spc="-80" dirty="0">
                <a:latin typeface="Helvetica"/>
                <a:cs typeface="Helvetica"/>
              </a:rPr>
              <a:t> </a:t>
            </a:r>
            <a:r>
              <a:rPr sz="2800" dirty="0">
                <a:latin typeface="Helvetica"/>
                <a:cs typeface="Helvetica"/>
              </a:rPr>
              <a:t>dependency</a:t>
            </a:r>
            <a:r>
              <a:rPr sz="2800" spc="-65" dirty="0">
                <a:latin typeface="Helvetica"/>
                <a:cs typeface="Helvetica"/>
              </a:rPr>
              <a:t> </a:t>
            </a:r>
            <a:r>
              <a:rPr sz="2800" spc="-10" dirty="0">
                <a:latin typeface="Helvetica"/>
                <a:cs typeface="Helvetica"/>
              </a:rPr>
              <a:t>between 	components</a:t>
            </a:r>
            <a:endParaRPr sz="2800">
              <a:latin typeface="Helvetica"/>
              <a:cs typeface="Helvetic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71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</p:spTree>
    <p:extLst>
      <p:ext uri="{BB962C8B-B14F-4D97-AF65-F5344CB8AC3E}">
        <p14:creationId xmlns:p14="http://schemas.microsoft.com/office/powerpoint/2010/main" val="421620284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356B3-5565-94AA-8820-564156090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FE5E9-711B-3CD3-1654-BB0107B8F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7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72-78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62F8E3-0700-9D1E-BB4B-3286325C45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92390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1270" algn="ctr">
              <a:spcBef>
                <a:spcPts val="2245"/>
              </a:spcBef>
            </a:pPr>
            <a:r>
              <a:rPr dirty="0"/>
              <a:t>Markov</a:t>
            </a:r>
            <a:r>
              <a:rPr spc="5" dirty="0"/>
              <a:t> </a:t>
            </a:r>
            <a:r>
              <a:rPr spc="-10" dirty="0"/>
              <a:t>chains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73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3" y="1444815"/>
            <a:ext cx="6741159" cy="3656769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354965" indent="-342265">
              <a:spcBef>
                <a:spcPts val="894"/>
              </a:spcBef>
              <a:buFontTx/>
              <a:buChar char="•"/>
              <a:tabLst>
                <a:tab pos="354965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Markov</a:t>
            </a:r>
            <a:r>
              <a:rPr sz="32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chains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650" lvl="1" indent="-285750">
              <a:spcBef>
                <a:spcPts val="690"/>
              </a:spcBef>
              <a:buFontTx/>
              <a:buChar char="–"/>
              <a:tabLst>
                <a:tab pos="75565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illustrated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28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r>
              <a:rPr sz="28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</a:t>
            </a:r>
            <a:r>
              <a:rPr sz="28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diagrams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965" indent="-342265">
              <a:spcBef>
                <a:spcPts val="755"/>
              </a:spcBef>
              <a:buFontTx/>
              <a:buChar char="•"/>
              <a:tabLst>
                <a:tab pos="354965" algn="l"/>
              </a:tabLst>
            </a:pP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idea: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650" lvl="1" indent="-285750">
              <a:spcBef>
                <a:spcPts val="690"/>
              </a:spcBef>
              <a:buFontTx/>
              <a:buChar char="–"/>
              <a:tabLst>
                <a:tab pos="755650" algn="l"/>
              </a:tabLst>
            </a:pP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states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54430" lvl="2" indent="-227329">
              <a:spcBef>
                <a:spcPts val="590"/>
              </a:spcBef>
              <a:buFontTx/>
              <a:buChar char="•"/>
              <a:tabLst>
                <a:tab pos="1154430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r>
              <a:rPr sz="24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working</a:t>
            </a:r>
            <a:r>
              <a:rPr sz="24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or</a:t>
            </a:r>
            <a:r>
              <a:rPr sz="2400" kern="0" spc="-10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not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650" lvl="1" indent="-285750">
              <a:spcBef>
                <a:spcPts val="660"/>
              </a:spcBef>
              <a:buFontTx/>
              <a:buChar char="–"/>
              <a:tabLst>
                <a:tab pos="75565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r>
              <a:rPr sz="28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transitions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154430" lvl="2" indent="-227329">
              <a:spcBef>
                <a:spcPts val="590"/>
              </a:spcBef>
              <a:buFontTx/>
              <a:buChar char="•"/>
              <a:tabLst>
                <a:tab pos="1154430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when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or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get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repaired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04551393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7448" y="295206"/>
            <a:ext cx="8686800" cy="8972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259079">
              <a:spcBef>
                <a:spcPts val="2245"/>
              </a:spcBef>
            </a:pPr>
            <a:r>
              <a:rPr spc="-25" dirty="0"/>
              <a:t>Single-</a:t>
            </a:r>
            <a:r>
              <a:rPr dirty="0"/>
              <a:t>component</a:t>
            </a:r>
            <a:r>
              <a:rPr spc="10" dirty="0"/>
              <a:t> </a:t>
            </a:r>
            <a:r>
              <a:rPr dirty="0"/>
              <a:t>system,</a:t>
            </a:r>
            <a:r>
              <a:rPr spc="-25" dirty="0"/>
              <a:t> </a:t>
            </a:r>
            <a:r>
              <a:rPr dirty="0"/>
              <a:t>no </a:t>
            </a:r>
            <a:r>
              <a:rPr spc="-10" dirty="0"/>
              <a:t>repair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74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856227" y="4705351"/>
            <a:ext cx="636905" cy="681355"/>
            <a:chOff x="3713226" y="4705350"/>
            <a:chExt cx="636905" cy="681355"/>
          </a:xfrm>
        </p:grpSpPr>
        <p:sp>
          <p:nvSpPr>
            <p:cNvPr id="4" name="object 4"/>
            <p:cNvSpPr/>
            <p:nvPr/>
          </p:nvSpPr>
          <p:spPr>
            <a:xfrm>
              <a:off x="3732276" y="4724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299212" y="0"/>
                  </a:moveTo>
                  <a:lnTo>
                    <a:pt x="254973" y="3484"/>
                  </a:lnTo>
                  <a:lnTo>
                    <a:pt x="212757" y="13607"/>
                  </a:lnTo>
                  <a:lnTo>
                    <a:pt x="173026" y="29871"/>
                  </a:lnTo>
                  <a:lnTo>
                    <a:pt x="136242" y="51780"/>
                  </a:lnTo>
                  <a:lnTo>
                    <a:pt x="102864" y="78835"/>
                  </a:lnTo>
                  <a:lnTo>
                    <a:pt x="73356" y="110542"/>
                  </a:lnTo>
                  <a:lnTo>
                    <a:pt x="48178" y="146401"/>
                  </a:lnTo>
                  <a:lnTo>
                    <a:pt x="27792" y="185918"/>
                  </a:lnTo>
                  <a:lnTo>
                    <a:pt x="12659" y="228593"/>
                  </a:lnTo>
                  <a:lnTo>
                    <a:pt x="3241" y="273932"/>
                  </a:lnTo>
                  <a:lnTo>
                    <a:pt x="0" y="321437"/>
                  </a:lnTo>
                  <a:lnTo>
                    <a:pt x="3241" y="368944"/>
                  </a:lnTo>
                  <a:lnTo>
                    <a:pt x="12659" y="414291"/>
                  </a:lnTo>
                  <a:lnTo>
                    <a:pt x="27792" y="456979"/>
                  </a:lnTo>
                  <a:lnTo>
                    <a:pt x="48178" y="496510"/>
                  </a:lnTo>
                  <a:lnTo>
                    <a:pt x="73356" y="532386"/>
                  </a:lnTo>
                  <a:lnTo>
                    <a:pt x="102864" y="564110"/>
                  </a:lnTo>
                  <a:lnTo>
                    <a:pt x="136242" y="591182"/>
                  </a:lnTo>
                  <a:lnTo>
                    <a:pt x="173026" y="613106"/>
                  </a:lnTo>
                  <a:lnTo>
                    <a:pt x="212757" y="629382"/>
                  </a:lnTo>
                  <a:lnTo>
                    <a:pt x="254973" y="639513"/>
                  </a:lnTo>
                  <a:lnTo>
                    <a:pt x="299212" y="643001"/>
                  </a:lnTo>
                  <a:lnTo>
                    <a:pt x="343422" y="639513"/>
                  </a:lnTo>
                  <a:lnTo>
                    <a:pt x="385619" y="629382"/>
                  </a:lnTo>
                  <a:lnTo>
                    <a:pt x="425342" y="613106"/>
                  </a:lnTo>
                  <a:lnTo>
                    <a:pt x="462125" y="591182"/>
                  </a:lnTo>
                  <a:lnTo>
                    <a:pt x="495507" y="564110"/>
                  </a:lnTo>
                  <a:lnTo>
                    <a:pt x="525024" y="532386"/>
                  </a:lnTo>
                  <a:lnTo>
                    <a:pt x="550213" y="496510"/>
                  </a:lnTo>
                  <a:lnTo>
                    <a:pt x="570610" y="456979"/>
                  </a:lnTo>
                  <a:lnTo>
                    <a:pt x="585753" y="414291"/>
                  </a:lnTo>
                  <a:lnTo>
                    <a:pt x="595179" y="368944"/>
                  </a:lnTo>
                  <a:lnTo>
                    <a:pt x="598424" y="321437"/>
                  </a:lnTo>
                  <a:lnTo>
                    <a:pt x="595179" y="273932"/>
                  </a:lnTo>
                  <a:lnTo>
                    <a:pt x="585753" y="228593"/>
                  </a:lnTo>
                  <a:lnTo>
                    <a:pt x="570610" y="185918"/>
                  </a:lnTo>
                  <a:lnTo>
                    <a:pt x="550213" y="146401"/>
                  </a:lnTo>
                  <a:lnTo>
                    <a:pt x="525024" y="110542"/>
                  </a:lnTo>
                  <a:lnTo>
                    <a:pt x="495507" y="78835"/>
                  </a:lnTo>
                  <a:lnTo>
                    <a:pt x="462125" y="51780"/>
                  </a:lnTo>
                  <a:lnTo>
                    <a:pt x="425342" y="29871"/>
                  </a:lnTo>
                  <a:lnTo>
                    <a:pt x="385619" y="13607"/>
                  </a:lnTo>
                  <a:lnTo>
                    <a:pt x="343422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3732276" y="4724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0" y="321437"/>
                  </a:moveTo>
                  <a:lnTo>
                    <a:pt x="3241" y="273932"/>
                  </a:lnTo>
                  <a:lnTo>
                    <a:pt x="12659" y="228593"/>
                  </a:lnTo>
                  <a:lnTo>
                    <a:pt x="27792" y="185918"/>
                  </a:lnTo>
                  <a:lnTo>
                    <a:pt x="48178" y="146401"/>
                  </a:lnTo>
                  <a:lnTo>
                    <a:pt x="73356" y="110542"/>
                  </a:lnTo>
                  <a:lnTo>
                    <a:pt x="102864" y="78835"/>
                  </a:lnTo>
                  <a:lnTo>
                    <a:pt x="136242" y="51780"/>
                  </a:lnTo>
                  <a:lnTo>
                    <a:pt x="173026" y="29871"/>
                  </a:lnTo>
                  <a:lnTo>
                    <a:pt x="212757" y="13607"/>
                  </a:lnTo>
                  <a:lnTo>
                    <a:pt x="254973" y="3484"/>
                  </a:lnTo>
                  <a:lnTo>
                    <a:pt x="299212" y="0"/>
                  </a:lnTo>
                  <a:lnTo>
                    <a:pt x="343422" y="3484"/>
                  </a:lnTo>
                  <a:lnTo>
                    <a:pt x="385619" y="13607"/>
                  </a:lnTo>
                  <a:lnTo>
                    <a:pt x="425342" y="29871"/>
                  </a:lnTo>
                  <a:lnTo>
                    <a:pt x="462125" y="51780"/>
                  </a:lnTo>
                  <a:lnTo>
                    <a:pt x="495507" y="78835"/>
                  </a:lnTo>
                  <a:lnTo>
                    <a:pt x="525024" y="110542"/>
                  </a:lnTo>
                  <a:lnTo>
                    <a:pt x="550213" y="146401"/>
                  </a:lnTo>
                  <a:lnTo>
                    <a:pt x="570610" y="185918"/>
                  </a:lnTo>
                  <a:lnTo>
                    <a:pt x="585753" y="228593"/>
                  </a:lnTo>
                  <a:lnTo>
                    <a:pt x="595179" y="273932"/>
                  </a:lnTo>
                  <a:lnTo>
                    <a:pt x="598424" y="321437"/>
                  </a:lnTo>
                  <a:lnTo>
                    <a:pt x="595179" y="368944"/>
                  </a:lnTo>
                  <a:lnTo>
                    <a:pt x="585753" y="414291"/>
                  </a:lnTo>
                  <a:lnTo>
                    <a:pt x="570610" y="456979"/>
                  </a:lnTo>
                  <a:lnTo>
                    <a:pt x="550213" y="496510"/>
                  </a:lnTo>
                  <a:lnTo>
                    <a:pt x="525024" y="532386"/>
                  </a:lnTo>
                  <a:lnTo>
                    <a:pt x="495507" y="564110"/>
                  </a:lnTo>
                  <a:lnTo>
                    <a:pt x="462125" y="591182"/>
                  </a:lnTo>
                  <a:lnTo>
                    <a:pt x="425342" y="613106"/>
                  </a:lnTo>
                  <a:lnTo>
                    <a:pt x="385619" y="629382"/>
                  </a:lnTo>
                  <a:lnTo>
                    <a:pt x="343422" y="639513"/>
                  </a:lnTo>
                  <a:lnTo>
                    <a:pt x="299212" y="643001"/>
                  </a:lnTo>
                  <a:lnTo>
                    <a:pt x="254973" y="639513"/>
                  </a:lnTo>
                  <a:lnTo>
                    <a:pt x="212757" y="629382"/>
                  </a:lnTo>
                  <a:lnTo>
                    <a:pt x="173026" y="613106"/>
                  </a:lnTo>
                  <a:lnTo>
                    <a:pt x="136242" y="591182"/>
                  </a:lnTo>
                  <a:lnTo>
                    <a:pt x="102864" y="564110"/>
                  </a:lnTo>
                  <a:lnTo>
                    <a:pt x="73356" y="532386"/>
                  </a:lnTo>
                  <a:lnTo>
                    <a:pt x="48178" y="496510"/>
                  </a:lnTo>
                  <a:lnTo>
                    <a:pt x="27792" y="456979"/>
                  </a:lnTo>
                  <a:lnTo>
                    <a:pt x="12659" y="414291"/>
                  </a:lnTo>
                  <a:lnTo>
                    <a:pt x="3241" y="368944"/>
                  </a:lnTo>
                  <a:lnTo>
                    <a:pt x="0" y="321437"/>
                  </a:lnTo>
                  <a:close/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063998" y="4812029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545327" y="4705351"/>
            <a:ext cx="636905" cy="681355"/>
            <a:chOff x="5402326" y="4705350"/>
            <a:chExt cx="636905" cy="681355"/>
          </a:xfrm>
        </p:grpSpPr>
        <p:sp>
          <p:nvSpPr>
            <p:cNvPr id="8" name="object 8"/>
            <p:cNvSpPr/>
            <p:nvPr/>
          </p:nvSpPr>
          <p:spPr>
            <a:xfrm>
              <a:off x="5421376" y="4724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299212" y="0"/>
                  </a:moveTo>
                  <a:lnTo>
                    <a:pt x="254973" y="3484"/>
                  </a:lnTo>
                  <a:lnTo>
                    <a:pt x="212757" y="13607"/>
                  </a:lnTo>
                  <a:lnTo>
                    <a:pt x="173026" y="29871"/>
                  </a:lnTo>
                  <a:lnTo>
                    <a:pt x="136242" y="51780"/>
                  </a:lnTo>
                  <a:lnTo>
                    <a:pt x="102864" y="78835"/>
                  </a:lnTo>
                  <a:lnTo>
                    <a:pt x="73356" y="110542"/>
                  </a:lnTo>
                  <a:lnTo>
                    <a:pt x="48178" y="146401"/>
                  </a:lnTo>
                  <a:lnTo>
                    <a:pt x="27792" y="185918"/>
                  </a:lnTo>
                  <a:lnTo>
                    <a:pt x="12659" y="228593"/>
                  </a:lnTo>
                  <a:lnTo>
                    <a:pt x="3241" y="273932"/>
                  </a:lnTo>
                  <a:lnTo>
                    <a:pt x="0" y="321437"/>
                  </a:lnTo>
                  <a:lnTo>
                    <a:pt x="3241" y="368944"/>
                  </a:lnTo>
                  <a:lnTo>
                    <a:pt x="12659" y="414291"/>
                  </a:lnTo>
                  <a:lnTo>
                    <a:pt x="27792" y="456979"/>
                  </a:lnTo>
                  <a:lnTo>
                    <a:pt x="48178" y="496510"/>
                  </a:lnTo>
                  <a:lnTo>
                    <a:pt x="73356" y="532386"/>
                  </a:lnTo>
                  <a:lnTo>
                    <a:pt x="102864" y="564110"/>
                  </a:lnTo>
                  <a:lnTo>
                    <a:pt x="136242" y="591182"/>
                  </a:lnTo>
                  <a:lnTo>
                    <a:pt x="173026" y="613106"/>
                  </a:lnTo>
                  <a:lnTo>
                    <a:pt x="212757" y="629382"/>
                  </a:lnTo>
                  <a:lnTo>
                    <a:pt x="254973" y="639513"/>
                  </a:lnTo>
                  <a:lnTo>
                    <a:pt x="299212" y="643001"/>
                  </a:lnTo>
                  <a:lnTo>
                    <a:pt x="343422" y="639513"/>
                  </a:lnTo>
                  <a:lnTo>
                    <a:pt x="385619" y="629382"/>
                  </a:lnTo>
                  <a:lnTo>
                    <a:pt x="425342" y="613106"/>
                  </a:lnTo>
                  <a:lnTo>
                    <a:pt x="462125" y="591182"/>
                  </a:lnTo>
                  <a:lnTo>
                    <a:pt x="495507" y="564110"/>
                  </a:lnTo>
                  <a:lnTo>
                    <a:pt x="525024" y="532386"/>
                  </a:lnTo>
                  <a:lnTo>
                    <a:pt x="550213" y="496510"/>
                  </a:lnTo>
                  <a:lnTo>
                    <a:pt x="570610" y="456979"/>
                  </a:lnTo>
                  <a:lnTo>
                    <a:pt x="585753" y="414291"/>
                  </a:lnTo>
                  <a:lnTo>
                    <a:pt x="595179" y="368944"/>
                  </a:lnTo>
                  <a:lnTo>
                    <a:pt x="598424" y="321437"/>
                  </a:lnTo>
                  <a:lnTo>
                    <a:pt x="595179" y="273932"/>
                  </a:lnTo>
                  <a:lnTo>
                    <a:pt x="585753" y="228593"/>
                  </a:lnTo>
                  <a:lnTo>
                    <a:pt x="570610" y="185918"/>
                  </a:lnTo>
                  <a:lnTo>
                    <a:pt x="550213" y="146401"/>
                  </a:lnTo>
                  <a:lnTo>
                    <a:pt x="525024" y="110542"/>
                  </a:lnTo>
                  <a:lnTo>
                    <a:pt x="495507" y="78835"/>
                  </a:lnTo>
                  <a:lnTo>
                    <a:pt x="462125" y="51780"/>
                  </a:lnTo>
                  <a:lnTo>
                    <a:pt x="425342" y="29871"/>
                  </a:lnTo>
                  <a:lnTo>
                    <a:pt x="385619" y="13607"/>
                  </a:lnTo>
                  <a:lnTo>
                    <a:pt x="343422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5421376" y="4724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0" y="321437"/>
                  </a:moveTo>
                  <a:lnTo>
                    <a:pt x="3241" y="273932"/>
                  </a:lnTo>
                  <a:lnTo>
                    <a:pt x="12659" y="228593"/>
                  </a:lnTo>
                  <a:lnTo>
                    <a:pt x="27792" y="185918"/>
                  </a:lnTo>
                  <a:lnTo>
                    <a:pt x="48178" y="146401"/>
                  </a:lnTo>
                  <a:lnTo>
                    <a:pt x="73356" y="110542"/>
                  </a:lnTo>
                  <a:lnTo>
                    <a:pt x="102864" y="78835"/>
                  </a:lnTo>
                  <a:lnTo>
                    <a:pt x="136242" y="51780"/>
                  </a:lnTo>
                  <a:lnTo>
                    <a:pt x="173026" y="29871"/>
                  </a:lnTo>
                  <a:lnTo>
                    <a:pt x="212757" y="13607"/>
                  </a:lnTo>
                  <a:lnTo>
                    <a:pt x="254973" y="3484"/>
                  </a:lnTo>
                  <a:lnTo>
                    <a:pt x="299212" y="0"/>
                  </a:lnTo>
                  <a:lnTo>
                    <a:pt x="343422" y="3484"/>
                  </a:lnTo>
                  <a:lnTo>
                    <a:pt x="385619" y="13607"/>
                  </a:lnTo>
                  <a:lnTo>
                    <a:pt x="425342" y="29871"/>
                  </a:lnTo>
                  <a:lnTo>
                    <a:pt x="462125" y="51780"/>
                  </a:lnTo>
                  <a:lnTo>
                    <a:pt x="495507" y="78835"/>
                  </a:lnTo>
                  <a:lnTo>
                    <a:pt x="525024" y="110542"/>
                  </a:lnTo>
                  <a:lnTo>
                    <a:pt x="550213" y="146401"/>
                  </a:lnTo>
                  <a:lnTo>
                    <a:pt x="570610" y="185918"/>
                  </a:lnTo>
                  <a:lnTo>
                    <a:pt x="585753" y="228593"/>
                  </a:lnTo>
                  <a:lnTo>
                    <a:pt x="595179" y="273932"/>
                  </a:lnTo>
                  <a:lnTo>
                    <a:pt x="598424" y="321437"/>
                  </a:lnTo>
                  <a:lnTo>
                    <a:pt x="595179" y="368944"/>
                  </a:lnTo>
                  <a:lnTo>
                    <a:pt x="585753" y="414291"/>
                  </a:lnTo>
                  <a:lnTo>
                    <a:pt x="570610" y="456979"/>
                  </a:lnTo>
                  <a:lnTo>
                    <a:pt x="550213" y="496510"/>
                  </a:lnTo>
                  <a:lnTo>
                    <a:pt x="525024" y="532386"/>
                  </a:lnTo>
                  <a:lnTo>
                    <a:pt x="495507" y="564110"/>
                  </a:lnTo>
                  <a:lnTo>
                    <a:pt x="462125" y="591182"/>
                  </a:lnTo>
                  <a:lnTo>
                    <a:pt x="425342" y="613106"/>
                  </a:lnTo>
                  <a:lnTo>
                    <a:pt x="385619" y="629382"/>
                  </a:lnTo>
                  <a:lnTo>
                    <a:pt x="343422" y="639513"/>
                  </a:lnTo>
                  <a:lnTo>
                    <a:pt x="299212" y="643001"/>
                  </a:lnTo>
                  <a:lnTo>
                    <a:pt x="254973" y="639513"/>
                  </a:lnTo>
                  <a:lnTo>
                    <a:pt x="212757" y="629382"/>
                  </a:lnTo>
                  <a:lnTo>
                    <a:pt x="173026" y="613106"/>
                  </a:lnTo>
                  <a:lnTo>
                    <a:pt x="136242" y="591182"/>
                  </a:lnTo>
                  <a:lnTo>
                    <a:pt x="102864" y="564110"/>
                  </a:lnTo>
                  <a:lnTo>
                    <a:pt x="73356" y="532386"/>
                  </a:lnTo>
                  <a:lnTo>
                    <a:pt x="48178" y="496510"/>
                  </a:lnTo>
                  <a:lnTo>
                    <a:pt x="27792" y="456979"/>
                  </a:lnTo>
                  <a:lnTo>
                    <a:pt x="12659" y="414291"/>
                  </a:lnTo>
                  <a:lnTo>
                    <a:pt x="3241" y="368944"/>
                  </a:lnTo>
                  <a:lnTo>
                    <a:pt x="0" y="321437"/>
                  </a:lnTo>
                  <a:close/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753606" y="4812029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497448" y="4972050"/>
            <a:ext cx="1066800" cy="114300"/>
          </a:xfrm>
          <a:custGeom>
            <a:avLst/>
            <a:gdLst/>
            <a:ahLst/>
            <a:cxnLst/>
            <a:rect l="l" t="t" r="r" b="b"/>
            <a:pathLst>
              <a:path w="1066800" h="114300">
                <a:moveTo>
                  <a:pt x="876300" y="0"/>
                </a:moveTo>
                <a:lnTo>
                  <a:pt x="876300" y="114300"/>
                </a:lnTo>
                <a:lnTo>
                  <a:pt x="1003300" y="76200"/>
                </a:lnTo>
                <a:lnTo>
                  <a:pt x="895350" y="76200"/>
                </a:lnTo>
                <a:lnTo>
                  <a:pt x="895350" y="38100"/>
                </a:lnTo>
                <a:lnTo>
                  <a:pt x="1003300" y="38100"/>
                </a:lnTo>
                <a:lnTo>
                  <a:pt x="876300" y="0"/>
                </a:lnTo>
                <a:close/>
              </a:path>
              <a:path w="1066800" h="114300">
                <a:moveTo>
                  <a:pt x="876300" y="38100"/>
                </a:moveTo>
                <a:lnTo>
                  <a:pt x="0" y="38100"/>
                </a:lnTo>
                <a:lnTo>
                  <a:pt x="0" y="76200"/>
                </a:lnTo>
                <a:lnTo>
                  <a:pt x="876300" y="76200"/>
                </a:lnTo>
                <a:lnTo>
                  <a:pt x="876300" y="38100"/>
                </a:lnTo>
                <a:close/>
              </a:path>
              <a:path w="1066800" h="114300">
                <a:moveTo>
                  <a:pt x="1003300" y="38100"/>
                </a:moveTo>
                <a:lnTo>
                  <a:pt x="895350" y="38100"/>
                </a:lnTo>
                <a:lnTo>
                  <a:pt x="895350" y="76200"/>
                </a:lnTo>
                <a:lnTo>
                  <a:pt x="1003300" y="76200"/>
                </a:lnTo>
                <a:lnTo>
                  <a:pt x="1066800" y="57150"/>
                </a:lnTo>
                <a:lnTo>
                  <a:pt x="1003300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65453" y="1460748"/>
            <a:ext cx="8239125" cy="347091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354965" indent="-342265">
              <a:spcBef>
                <a:spcPts val="790"/>
              </a:spcBef>
              <a:buFontTx/>
              <a:buChar char="•"/>
              <a:tabLst>
                <a:tab pos="35496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Only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two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states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015" lvl="1" indent="-285115">
              <a:spcBef>
                <a:spcPts val="590"/>
              </a:spcBef>
              <a:buFontTx/>
              <a:buChar char="–"/>
              <a:tabLst>
                <a:tab pos="75501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one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operational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(state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1)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one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(state</a:t>
            </a:r>
            <a:r>
              <a:rPr sz="24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2)</a:t>
            </a:r>
            <a:endParaRPr sz="24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4380" marR="542290" lvl="1" indent="-285115">
              <a:spcBef>
                <a:spcPts val="575"/>
              </a:spcBef>
              <a:buFontTx/>
              <a:buChar char="–"/>
              <a:tabLst>
                <a:tab pos="75628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repair</a:t>
            </a:r>
            <a:r>
              <a:rPr sz="24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allow,</a:t>
            </a:r>
            <a:r>
              <a:rPr sz="24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there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single,</a:t>
            </a:r>
            <a:r>
              <a:rPr sz="24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non-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reversible 	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between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states</a:t>
            </a:r>
            <a:r>
              <a:rPr sz="24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(used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availability 	analysis)</a:t>
            </a:r>
            <a:endParaRPr sz="24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015" lvl="1" indent="-285115">
              <a:spcBef>
                <a:spcPts val="580"/>
              </a:spcBef>
              <a:buFontTx/>
              <a:buChar char="–"/>
              <a:tabLst>
                <a:tab pos="75501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label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325" dirty="0">
                <a:solidFill>
                  <a:sysClr val="windowText" lastClr="000000"/>
                </a:solidFill>
                <a:latin typeface="Symbol"/>
                <a:cs typeface="Symbol"/>
              </a:rPr>
              <a:t></a:t>
            </a:r>
            <a:r>
              <a:rPr sz="2400" kern="0" spc="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corresponds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rate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</a:t>
            </a:r>
            <a:endParaRPr sz="24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>
              <a:spcBef>
                <a:spcPts val="690"/>
              </a:spcBef>
            </a:pPr>
            <a:endParaRPr sz="24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R="220979" algn="ctr"/>
            <a:r>
              <a:rPr lang="en-US" sz="2800" b="1" kern="0" spc="3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endParaRPr sz="2800" kern="0" dirty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66351947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6881" y="322865"/>
            <a:ext cx="8758238" cy="8972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144780">
              <a:spcBef>
                <a:spcPts val="2245"/>
              </a:spcBef>
            </a:pPr>
            <a:r>
              <a:rPr spc="-25" dirty="0"/>
              <a:t>Single-</a:t>
            </a:r>
            <a:r>
              <a:rPr dirty="0"/>
              <a:t>component system</a:t>
            </a:r>
            <a:r>
              <a:rPr spc="-25" dirty="0"/>
              <a:t> </a:t>
            </a:r>
            <a:r>
              <a:rPr dirty="0"/>
              <a:t>with</a:t>
            </a:r>
            <a:r>
              <a:rPr spc="-15" dirty="0"/>
              <a:t> </a:t>
            </a:r>
            <a:r>
              <a:rPr spc="-10" dirty="0"/>
              <a:t>repair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75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856227" y="4857751"/>
            <a:ext cx="2326005" cy="681355"/>
            <a:chOff x="3713226" y="4857750"/>
            <a:chExt cx="2326005" cy="681355"/>
          </a:xfrm>
        </p:grpSpPr>
        <p:sp>
          <p:nvSpPr>
            <p:cNvPr id="4" name="object 4"/>
            <p:cNvSpPr/>
            <p:nvPr/>
          </p:nvSpPr>
          <p:spPr>
            <a:xfrm>
              <a:off x="3732276" y="48768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299212" y="0"/>
                  </a:moveTo>
                  <a:lnTo>
                    <a:pt x="254973" y="3484"/>
                  </a:lnTo>
                  <a:lnTo>
                    <a:pt x="212757" y="13607"/>
                  </a:lnTo>
                  <a:lnTo>
                    <a:pt x="173026" y="29871"/>
                  </a:lnTo>
                  <a:lnTo>
                    <a:pt x="136242" y="51780"/>
                  </a:lnTo>
                  <a:lnTo>
                    <a:pt x="102864" y="78835"/>
                  </a:lnTo>
                  <a:lnTo>
                    <a:pt x="73356" y="110542"/>
                  </a:lnTo>
                  <a:lnTo>
                    <a:pt x="48178" y="146401"/>
                  </a:lnTo>
                  <a:lnTo>
                    <a:pt x="27792" y="185918"/>
                  </a:lnTo>
                  <a:lnTo>
                    <a:pt x="12659" y="228593"/>
                  </a:lnTo>
                  <a:lnTo>
                    <a:pt x="3241" y="273932"/>
                  </a:lnTo>
                  <a:lnTo>
                    <a:pt x="0" y="321437"/>
                  </a:lnTo>
                  <a:lnTo>
                    <a:pt x="3241" y="368944"/>
                  </a:lnTo>
                  <a:lnTo>
                    <a:pt x="12659" y="414291"/>
                  </a:lnTo>
                  <a:lnTo>
                    <a:pt x="27792" y="456979"/>
                  </a:lnTo>
                  <a:lnTo>
                    <a:pt x="48178" y="496510"/>
                  </a:lnTo>
                  <a:lnTo>
                    <a:pt x="73356" y="532386"/>
                  </a:lnTo>
                  <a:lnTo>
                    <a:pt x="102864" y="564110"/>
                  </a:lnTo>
                  <a:lnTo>
                    <a:pt x="136242" y="591182"/>
                  </a:lnTo>
                  <a:lnTo>
                    <a:pt x="173026" y="613106"/>
                  </a:lnTo>
                  <a:lnTo>
                    <a:pt x="212757" y="629382"/>
                  </a:lnTo>
                  <a:lnTo>
                    <a:pt x="254973" y="639513"/>
                  </a:lnTo>
                  <a:lnTo>
                    <a:pt x="299212" y="643001"/>
                  </a:lnTo>
                  <a:lnTo>
                    <a:pt x="343422" y="639513"/>
                  </a:lnTo>
                  <a:lnTo>
                    <a:pt x="385619" y="629382"/>
                  </a:lnTo>
                  <a:lnTo>
                    <a:pt x="425342" y="613106"/>
                  </a:lnTo>
                  <a:lnTo>
                    <a:pt x="462125" y="591182"/>
                  </a:lnTo>
                  <a:lnTo>
                    <a:pt x="495507" y="564110"/>
                  </a:lnTo>
                  <a:lnTo>
                    <a:pt x="525024" y="532386"/>
                  </a:lnTo>
                  <a:lnTo>
                    <a:pt x="550213" y="496510"/>
                  </a:lnTo>
                  <a:lnTo>
                    <a:pt x="570610" y="456979"/>
                  </a:lnTo>
                  <a:lnTo>
                    <a:pt x="585753" y="414291"/>
                  </a:lnTo>
                  <a:lnTo>
                    <a:pt x="595179" y="368944"/>
                  </a:lnTo>
                  <a:lnTo>
                    <a:pt x="598424" y="321437"/>
                  </a:lnTo>
                  <a:lnTo>
                    <a:pt x="595179" y="273932"/>
                  </a:lnTo>
                  <a:lnTo>
                    <a:pt x="585753" y="228593"/>
                  </a:lnTo>
                  <a:lnTo>
                    <a:pt x="570610" y="185918"/>
                  </a:lnTo>
                  <a:lnTo>
                    <a:pt x="550213" y="146401"/>
                  </a:lnTo>
                  <a:lnTo>
                    <a:pt x="525024" y="110542"/>
                  </a:lnTo>
                  <a:lnTo>
                    <a:pt x="495507" y="78835"/>
                  </a:lnTo>
                  <a:lnTo>
                    <a:pt x="462125" y="51780"/>
                  </a:lnTo>
                  <a:lnTo>
                    <a:pt x="425342" y="29871"/>
                  </a:lnTo>
                  <a:lnTo>
                    <a:pt x="385619" y="13607"/>
                  </a:lnTo>
                  <a:lnTo>
                    <a:pt x="343422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3732276" y="48768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0" y="321437"/>
                  </a:moveTo>
                  <a:lnTo>
                    <a:pt x="3241" y="273932"/>
                  </a:lnTo>
                  <a:lnTo>
                    <a:pt x="12659" y="228593"/>
                  </a:lnTo>
                  <a:lnTo>
                    <a:pt x="27792" y="185918"/>
                  </a:lnTo>
                  <a:lnTo>
                    <a:pt x="48178" y="146401"/>
                  </a:lnTo>
                  <a:lnTo>
                    <a:pt x="73356" y="110542"/>
                  </a:lnTo>
                  <a:lnTo>
                    <a:pt x="102864" y="78835"/>
                  </a:lnTo>
                  <a:lnTo>
                    <a:pt x="136242" y="51780"/>
                  </a:lnTo>
                  <a:lnTo>
                    <a:pt x="173026" y="29871"/>
                  </a:lnTo>
                  <a:lnTo>
                    <a:pt x="212757" y="13607"/>
                  </a:lnTo>
                  <a:lnTo>
                    <a:pt x="254973" y="3484"/>
                  </a:lnTo>
                  <a:lnTo>
                    <a:pt x="299212" y="0"/>
                  </a:lnTo>
                  <a:lnTo>
                    <a:pt x="343422" y="3484"/>
                  </a:lnTo>
                  <a:lnTo>
                    <a:pt x="385619" y="13607"/>
                  </a:lnTo>
                  <a:lnTo>
                    <a:pt x="425342" y="29871"/>
                  </a:lnTo>
                  <a:lnTo>
                    <a:pt x="462125" y="51780"/>
                  </a:lnTo>
                  <a:lnTo>
                    <a:pt x="495507" y="78835"/>
                  </a:lnTo>
                  <a:lnTo>
                    <a:pt x="525024" y="110542"/>
                  </a:lnTo>
                  <a:lnTo>
                    <a:pt x="550213" y="146401"/>
                  </a:lnTo>
                  <a:lnTo>
                    <a:pt x="570610" y="185918"/>
                  </a:lnTo>
                  <a:lnTo>
                    <a:pt x="585753" y="228593"/>
                  </a:lnTo>
                  <a:lnTo>
                    <a:pt x="595179" y="273932"/>
                  </a:lnTo>
                  <a:lnTo>
                    <a:pt x="598424" y="321437"/>
                  </a:lnTo>
                  <a:lnTo>
                    <a:pt x="595179" y="368944"/>
                  </a:lnTo>
                  <a:lnTo>
                    <a:pt x="585753" y="414291"/>
                  </a:lnTo>
                  <a:lnTo>
                    <a:pt x="570610" y="456979"/>
                  </a:lnTo>
                  <a:lnTo>
                    <a:pt x="550213" y="496510"/>
                  </a:lnTo>
                  <a:lnTo>
                    <a:pt x="525024" y="532386"/>
                  </a:lnTo>
                  <a:lnTo>
                    <a:pt x="495507" y="564110"/>
                  </a:lnTo>
                  <a:lnTo>
                    <a:pt x="462125" y="591182"/>
                  </a:lnTo>
                  <a:lnTo>
                    <a:pt x="425342" y="613106"/>
                  </a:lnTo>
                  <a:lnTo>
                    <a:pt x="385619" y="629382"/>
                  </a:lnTo>
                  <a:lnTo>
                    <a:pt x="343422" y="639513"/>
                  </a:lnTo>
                  <a:lnTo>
                    <a:pt x="299212" y="643001"/>
                  </a:lnTo>
                  <a:lnTo>
                    <a:pt x="254973" y="639513"/>
                  </a:lnTo>
                  <a:lnTo>
                    <a:pt x="212757" y="629382"/>
                  </a:lnTo>
                  <a:lnTo>
                    <a:pt x="173026" y="613106"/>
                  </a:lnTo>
                  <a:lnTo>
                    <a:pt x="136242" y="591182"/>
                  </a:lnTo>
                  <a:lnTo>
                    <a:pt x="102864" y="564110"/>
                  </a:lnTo>
                  <a:lnTo>
                    <a:pt x="73356" y="532386"/>
                  </a:lnTo>
                  <a:lnTo>
                    <a:pt x="48178" y="496510"/>
                  </a:lnTo>
                  <a:lnTo>
                    <a:pt x="27792" y="456979"/>
                  </a:lnTo>
                  <a:lnTo>
                    <a:pt x="12659" y="414291"/>
                  </a:lnTo>
                  <a:lnTo>
                    <a:pt x="3241" y="368944"/>
                  </a:lnTo>
                  <a:lnTo>
                    <a:pt x="0" y="321437"/>
                  </a:lnTo>
                  <a:close/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5421376" y="48768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299212" y="0"/>
                  </a:moveTo>
                  <a:lnTo>
                    <a:pt x="254973" y="3484"/>
                  </a:lnTo>
                  <a:lnTo>
                    <a:pt x="212757" y="13607"/>
                  </a:lnTo>
                  <a:lnTo>
                    <a:pt x="173026" y="29871"/>
                  </a:lnTo>
                  <a:lnTo>
                    <a:pt x="136242" y="51780"/>
                  </a:lnTo>
                  <a:lnTo>
                    <a:pt x="102864" y="78835"/>
                  </a:lnTo>
                  <a:lnTo>
                    <a:pt x="73356" y="110542"/>
                  </a:lnTo>
                  <a:lnTo>
                    <a:pt x="48178" y="146401"/>
                  </a:lnTo>
                  <a:lnTo>
                    <a:pt x="27792" y="185918"/>
                  </a:lnTo>
                  <a:lnTo>
                    <a:pt x="12659" y="228593"/>
                  </a:lnTo>
                  <a:lnTo>
                    <a:pt x="3241" y="273932"/>
                  </a:lnTo>
                  <a:lnTo>
                    <a:pt x="0" y="321437"/>
                  </a:lnTo>
                  <a:lnTo>
                    <a:pt x="3241" y="368944"/>
                  </a:lnTo>
                  <a:lnTo>
                    <a:pt x="12659" y="414291"/>
                  </a:lnTo>
                  <a:lnTo>
                    <a:pt x="27792" y="456979"/>
                  </a:lnTo>
                  <a:lnTo>
                    <a:pt x="48178" y="496510"/>
                  </a:lnTo>
                  <a:lnTo>
                    <a:pt x="73356" y="532386"/>
                  </a:lnTo>
                  <a:lnTo>
                    <a:pt x="102864" y="564110"/>
                  </a:lnTo>
                  <a:lnTo>
                    <a:pt x="136242" y="591182"/>
                  </a:lnTo>
                  <a:lnTo>
                    <a:pt x="173026" y="613106"/>
                  </a:lnTo>
                  <a:lnTo>
                    <a:pt x="212757" y="629382"/>
                  </a:lnTo>
                  <a:lnTo>
                    <a:pt x="254973" y="639513"/>
                  </a:lnTo>
                  <a:lnTo>
                    <a:pt x="299212" y="643001"/>
                  </a:lnTo>
                  <a:lnTo>
                    <a:pt x="343422" y="639513"/>
                  </a:lnTo>
                  <a:lnTo>
                    <a:pt x="385619" y="629382"/>
                  </a:lnTo>
                  <a:lnTo>
                    <a:pt x="425342" y="613106"/>
                  </a:lnTo>
                  <a:lnTo>
                    <a:pt x="462125" y="591182"/>
                  </a:lnTo>
                  <a:lnTo>
                    <a:pt x="495507" y="564110"/>
                  </a:lnTo>
                  <a:lnTo>
                    <a:pt x="525024" y="532386"/>
                  </a:lnTo>
                  <a:lnTo>
                    <a:pt x="550213" y="496510"/>
                  </a:lnTo>
                  <a:lnTo>
                    <a:pt x="570610" y="456979"/>
                  </a:lnTo>
                  <a:lnTo>
                    <a:pt x="585753" y="414291"/>
                  </a:lnTo>
                  <a:lnTo>
                    <a:pt x="595179" y="368944"/>
                  </a:lnTo>
                  <a:lnTo>
                    <a:pt x="598424" y="321437"/>
                  </a:lnTo>
                  <a:lnTo>
                    <a:pt x="595179" y="273932"/>
                  </a:lnTo>
                  <a:lnTo>
                    <a:pt x="585753" y="228593"/>
                  </a:lnTo>
                  <a:lnTo>
                    <a:pt x="570610" y="185918"/>
                  </a:lnTo>
                  <a:lnTo>
                    <a:pt x="550213" y="146401"/>
                  </a:lnTo>
                  <a:lnTo>
                    <a:pt x="525024" y="110542"/>
                  </a:lnTo>
                  <a:lnTo>
                    <a:pt x="495507" y="78835"/>
                  </a:lnTo>
                  <a:lnTo>
                    <a:pt x="462125" y="51780"/>
                  </a:lnTo>
                  <a:lnTo>
                    <a:pt x="425342" y="29871"/>
                  </a:lnTo>
                  <a:lnTo>
                    <a:pt x="385619" y="13607"/>
                  </a:lnTo>
                  <a:lnTo>
                    <a:pt x="343422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" name="object 7"/>
            <p:cNvSpPr/>
            <p:nvPr/>
          </p:nvSpPr>
          <p:spPr>
            <a:xfrm>
              <a:off x="5421376" y="48768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0" y="321437"/>
                  </a:moveTo>
                  <a:lnTo>
                    <a:pt x="3241" y="273932"/>
                  </a:lnTo>
                  <a:lnTo>
                    <a:pt x="12659" y="228593"/>
                  </a:lnTo>
                  <a:lnTo>
                    <a:pt x="27792" y="185918"/>
                  </a:lnTo>
                  <a:lnTo>
                    <a:pt x="48178" y="146401"/>
                  </a:lnTo>
                  <a:lnTo>
                    <a:pt x="73356" y="110542"/>
                  </a:lnTo>
                  <a:lnTo>
                    <a:pt x="102864" y="78835"/>
                  </a:lnTo>
                  <a:lnTo>
                    <a:pt x="136242" y="51780"/>
                  </a:lnTo>
                  <a:lnTo>
                    <a:pt x="173026" y="29871"/>
                  </a:lnTo>
                  <a:lnTo>
                    <a:pt x="212757" y="13607"/>
                  </a:lnTo>
                  <a:lnTo>
                    <a:pt x="254973" y="3484"/>
                  </a:lnTo>
                  <a:lnTo>
                    <a:pt x="299212" y="0"/>
                  </a:lnTo>
                  <a:lnTo>
                    <a:pt x="343422" y="3484"/>
                  </a:lnTo>
                  <a:lnTo>
                    <a:pt x="385619" y="13607"/>
                  </a:lnTo>
                  <a:lnTo>
                    <a:pt x="425342" y="29871"/>
                  </a:lnTo>
                  <a:lnTo>
                    <a:pt x="462125" y="51780"/>
                  </a:lnTo>
                  <a:lnTo>
                    <a:pt x="495507" y="78835"/>
                  </a:lnTo>
                  <a:lnTo>
                    <a:pt x="525024" y="110542"/>
                  </a:lnTo>
                  <a:lnTo>
                    <a:pt x="550213" y="146401"/>
                  </a:lnTo>
                  <a:lnTo>
                    <a:pt x="570610" y="185918"/>
                  </a:lnTo>
                  <a:lnTo>
                    <a:pt x="585753" y="228593"/>
                  </a:lnTo>
                  <a:lnTo>
                    <a:pt x="595179" y="273932"/>
                  </a:lnTo>
                  <a:lnTo>
                    <a:pt x="598424" y="321437"/>
                  </a:lnTo>
                  <a:lnTo>
                    <a:pt x="595179" y="368944"/>
                  </a:lnTo>
                  <a:lnTo>
                    <a:pt x="585753" y="414291"/>
                  </a:lnTo>
                  <a:lnTo>
                    <a:pt x="570610" y="456979"/>
                  </a:lnTo>
                  <a:lnTo>
                    <a:pt x="550213" y="496510"/>
                  </a:lnTo>
                  <a:lnTo>
                    <a:pt x="525024" y="532386"/>
                  </a:lnTo>
                  <a:lnTo>
                    <a:pt x="495507" y="564110"/>
                  </a:lnTo>
                  <a:lnTo>
                    <a:pt x="462125" y="591182"/>
                  </a:lnTo>
                  <a:lnTo>
                    <a:pt x="425342" y="613106"/>
                  </a:lnTo>
                  <a:lnTo>
                    <a:pt x="385619" y="629382"/>
                  </a:lnTo>
                  <a:lnTo>
                    <a:pt x="343422" y="639513"/>
                  </a:lnTo>
                  <a:lnTo>
                    <a:pt x="299212" y="643001"/>
                  </a:lnTo>
                  <a:lnTo>
                    <a:pt x="254973" y="639513"/>
                  </a:lnTo>
                  <a:lnTo>
                    <a:pt x="212757" y="629382"/>
                  </a:lnTo>
                  <a:lnTo>
                    <a:pt x="173026" y="613106"/>
                  </a:lnTo>
                  <a:lnTo>
                    <a:pt x="136242" y="591182"/>
                  </a:lnTo>
                  <a:lnTo>
                    <a:pt x="102864" y="564110"/>
                  </a:lnTo>
                  <a:lnTo>
                    <a:pt x="73356" y="532386"/>
                  </a:lnTo>
                  <a:lnTo>
                    <a:pt x="48178" y="496510"/>
                  </a:lnTo>
                  <a:lnTo>
                    <a:pt x="27792" y="456979"/>
                  </a:lnTo>
                  <a:lnTo>
                    <a:pt x="12659" y="414291"/>
                  </a:lnTo>
                  <a:lnTo>
                    <a:pt x="3241" y="368944"/>
                  </a:lnTo>
                  <a:lnTo>
                    <a:pt x="0" y="321437"/>
                  </a:lnTo>
                  <a:close/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063997" y="4964429"/>
            <a:ext cx="19126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1701800" algn="l"/>
              </a:tabLst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8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65452" y="1545413"/>
            <a:ext cx="7576820" cy="30816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00685" indent="-342900">
              <a:spcBef>
                <a:spcPts val="105"/>
              </a:spcBef>
              <a:buFontTx/>
              <a:buChar char="•"/>
              <a:tabLst>
                <a:tab pos="355600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32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repair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allowed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(used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availability analysis)</a:t>
            </a:r>
            <a:endParaRPr sz="32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015" marR="5080" lvl="1" indent="-285750">
              <a:spcBef>
                <a:spcPts val="690"/>
              </a:spcBef>
              <a:buFontTx/>
              <a:buChar char="–"/>
              <a:tabLst>
                <a:tab pos="75628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then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between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the 	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operational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possible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55344" lvl="1" indent="-385445">
              <a:spcBef>
                <a:spcPts val="675"/>
              </a:spcBef>
              <a:buFontTx/>
              <a:buChar char="–"/>
              <a:tabLst>
                <a:tab pos="855344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label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repair</a:t>
            </a:r>
            <a:r>
              <a:rPr sz="28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rate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endParaRPr sz="2800" kern="0" dirty="0">
              <a:solidFill>
                <a:sysClr val="windowText" lastClr="000000"/>
              </a:solidFill>
              <a:latin typeface="Symbol"/>
              <a:cs typeface="Symbol"/>
            </a:endParaRPr>
          </a:p>
          <a:p>
            <a:pPr marL="433070" algn="ctr">
              <a:spcBef>
                <a:spcPts val="1570"/>
              </a:spcBef>
            </a:pPr>
            <a:r>
              <a:rPr lang="en-US" sz="2800" b="1" kern="0" spc="3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endParaRPr sz="2800" kern="0" dirty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386451" y="4630674"/>
            <a:ext cx="1300480" cy="1137285"/>
          </a:xfrm>
          <a:custGeom>
            <a:avLst/>
            <a:gdLst/>
            <a:ahLst/>
            <a:cxnLst/>
            <a:rect l="l" t="t" r="r" b="b"/>
            <a:pathLst>
              <a:path w="1300479" h="1137285">
                <a:moveTo>
                  <a:pt x="1284224" y="815721"/>
                </a:moveTo>
                <a:lnTo>
                  <a:pt x="1246251" y="813181"/>
                </a:lnTo>
                <a:lnTo>
                  <a:pt x="1245235" y="827405"/>
                </a:lnTo>
                <a:lnTo>
                  <a:pt x="1242949" y="839343"/>
                </a:lnTo>
                <a:lnTo>
                  <a:pt x="1226566" y="875665"/>
                </a:lnTo>
                <a:lnTo>
                  <a:pt x="1196848" y="913003"/>
                </a:lnTo>
                <a:lnTo>
                  <a:pt x="1154303" y="949706"/>
                </a:lnTo>
                <a:lnTo>
                  <a:pt x="1119378" y="973188"/>
                </a:lnTo>
                <a:lnTo>
                  <a:pt x="1080135" y="995400"/>
                </a:lnTo>
                <a:lnTo>
                  <a:pt x="1036828" y="1016165"/>
                </a:lnTo>
                <a:lnTo>
                  <a:pt x="989965" y="1035151"/>
                </a:lnTo>
                <a:lnTo>
                  <a:pt x="940054" y="1052017"/>
                </a:lnTo>
                <a:lnTo>
                  <a:pt x="887476" y="1066774"/>
                </a:lnTo>
                <a:lnTo>
                  <a:pt x="832866" y="1078915"/>
                </a:lnTo>
                <a:lnTo>
                  <a:pt x="776732" y="1088351"/>
                </a:lnTo>
                <a:lnTo>
                  <a:pt x="719328" y="1094892"/>
                </a:lnTo>
                <a:lnTo>
                  <a:pt x="661416" y="1098245"/>
                </a:lnTo>
                <a:lnTo>
                  <a:pt x="632333" y="1098715"/>
                </a:lnTo>
                <a:lnTo>
                  <a:pt x="603250" y="1098232"/>
                </a:lnTo>
                <a:lnTo>
                  <a:pt x="545211" y="1094943"/>
                </a:lnTo>
                <a:lnTo>
                  <a:pt x="487934" y="1088390"/>
                </a:lnTo>
                <a:lnTo>
                  <a:pt x="431673" y="1078915"/>
                </a:lnTo>
                <a:lnTo>
                  <a:pt x="377063" y="1066825"/>
                </a:lnTo>
                <a:lnTo>
                  <a:pt x="324612" y="1052144"/>
                </a:lnTo>
                <a:lnTo>
                  <a:pt x="274701" y="1035227"/>
                </a:lnTo>
                <a:lnTo>
                  <a:pt x="227711" y="1016279"/>
                </a:lnTo>
                <a:lnTo>
                  <a:pt x="184277" y="995616"/>
                </a:lnTo>
                <a:lnTo>
                  <a:pt x="145034" y="973429"/>
                </a:lnTo>
                <a:lnTo>
                  <a:pt x="132257" y="965200"/>
                </a:lnTo>
                <a:lnTo>
                  <a:pt x="129171" y="963218"/>
                </a:lnTo>
                <a:lnTo>
                  <a:pt x="127927" y="961809"/>
                </a:lnTo>
                <a:lnTo>
                  <a:pt x="126441" y="960145"/>
                </a:lnTo>
                <a:lnTo>
                  <a:pt x="149440" y="944118"/>
                </a:lnTo>
                <a:lnTo>
                  <a:pt x="155829" y="939673"/>
                </a:lnTo>
                <a:lnTo>
                  <a:pt x="0" y="816102"/>
                </a:lnTo>
                <a:lnTo>
                  <a:pt x="61976" y="1005052"/>
                </a:lnTo>
                <a:lnTo>
                  <a:pt x="94983" y="982065"/>
                </a:lnTo>
                <a:lnTo>
                  <a:pt x="102489" y="990473"/>
                </a:lnTo>
                <a:lnTo>
                  <a:pt x="103632" y="991781"/>
                </a:lnTo>
                <a:lnTo>
                  <a:pt x="104902" y="992911"/>
                </a:lnTo>
                <a:lnTo>
                  <a:pt x="106426" y="993863"/>
                </a:lnTo>
                <a:lnTo>
                  <a:pt x="125730" y="1006246"/>
                </a:lnTo>
                <a:lnTo>
                  <a:pt x="167386" y="1029779"/>
                </a:lnTo>
                <a:lnTo>
                  <a:pt x="212979" y="1051394"/>
                </a:lnTo>
                <a:lnTo>
                  <a:pt x="261874" y="1071130"/>
                </a:lnTo>
                <a:lnTo>
                  <a:pt x="313817" y="1088694"/>
                </a:lnTo>
                <a:lnTo>
                  <a:pt x="368427" y="1103922"/>
                </a:lnTo>
                <a:lnTo>
                  <a:pt x="424942" y="1116406"/>
                </a:lnTo>
                <a:lnTo>
                  <a:pt x="483108" y="1126172"/>
                </a:lnTo>
                <a:lnTo>
                  <a:pt x="542544" y="1132954"/>
                </a:lnTo>
                <a:lnTo>
                  <a:pt x="602615" y="1136332"/>
                </a:lnTo>
                <a:lnTo>
                  <a:pt x="632841" y="1136802"/>
                </a:lnTo>
                <a:lnTo>
                  <a:pt x="663067" y="1136319"/>
                </a:lnTo>
                <a:lnTo>
                  <a:pt x="723138" y="1132801"/>
                </a:lnTo>
                <a:lnTo>
                  <a:pt x="782574" y="1126020"/>
                </a:lnTo>
                <a:lnTo>
                  <a:pt x="840740" y="1116203"/>
                </a:lnTo>
                <a:lnTo>
                  <a:pt x="897382" y="1103579"/>
                </a:lnTo>
                <a:lnTo>
                  <a:pt x="915492" y="1098715"/>
                </a:lnTo>
                <a:lnTo>
                  <a:pt x="924814" y="1096213"/>
                </a:lnTo>
                <a:lnTo>
                  <a:pt x="978154" y="1079715"/>
                </a:lnTo>
                <a:lnTo>
                  <a:pt x="1028700" y="1060919"/>
                </a:lnTo>
                <a:lnTo>
                  <a:pt x="1075944" y="1040041"/>
                </a:lnTo>
                <a:lnTo>
                  <a:pt x="1119759" y="1017206"/>
                </a:lnTo>
                <a:lnTo>
                  <a:pt x="1159510" y="992632"/>
                </a:lnTo>
                <a:lnTo>
                  <a:pt x="1194562" y="966457"/>
                </a:lnTo>
                <a:lnTo>
                  <a:pt x="1224915" y="938657"/>
                </a:lnTo>
                <a:lnTo>
                  <a:pt x="1249807" y="909320"/>
                </a:lnTo>
                <a:lnTo>
                  <a:pt x="1275334" y="862711"/>
                </a:lnTo>
                <a:lnTo>
                  <a:pt x="1283335" y="829945"/>
                </a:lnTo>
                <a:lnTo>
                  <a:pt x="1284224" y="815721"/>
                </a:lnTo>
                <a:close/>
              </a:path>
              <a:path w="1300479" h="1137285">
                <a:moveTo>
                  <a:pt x="1300099" y="323977"/>
                </a:moveTo>
                <a:lnTo>
                  <a:pt x="1258874" y="195326"/>
                </a:lnTo>
                <a:lnTo>
                  <a:pt x="1239393" y="134493"/>
                </a:lnTo>
                <a:lnTo>
                  <a:pt x="1206055" y="157403"/>
                </a:lnTo>
                <a:lnTo>
                  <a:pt x="1197483" y="147828"/>
                </a:lnTo>
                <a:lnTo>
                  <a:pt x="1196467" y="146558"/>
                </a:lnTo>
                <a:lnTo>
                  <a:pt x="1195070" y="145415"/>
                </a:lnTo>
                <a:lnTo>
                  <a:pt x="1193673" y="144526"/>
                </a:lnTo>
                <a:lnTo>
                  <a:pt x="1174496" y="131953"/>
                </a:lnTo>
                <a:lnTo>
                  <a:pt x="1154176" y="120015"/>
                </a:lnTo>
                <a:lnTo>
                  <a:pt x="1110488" y="97155"/>
                </a:lnTo>
                <a:lnTo>
                  <a:pt x="1063117" y="76073"/>
                </a:lnTo>
                <a:lnTo>
                  <a:pt x="1012698" y="57277"/>
                </a:lnTo>
                <a:lnTo>
                  <a:pt x="959358" y="40640"/>
                </a:lnTo>
                <a:lnTo>
                  <a:pt x="949845" y="38100"/>
                </a:lnTo>
                <a:lnTo>
                  <a:pt x="931799" y="33274"/>
                </a:lnTo>
                <a:lnTo>
                  <a:pt x="875284" y="20574"/>
                </a:lnTo>
                <a:lnTo>
                  <a:pt x="816991" y="10668"/>
                </a:lnTo>
                <a:lnTo>
                  <a:pt x="757682" y="3937"/>
                </a:lnTo>
                <a:lnTo>
                  <a:pt x="697484" y="508"/>
                </a:lnTo>
                <a:lnTo>
                  <a:pt x="667258" y="0"/>
                </a:lnTo>
                <a:lnTo>
                  <a:pt x="637032" y="508"/>
                </a:lnTo>
                <a:lnTo>
                  <a:pt x="576834" y="3937"/>
                </a:lnTo>
                <a:lnTo>
                  <a:pt x="517652" y="10795"/>
                </a:lnTo>
                <a:lnTo>
                  <a:pt x="459359" y="20574"/>
                </a:lnTo>
                <a:lnTo>
                  <a:pt x="402717" y="33274"/>
                </a:lnTo>
                <a:lnTo>
                  <a:pt x="348234" y="48514"/>
                </a:lnTo>
                <a:lnTo>
                  <a:pt x="296291" y="66167"/>
                </a:lnTo>
                <a:lnTo>
                  <a:pt x="247269" y="86106"/>
                </a:lnTo>
                <a:lnTo>
                  <a:pt x="201676" y="107950"/>
                </a:lnTo>
                <a:lnTo>
                  <a:pt x="160020" y="131699"/>
                </a:lnTo>
                <a:lnTo>
                  <a:pt x="122428" y="157099"/>
                </a:lnTo>
                <a:lnTo>
                  <a:pt x="89662" y="184023"/>
                </a:lnTo>
                <a:lnTo>
                  <a:pt x="62103" y="212471"/>
                </a:lnTo>
                <a:lnTo>
                  <a:pt x="31623" y="258191"/>
                </a:lnTo>
                <a:lnTo>
                  <a:pt x="16891" y="306832"/>
                </a:lnTo>
                <a:lnTo>
                  <a:pt x="15875" y="321056"/>
                </a:lnTo>
                <a:lnTo>
                  <a:pt x="53848" y="323596"/>
                </a:lnTo>
                <a:lnTo>
                  <a:pt x="54864" y="309372"/>
                </a:lnTo>
                <a:lnTo>
                  <a:pt x="57277" y="297434"/>
                </a:lnTo>
                <a:lnTo>
                  <a:pt x="73533" y="261112"/>
                </a:lnTo>
                <a:lnTo>
                  <a:pt x="103378" y="223774"/>
                </a:lnTo>
                <a:lnTo>
                  <a:pt x="145923" y="187071"/>
                </a:lnTo>
                <a:lnTo>
                  <a:pt x="180721" y="163576"/>
                </a:lnTo>
                <a:lnTo>
                  <a:pt x="219964" y="141351"/>
                </a:lnTo>
                <a:lnTo>
                  <a:pt x="263271" y="120650"/>
                </a:lnTo>
                <a:lnTo>
                  <a:pt x="310134" y="101600"/>
                </a:lnTo>
                <a:lnTo>
                  <a:pt x="360045" y="84836"/>
                </a:lnTo>
                <a:lnTo>
                  <a:pt x="412623" y="69977"/>
                </a:lnTo>
                <a:lnTo>
                  <a:pt x="467106" y="57912"/>
                </a:lnTo>
                <a:lnTo>
                  <a:pt x="523367" y="48514"/>
                </a:lnTo>
                <a:lnTo>
                  <a:pt x="580644" y="41910"/>
                </a:lnTo>
                <a:lnTo>
                  <a:pt x="638683" y="38608"/>
                </a:lnTo>
                <a:lnTo>
                  <a:pt x="667893" y="38100"/>
                </a:lnTo>
                <a:lnTo>
                  <a:pt x="696849" y="38608"/>
                </a:lnTo>
                <a:lnTo>
                  <a:pt x="754761" y="41910"/>
                </a:lnTo>
                <a:lnTo>
                  <a:pt x="812165" y="48514"/>
                </a:lnTo>
                <a:lnTo>
                  <a:pt x="868426" y="58039"/>
                </a:lnTo>
                <a:lnTo>
                  <a:pt x="922909" y="70358"/>
                </a:lnTo>
                <a:lnTo>
                  <a:pt x="975487" y="85090"/>
                </a:lnTo>
                <a:lnTo>
                  <a:pt x="1025398" y="102235"/>
                </a:lnTo>
                <a:lnTo>
                  <a:pt x="1072388" y="121412"/>
                </a:lnTo>
                <a:lnTo>
                  <a:pt x="1115695" y="142240"/>
                </a:lnTo>
                <a:lnTo>
                  <a:pt x="1155065" y="164846"/>
                </a:lnTo>
                <a:lnTo>
                  <a:pt x="1174419" y="179146"/>
                </a:lnTo>
                <a:lnTo>
                  <a:pt x="1145159" y="199263"/>
                </a:lnTo>
                <a:lnTo>
                  <a:pt x="1300099" y="32397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58636" y="5165597"/>
            <a:ext cx="23050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endParaRPr sz="2800" kern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292252476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spc="-10" dirty="0"/>
              <a:t>Failed-</a:t>
            </a:r>
            <a:r>
              <a:rPr dirty="0"/>
              <a:t>safe</a:t>
            </a:r>
            <a:r>
              <a:rPr spc="40" dirty="0"/>
              <a:t> </a:t>
            </a:r>
            <a:r>
              <a:rPr dirty="0"/>
              <a:t>and</a:t>
            </a:r>
            <a:r>
              <a:rPr spc="45" dirty="0"/>
              <a:t> </a:t>
            </a:r>
            <a:r>
              <a:rPr spc="-10" dirty="0"/>
              <a:t>failed-unsafe</a:t>
            </a: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76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3" y="1549984"/>
            <a:ext cx="8047355" cy="2970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3060" indent="-340360" algn="just">
              <a:spcBef>
                <a:spcPts val="100"/>
              </a:spcBef>
              <a:buFontTx/>
              <a:buChar char="•"/>
              <a:tabLst>
                <a:tab pos="353060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4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safety</a:t>
            </a:r>
            <a:r>
              <a:rPr sz="24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analysis,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need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4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distinguish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between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failed-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5600" algn="just"/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safe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failed-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unsafe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states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6285" lvl="1" indent="-286385" algn="just">
              <a:spcBef>
                <a:spcPts val="525"/>
              </a:spcBef>
              <a:buFontTx/>
              <a:buChar char="–"/>
              <a:tabLst>
                <a:tab pos="756285" algn="l"/>
              </a:tabLst>
            </a:pP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let</a:t>
            </a:r>
            <a:r>
              <a:rPr sz="2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</a:t>
            </a:r>
            <a:r>
              <a:rPr sz="2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failed-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safe</a:t>
            </a:r>
            <a:r>
              <a:rPr sz="2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r>
              <a:rPr sz="2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r>
              <a:rPr sz="22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</a:t>
            </a:r>
            <a:r>
              <a:rPr sz="2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failed-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unsafe</a:t>
            </a:r>
            <a:r>
              <a:rPr sz="2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endParaRPr sz="2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6285" marR="74930" lvl="1" indent="-287020" algn="just">
              <a:spcBef>
                <a:spcPts val="530"/>
              </a:spcBef>
              <a:buFontTx/>
              <a:buChar char="–"/>
              <a:tabLst>
                <a:tab pos="756285" algn="l"/>
              </a:tabLst>
            </a:pP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</a:t>
            </a:r>
            <a:r>
              <a:rPr sz="2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between</a:t>
            </a:r>
            <a:r>
              <a:rPr sz="22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2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depends</a:t>
            </a:r>
            <a:r>
              <a:rPr sz="2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</a:t>
            </a:r>
            <a:r>
              <a:rPr sz="2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r>
              <a:rPr sz="2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rate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probability</a:t>
            </a:r>
            <a:r>
              <a:rPr sz="22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that,</a:t>
            </a:r>
            <a:r>
              <a:rPr sz="22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2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200" kern="0" spc="5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</a:t>
            </a:r>
            <a:r>
              <a:rPr sz="2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occurs,</a:t>
            </a:r>
            <a:r>
              <a:rPr sz="2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it</a:t>
            </a:r>
            <a:r>
              <a:rPr sz="22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2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detected</a:t>
            </a:r>
            <a:r>
              <a:rPr sz="2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and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handled</a:t>
            </a:r>
            <a:r>
              <a:rPr sz="22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appropriately</a:t>
            </a:r>
            <a:r>
              <a:rPr sz="22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(i.e.</a:t>
            </a:r>
            <a:r>
              <a:rPr sz="22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</a:t>
            </a:r>
            <a:r>
              <a:rPr sz="22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coverage</a:t>
            </a:r>
            <a:r>
              <a:rPr sz="22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C)</a:t>
            </a:r>
            <a:endParaRPr sz="2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6285" lvl="1" indent="-286385" algn="just">
              <a:spcBef>
                <a:spcPts val="530"/>
              </a:spcBef>
              <a:buFontTx/>
              <a:buChar char="–"/>
              <a:tabLst>
                <a:tab pos="756285" algn="l"/>
              </a:tabLst>
            </a:pP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probability</a:t>
            </a:r>
            <a:r>
              <a:rPr sz="2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2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</a:t>
            </a:r>
            <a:r>
              <a:rPr sz="2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rgbClr val="3366FF"/>
                </a:solidFill>
                <a:latin typeface="Helvetica"/>
                <a:cs typeface="Helvetica"/>
              </a:rPr>
              <a:t>is</a:t>
            </a:r>
            <a:r>
              <a:rPr sz="2200" kern="0" spc="-25" dirty="0">
                <a:solidFill>
                  <a:srgbClr val="3366FF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detected,</a:t>
            </a:r>
            <a:r>
              <a:rPr sz="2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1-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endParaRPr sz="2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6285" algn="just"/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probability</a:t>
            </a:r>
            <a:r>
              <a:rPr sz="2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2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2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</a:t>
            </a:r>
            <a:r>
              <a:rPr sz="2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rgbClr val="3366FF"/>
                </a:solidFill>
                <a:latin typeface="Helvetica"/>
                <a:cs typeface="Helvetica"/>
              </a:rPr>
              <a:t>is</a:t>
            </a:r>
            <a:r>
              <a:rPr sz="2200" kern="0" spc="-45" dirty="0">
                <a:solidFill>
                  <a:srgbClr val="3366FF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rgbClr val="3366FF"/>
                </a:solidFill>
                <a:latin typeface="Helvetica"/>
                <a:cs typeface="Helvetica"/>
              </a:rPr>
              <a:t>not</a:t>
            </a:r>
            <a:r>
              <a:rPr sz="2200" kern="0" spc="-40" dirty="0">
                <a:solidFill>
                  <a:srgbClr val="3366FF"/>
                </a:solidFill>
                <a:latin typeface="Helvetica"/>
                <a:cs typeface="Helvetica"/>
              </a:rPr>
              <a:t> </a:t>
            </a:r>
            <a:r>
              <a:rPr sz="2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detected</a:t>
            </a:r>
            <a:endParaRPr sz="22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095751" y="5010151"/>
            <a:ext cx="636905" cy="681355"/>
            <a:chOff x="2952750" y="5010150"/>
            <a:chExt cx="636905" cy="681355"/>
          </a:xfrm>
        </p:grpSpPr>
        <p:sp>
          <p:nvSpPr>
            <p:cNvPr id="5" name="object 5"/>
            <p:cNvSpPr/>
            <p:nvPr/>
          </p:nvSpPr>
          <p:spPr>
            <a:xfrm>
              <a:off x="2971800" y="50292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299212" y="0"/>
                  </a:moveTo>
                  <a:lnTo>
                    <a:pt x="255001" y="3484"/>
                  </a:lnTo>
                  <a:lnTo>
                    <a:pt x="212804" y="13607"/>
                  </a:lnTo>
                  <a:lnTo>
                    <a:pt x="173081" y="29871"/>
                  </a:lnTo>
                  <a:lnTo>
                    <a:pt x="136298" y="51780"/>
                  </a:lnTo>
                  <a:lnTo>
                    <a:pt x="102916" y="78835"/>
                  </a:lnTo>
                  <a:lnTo>
                    <a:pt x="73399" y="110542"/>
                  </a:lnTo>
                  <a:lnTo>
                    <a:pt x="48210" y="146401"/>
                  </a:lnTo>
                  <a:lnTo>
                    <a:pt x="27813" y="185918"/>
                  </a:lnTo>
                  <a:lnTo>
                    <a:pt x="12670" y="228593"/>
                  </a:lnTo>
                  <a:lnTo>
                    <a:pt x="3244" y="273932"/>
                  </a:lnTo>
                  <a:lnTo>
                    <a:pt x="0" y="321437"/>
                  </a:lnTo>
                  <a:lnTo>
                    <a:pt x="3244" y="368942"/>
                  </a:lnTo>
                  <a:lnTo>
                    <a:pt x="12670" y="414285"/>
                  </a:lnTo>
                  <a:lnTo>
                    <a:pt x="27813" y="456967"/>
                  </a:lnTo>
                  <a:lnTo>
                    <a:pt x="48210" y="496491"/>
                  </a:lnTo>
                  <a:lnTo>
                    <a:pt x="73399" y="532359"/>
                  </a:lnTo>
                  <a:lnTo>
                    <a:pt x="102916" y="564074"/>
                  </a:lnTo>
                  <a:lnTo>
                    <a:pt x="136298" y="591138"/>
                  </a:lnTo>
                  <a:lnTo>
                    <a:pt x="173081" y="613054"/>
                  </a:lnTo>
                  <a:lnTo>
                    <a:pt x="212804" y="629324"/>
                  </a:lnTo>
                  <a:lnTo>
                    <a:pt x="255001" y="639451"/>
                  </a:lnTo>
                  <a:lnTo>
                    <a:pt x="299212" y="642937"/>
                  </a:lnTo>
                  <a:lnTo>
                    <a:pt x="343453" y="639451"/>
                  </a:lnTo>
                  <a:lnTo>
                    <a:pt x="385677" y="629324"/>
                  </a:lnTo>
                  <a:lnTo>
                    <a:pt x="425420" y="613054"/>
                  </a:lnTo>
                  <a:lnTo>
                    <a:pt x="462220" y="591138"/>
                  </a:lnTo>
                  <a:lnTo>
                    <a:pt x="495614" y="564074"/>
                  </a:lnTo>
                  <a:lnTo>
                    <a:pt x="525139" y="532359"/>
                  </a:lnTo>
                  <a:lnTo>
                    <a:pt x="550334" y="496491"/>
                  </a:lnTo>
                  <a:lnTo>
                    <a:pt x="570735" y="456967"/>
                  </a:lnTo>
                  <a:lnTo>
                    <a:pt x="585880" y="414285"/>
                  </a:lnTo>
                  <a:lnTo>
                    <a:pt x="595306" y="368942"/>
                  </a:lnTo>
                  <a:lnTo>
                    <a:pt x="598551" y="321437"/>
                  </a:lnTo>
                  <a:lnTo>
                    <a:pt x="595306" y="273932"/>
                  </a:lnTo>
                  <a:lnTo>
                    <a:pt x="585880" y="228593"/>
                  </a:lnTo>
                  <a:lnTo>
                    <a:pt x="570735" y="185918"/>
                  </a:lnTo>
                  <a:lnTo>
                    <a:pt x="550334" y="146401"/>
                  </a:lnTo>
                  <a:lnTo>
                    <a:pt x="525139" y="110542"/>
                  </a:lnTo>
                  <a:lnTo>
                    <a:pt x="495614" y="78835"/>
                  </a:lnTo>
                  <a:lnTo>
                    <a:pt x="462220" y="51780"/>
                  </a:lnTo>
                  <a:lnTo>
                    <a:pt x="425420" y="29871"/>
                  </a:lnTo>
                  <a:lnTo>
                    <a:pt x="385677" y="13607"/>
                  </a:lnTo>
                  <a:lnTo>
                    <a:pt x="343453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2971800" y="50292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0" y="321437"/>
                  </a:moveTo>
                  <a:lnTo>
                    <a:pt x="3244" y="273932"/>
                  </a:lnTo>
                  <a:lnTo>
                    <a:pt x="12670" y="228593"/>
                  </a:lnTo>
                  <a:lnTo>
                    <a:pt x="27813" y="185918"/>
                  </a:lnTo>
                  <a:lnTo>
                    <a:pt x="48210" y="146401"/>
                  </a:lnTo>
                  <a:lnTo>
                    <a:pt x="73399" y="110542"/>
                  </a:lnTo>
                  <a:lnTo>
                    <a:pt x="102916" y="78835"/>
                  </a:lnTo>
                  <a:lnTo>
                    <a:pt x="136298" y="51780"/>
                  </a:lnTo>
                  <a:lnTo>
                    <a:pt x="173081" y="29871"/>
                  </a:lnTo>
                  <a:lnTo>
                    <a:pt x="212804" y="13607"/>
                  </a:lnTo>
                  <a:lnTo>
                    <a:pt x="255001" y="3484"/>
                  </a:lnTo>
                  <a:lnTo>
                    <a:pt x="299212" y="0"/>
                  </a:lnTo>
                  <a:lnTo>
                    <a:pt x="343453" y="3484"/>
                  </a:lnTo>
                  <a:lnTo>
                    <a:pt x="385677" y="13607"/>
                  </a:lnTo>
                  <a:lnTo>
                    <a:pt x="425420" y="29871"/>
                  </a:lnTo>
                  <a:lnTo>
                    <a:pt x="462220" y="51780"/>
                  </a:lnTo>
                  <a:lnTo>
                    <a:pt x="495614" y="78835"/>
                  </a:lnTo>
                  <a:lnTo>
                    <a:pt x="525139" y="110542"/>
                  </a:lnTo>
                  <a:lnTo>
                    <a:pt x="550334" y="146401"/>
                  </a:lnTo>
                  <a:lnTo>
                    <a:pt x="570735" y="185918"/>
                  </a:lnTo>
                  <a:lnTo>
                    <a:pt x="585880" y="228593"/>
                  </a:lnTo>
                  <a:lnTo>
                    <a:pt x="595306" y="273932"/>
                  </a:lnTo>
                  <a:lnTo>
                    <a:pt x="598551" y="321437"/>
                  </a:lnTo>
                  <a:lnTo>
                    <a:pt x="595306" y="368942"/>
                  </a:lnTo>
                  <a:lnTo>
                    <a:pt x="585880" y="414285"/>
                  </a:lnTo>
                  <a:lnTo>
                    <a:pt x="570735" y="456967"/>
                  </a:lnTo>
                  <a:lnTo>
                    <a:pt x="550334" y="496491"/>
                  </a:lnTo>
                  <a:lnTo>
                    <a:pt x="525139" y="532359"/>
                  </a:lnTo>
                  <a:lnTo>
                    <a:pt x="495614" y="564074"/>
                  </a:lnTo>
                  <a:lnTo>
                    <a:pt x="462220" y="591138"/>
                  </a:lnTo>
                  <a:lnTo>
                    <a:pt x="425420" y="613054"/>
                  </a:lnTo>
                  <a:lnTo>
                    <a:pt x="385677" y="629324"/>
                  </a:lnTo>
                  <a:lnTo>
                    <a:pt x="343453" y="639451"/>
                  </a:lnTo>
                  <a:lnTo>
                    <a:pt x="299212" y="642937"/>
                  </a:lnTo>
                  <a:lnTo>
                    <a:pt x="255001" y="639451"/>
                  </a:lnTo>
                  <a:lnTo>
                    <a:pt x="212804" y="629324"/>
                  </a:lnTo>
                  <a:lnTo>
                    <a:pt x="173081" y="613054"/>
                  </a:lnTo>
                  <a:lnTo>
                    <a:pt x="136298" y="591138"/>
                  </a:lnTo>
                  <a:lnTo>
                    <a:pt x="102916" y="564074"/>
                  </a:lnTo>
                  <a:lnTo>
                    <a:pt x="73399" y="532359"/>
                  </a:lnTo>
                  <a:lnTo>
                    <a:pt x="48210" y="496491"/>
                  </a:lnTo>
                  <a:lnTo>
                    <a:pt x="27813" y="456967"/>
                  </a:lnTo>
                  <a:lnTo>
                    <a:pt x="12670" y="414285"/>
                  </a:lnTo>
                  <a:lnTo>
                    <a:pt x="3244" y="368942"/>
                  </a:lnTo>
                  <a:lnTo>
                    <a:pt x="0" y="321437"/>
                  </a:lnTo>
                  <a:close/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303523" y="5116829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229351" y="4552951"/>
            <a:ext cx="636905" cy="681355"/>
            <a:chOff x="5086350" y="4552950"/>
            <a:chExt cx="636905" cy="681355"/>
          </a:xfrm>
        </p:grpSpPr>
        <p:sp>
          <p:nvSpPr>
            <p:cNvPr id="9" name="object 9"/>
            <p:cNvSpPr/>
            <p:nvPr/>
          </p:nvSpPr>
          <p:spPr>
            <a:xfrm>
              <a:off x="5105400" y="45720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299212" y="0"/>
                  </a:moveTo>
                  <a:lnTo>
                    <a:pt x="255001" y="3484"/>
                  </a:lnTo>
                  <a:lnTo>
                    <a:pt x="212804" y="13607"/>
                  </a:lnTo>
                  <a:lnTo>
                    <a:pt x="173081" y="29871"/>
                  </a:lnTo>
                  <a:lnTo>
                    <a:pt x="136298" y="51780"/>
                  </a:lnTo>
                  <a:lnTo>
                    <a:pt x="102916" y="78835"/>
                  </a:lnTo>
                  <a:lnTo>
                    <a:pt x="73399" y="110542"/>
                  </a:lnTo>
                  <a:lnTo>
                    <a:pt x="48210" y="146401"/>
                  </a:lnTo>
                  <a:lnTo>
                    <a:pt x="27813" y="185918"/>
                  </a:lnTo>
                  <a:lnTo>
                    <a:pt x="12670" y="228593"/>
                  </a:lnTo>
                  <a:lnTo>
                    <a:pt x="3244" y="273932"/>
                  </a:lnTo>
                  <a:lnTo>
                    <a:pt x="0" y="321437"/>
                  </a:lnTo>
                  <a:lnTo>
                    <a:pt x="3244" y="368941"/>
                  </a:lnTo>
                  <a:lnTo>
                    <a:pt x="12670" y="414280"/>
                  </a:lnTo>
                  <a:lnTo>
                    <a:pt x="27813" y="456955"/>
                  </a:lnTo>
                  <a:lnTo>
                    <a:pt x="48210" y="496472"/>
                  </a:lnTo>
                  <a:lnTo>
                    <a:pt x="73399" y="532331"/>
                  </a:lnTo>
                  <a:lnTo>
                    <a:pt x="102916" y="564038"/>
                  </a:lnTo>
                  <a:lnTo>
                    <a:pt x="136298" y="591093"/>
                  </a:lnTo>
                  <a:lnTo>
                    <a:pt x="173081" y="613002"/>
                  </a:lnTo>
                  <a:lnTo>
                    <a:pt x="212804" y="629266"/>
                  </a:lnTo>
                  <a:lnTo>
                    <a:pt x="255001" y="639389"/>
                  </a:lnTo>
                  <a:lnTo>
                    <a:pt x="299212" y="642874"/>
                  </a:lnTo>
                  <a:lnTo>
                    <a:pt x="343453" y="639389"/>
                  </a:lnTo>
                  <a:lnTo>
                    <a:pt x="385677" y="629266"/>
                  </a:lnTo>
                  <a:lnTo>
                    <a:pt x="425420" y="613002"/>
                  </a:lnTo>
                  <a:lnTo>
                    <a:pt x="462220" y="591093"/>
                  </a:lnTo>
                  <a:lnTo>
                    <a:pt x="495614" y="564038"/>
                  </a:lnTo>
                  <a:lnTo>
                    <a:pt x="525139" y="532331"/>
                  </a:lnTo>
                  <a:lnTo>
                    <a:pt x="550334" y="496472"/>
                  </a:lnTo>
                  <a:lnTo>
                    <a:pt x="570735" y="456955"/>
                  </a:lnTo>
                  <a:lnTo>
                    <a:pt x="585880" y="414280"/>
                  </a:lnTo>
                  <a:lnTo>
                    <a:pt x="595306" y="368941"/>
                  </a:lnTo>
                  <a:lnTo>
                    <a:pt x="598551" y="321437"/>
                  </a:lnTo>
                  <a:lnTo>
                    <a:pt x="595306" y="273932"/>
                  </a:lnTo>
                  <a:lnTo>
                    <a:pt x="585880" y="228593"/>
                  </a:lnTo>
                  <a:lnTo>
                    <a:pt x="570735" y="185918"/>
                  </a:lnTo>
                  <a:lnTo>
                    <a:pt x="550334" y="146401"/>
                  </a:lnTo>
                  <a:lnTo>
                    <a:pt x="525139" y="110542"/>
                  </a:lnTo>
                  <a:lnTo>
                    <a:pt x="495614" y="78835"/>
                  </a:lnTo>
                  <a:lnTo>
                    <a:pt x="462220" y="51780"/>
                  </a:lnTo>
                  <a:lnTo>
                    <a:pt x="425420" y="29871"/>
                  </a:lnTo>
                  <a:lnTo>
                    <a:pt x="385677" y="13607"/>
                  </a:lnTo>
                  <a:lnTo>
                    <a:pt x="343453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5105400" y="45720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0" y="321437"/>
                  </a:moveTo>
                  <a:lnTo>
                    <a:pt x="3244" y="273932"/>
                  </a:lnTo>
                  <a:lnTo>
                    <a:pt x="12670" y="228593"/>
                  </a:lnTo>
                  <a:lnTo>
                    <a:pt x="27813" y="185918"/>
                  </a:lnTo>
                  <a:lnTo>
                    <a:pt x="48210" y="146401"/>
                  </a:lnTo>
                  <a:lnTo>
                    <a:pt x="73399" y="110542"/>
                  </a:lnTo>
                  <a:lnTo>
                    <a:pt x="102916" y="78835"/>
                  </a:lnTo>
                  <a:lnTo>
                    <a:pt x="136298" y="51780"/>
                  </a:lnTo>
                  <a:lnTo>
                    <a:pt x="173081" y="29871"/>
                  </a:lnTo>
                  <a:lnTo>
                    <a:pt x="212804" y="13607"/>
                  </a:lnTo>
                  <a:lnTo>
                    <a:pt x="255001" y="3484"/>
                  </a:lnTo>
                  <a:lnTo>
                    <a:pt x="299212" y="0"/>
                  </a:lnTo>
                  <a:lnTo>
                    <a:pt x="343453" y="3484"/>
                  </a:lnTo>
                  <a:lnTo>
                    <a:pt x="385677" y="13607"/>
                  </a:lnTo>
                  <a:lnTo>
                    <a:pt x="425420" y="29871"/>
                  </a:lnTo>
                  <a:lnTo>
                    <a:pt x="462220" y="51780"/>
                  </a:lnTo>
                  <a:lnTo>
                    <a:pt x="495614" y="78835"/>
                  </a:lnTo>
                  <a:lnTo>
                    <a:pt x="525139" y="110542"/>
                  </a:lnTo>
                  <a:lnTo>
                    <a:pt x="550334" y="146401"/>
                  </a:lnTo>
                  <a:lnTo>
                    <a:pt x="570735" y="185918"/>
                  </a:lnTo>
                  <a:lnTo>
                    <a:pt x="585880" y="228593"/>
                  </a:lnTo>
                  <a:lnTo>
                    <a:pt x="595306" y="273932"/>
                  </a:lnTo>
                  <a:lnTo>
                    <a:pt x="598551" y="321437"/>
                  </a:lnTo>
                  <a:lnTo>
                    <a:pt x="595306" y="368941"/>
                  </a:lnTo>
                  <a:lnTo>
                    <a:pt x="585880" y="414280"/>
                  </a:lnTo>
                  <a:lnTo>
                    <a:pt x="570735" y="456955"/>
                  </a:lnTo>
                  <a:lnTo>
                    <a:pt x="550334" y="496472"/>
                  </a:lnTo>
                  <a:lnTo>
                    <a:pt x="525139" y="532331"/>
                  </a:lnTo>
                  <a:lnTo>
                    <a:pt x="495614" y="564038"/>
                  </a:lnTo>
                  <a:lnTo>
                    <a:pt x="462220" y="591093"/>
                  </a:lnTo>
                  <a:lnTo>
                    <a:pt x="425420" y="613002"/>
                  </a:lnTo>
                  <a:lnTo>
                    <a:pt x="385677" y="629266"/>
                  </a:lnTo>
                  <a:lnTo>
                    <a:pt x="343453" y="639389"/>
                  </a:lnTo>
                  <a:lnTo>
                    <a:pt x="299212" y="642874"/>
                  </a:lnTo>
                  <a:lnTo>
                    <a:pt x="255001" y="639389"/>
                  </a:lnTo>
                  <a:lnTo>
                    <a:pt x="212804" y="629266"/>
                  </a:lnTo>
                  <a:lnTo>
                    <a:pt x="173081" y="613002"/>
                  </a:lnTo>
                  <a:lnTo>
                    <a:pt x="136298" y="591093"/>
                  </a:lnTo>
                  <a:lnTo>
                    <a:pt x="102916" y="564038"/>
                  </a:lnTo>
                  <a:lnTo>
                    <a:pt x="73399" y="532331"/>
                  </a:lnTo>
                  <a:lnTo>
                    <a:pt x="48210" y="496472"/>
                  </a:lnTo>
                  <a:lnTo>
                    <a:pt x="27813" y="456955"/>
                  </a:lnTo>
                  <a:lnTo>
                    <a:pt x="12670" y="414280"/>
                  </a:lnTo>
                  <a:lnTo>
                    <a:pt x="3244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6437503" y="4659325"/>
            <a:ext cx="2235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731640" y="4876801"/>
            <a:ext cx="1517015" cy="475615"/>
          </a:xfrm>
          <a:custGeom>
            <a:avLst/>
            <a:gdLst/>
            <a:ahLst/>
            <a:cxnLst/>
            <a:rect l="l" t="t" r="r" b="b"/>
            <a:pathLst>
              <a:path w="1517014" h="475614">
                <a:moveTo>
                  <a:pt x="1328901" y="36871"/>
                </a:moveTo>
                <a:lnTo>
                  <a:pt x="0" y="438912"/>
                </a:lnTo>
                <a:lnTo>
                  <a:pt x="10922" y="475488"/>
                </a:lnTo>
                <a:lnTo>
                  <a:pt x="1339951" y="73321"/>
                </a:lnTo>
                <a:lnTo>
                  <a:pt x="1328901" y="36871"/>
                </a:lnTo>
                <a:close/>
              </a:path>
              <a:path w="1517014" h="475614">
                <a:moveTo>
                  <a:pt x="1469435" y="31368"/>
                </a:moveTo>
                <a:lnTo>
                  <a:pt x="1347089" y="31368"/>
                </a:lnTo>
                <a:lnTo>
                  <a:pt x="1358138" y="67818"/>
                </a:lnTo>
                <a:lnTo>
                  <a:pt x="1339951" y="73321"/>
                </a:lnTo>
                <a:lnTo>
                  <a:pt x="1351026" y="109855"/>
                </a:lnTo>
                <a:lnTo>
                  <a:pt x="1469435" y="31368"/>
                </a:lnTo>
                <a:close/>
              </a:path>
              <a:path w="1517014" h="475614">
                <a:moveTo>
                  <a:pt x="1347089" y="31368"/>
                </a:moveTo>
                <a:lnTo>
                  <a:pt x="1328901" y="36871"/>
                </a:lnTo>
                <a:lnTo>
                  <a:pt x="1339951" y="73321"/>
                </a:lnTo>
                <a:lnTo>
                  <a:pt x="1358138" y="67818"/>
                </a:lnTo>
                <a:lnTo>
                  <a:pt x="1347089" y="31368"/>
                </a:lnTo>
                <a:close/>
              </a:path>
              <a:path w="1517014" h="475614">
                <a:moveTo>
                  <a:pt x="1516761" y="0"/>
                </a:moveTo>
                <a:lnTo>
                  <a:pt x="1317878" y="507"/>
                </a:lnTo>
                <a:lnTo>
                  <a:pt x="1328901" y="36871"/>
                </a:lnTo>
                <a:lnTo>
                  <a:pt x="1347089" y="31368"/>
                </a:lnTo>
                <a:lnTo>
                  <a:pt x="1469435" y="31368"/>
                </a:lnTo>
                <a:lnTo>
                  <a:pt x="15167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79619" y="4703826"/>
            <a:ext cx="598804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US" sz="2800" b="1" kern="0" spc="15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spc="155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6229351" y="5391151"/>
            <a:ext cx="636905" cy="681355"/>
            <a:chOff x="5086350" y="5391150"/>
            <a:chExt cx="636905" cy="681355"/>
          </a:xfrm>
        </p:grpSpPr>
        <p:sp>
          <p:nvSpPr>
            <p:cNvPr id="15" name="object 15"/>
            <p:cNvSpPr/>
            <p:nvPr/>
          </p:nvSpPr>
          <p:spPr>
            <a:xfrm>
              <a:off x="5105400" y="54102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299212" y="0"/>
                  </a:moveTo>
                  <a:lnTo>
                    <a:pt x="255001" y="3484"/>
                  </a:lnTo>
                  <a:lnTo>
                    <a:pt x="212804" y="13607"/>
                  </a:lnTo>
                  <a:lnTo>
                    <a:pt x="173081" y="29872"/>
                  </a:lnTo>
                  <a:lnTo>
                    <a:pt x="136298" y="51781"/>
                  </a:lnTo>
                  <a:lnTo>
                    <a:pt x="102916" y="78838"/>
                  </a:lnTo>
                  <a:lnTo>
                    <a:pt x="73399" y="110546"/>
                  </a:lnTo>
                  <a:lnTo>
                    <a:pt x="48210" y="146408"/>
                  </a:lnTo>
                  <a:lnTo>
                    <a:pt x="27813" y="185927"/>
                  </a:lnTo>
                  <a:lnTo>
                    <a:pt x="12670" y="228607"/>
                  </a:lnTo>
                  <a:lnTo>
                    <a:pt x="3244" y="273951"/>
                  </a:lnTo>
                  <a:lnTo>
                    <a:pt x="0" y="321462"/>
                  </a:lnTo>
                  <a:lnTo>
                    <a:pt x="3244" y="368967"/>
                  </a:lnTo>
                  <a:lnTo>
                    <a:pt x="12670" y="414308"/>
                  </a:lnTo>
                  <a:lnTo>
                    <a:pt x="27813" y="456988"/>
                  </a:lnTo>
                  <a:lnTo>
                    <a:pt x="48210" y="496509"/>
                  </a:lnTo>
                  <a:lnTo>
                    <a:pt x="73399" y="532373"/>
                  </a:lnTo>
                  <a:lnTo>
                    <a:pt x="102916" y="564085"/>
                  </a:lnTo>
                  <a:lnTo>
                    <a:pt x="136298" y="591145"/>
                  </a:lnTo>
                  <a:lnTo>
                    <a:pt x="173081" y="613058"/>
                  </a:lnTo>
                  <a:lnTo>
                    <a:pt x="212804" y="629326"/>
                  </a:lnTo>
                  <a:lnTo>
                    <a:pt x="255001" y="639451"/>
                  </a:lnTo>
                  <a:lnTo>
                    <a:pt x="299212" y="642937"/>
                  </a:lnTo>
                  <a:lnTo>
                    <a:pt x="343453" y="639451"/>
                  </a:lnTo>
                  <a:lnTo>
                    <a:pt x="385677" y="629326"/>
                  </a:lnTo>
                  <a:lnTo>
                    <a:pt x="425420" y="613058"/>
                  </a:lnTo>
                  <a:lnTo>
                    <a:pt x="462220" y="591145"/>
                  </a:lnTo>
                  <a:lnTo>
                    <a:pt x="495614" y="564085"/>
                  </a:lnTo>
                  <a:lnTo>
                    <a:pt x="525139" y="532373"/>
                  </a:lnTo>
                  <a:lnTo>
                    <a:pt x="550334" y="496509"/>
                  </a:lnTo>
                  <a:lnTo>
                    <a:pt x="570735" y="456988"/>
                  </a:lnTo>
                  <a:lnTo>
                    <a:pt x="585880" y="414308"/>
                  </a:lnTo>
                  <a:lnTo>
                    <a:pt x="595306" y="368967"/>
                  </a:lnTo>
                  <a:lnTo>
                    <a:pt x="598551" y="321462"/>
                  </a:lnTo>
                  <a:lnTo>
                    <a:pt x="595306" y="273951"/>
                  </a:lnTo>
                  <a:lnTo>
                    <a:pt x="585880" y="228607"/>
                  </a:lnTo>
                  <a:lnTo>
                    <a:pt x="570735" y="185927"/>
                  </a:lnTo>
                  <a:lnTo>
                    <a:pt x="550334" y="146408"/>
                  </a:lnTo>
                  <a:lnTo>
                    <a:pt x="525139" y="110546"/>
                  </a:lnTo>
                  <a:lnTo>
                    <a:pt x="495614" y="78838"/>
                  </a:lnTo>
                  <a:lnTo>
                    <a:pt x="462220" y="51781"/>
                  </a:lnTo>
                  <a:lnTo>
                    <a:pt x="425420" y="29872"/>
                  </a:lnTo>
                  <a:lnTo>
                    <a:pt x="385677" y="13607"/>
                  </a:lnTo>
                  <a:lnTo>
                    <a:pt x="343453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5105400" y="54102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0" y="321462"/>
                  </a:moveTo>
                  <a:lnTo>
                    <a:pt x="3244" y="273951"/>
                  </a:lnTo>
                  <a:lnTo>
                    <a:pt x="12670" y="228607"/>
                  </a:lnTo>
                  <a:lnTo>
                    <a:pt x="27813" y="185927"/>
                  </a:lnTo>
                  <a:lnTo>
                    <a:pt x="48210" y="146408"/>
                  </a:lnTo>
                  <a:lnTo>
                    <a:pt x="73399" y="110546"/>
                  </a:lnTo>
                  <a:lnTo>
                    <a:pt x="102916" y="78838"/>
                  </a:lnTo>
                  <a:lnTo>
                    <a:pt x="136298" y="51781"/>
                  </a:lnTo>
                  <a:lnTo>
                    <a:pt x="173081" y="29872"/>
                  </a:lnTo>
                  <a:lnTo>
                    <a:pt x="212804" y="13607"/>
                  </a:lnTo>
                  <a:lnTo>
                    <a:pt x="255001" y="3484"/>
                  </a:lnTo>
                  <a:lnTo>
                    <a:pt x="299212" y="0"/>
                  </a:lnTo>
                  <a:lnTo>
                    <a:pt x="343453" y="3484"/>
                  </a:lnTo>
                  <a:lnTo>
                    <a:pt x="385677" y="13607"/>
                  </a:lnTo>
                  <a:lnTo>
                    <a:pt x="425420" y="29872"/>
                  </a:lnTo>
                  <a:lnTo>
                    <a:pt x="462220" y="51781"/>
                  </a:lnTo>
                  <a:lnTo>
                    <a:pt x="495614" y="78838"/>
                  </a:lnTo>
                  <a:lnTo>
                    <a:pt x="525139" y="110546"/>
                  </a:lnTo>
                  <a:lnTo>
                    <a:pt x="550334" y="146408"/>
                  </a:lnTo>
                  <a:lnTo>
                    <a:pt x="570735" y="185927"/>
                  </a:lnTo>
                  <a:lnTo>
                    <a:pt x="585880" y="228607"/>
                  </a:lnTo>
                  <a:lnTo>
                    <a:pt x="595306" y="273951"/>
                  </a:lnTo>
                  <a:lnTo>
                    <a:pt x="598551" y="321462"/>
                  </a:lnTo>
                  <a:lnTo>
                    <a:pt x="595306" y="368967"/>
                  </a:lnTo>
                  <a:lnTo>
                    <a:pt x="585880" y="414308"/>
                  </a:lnTo>
                  <a:lnTo>
                    <a:pt x="570735" y="456988"/>
                  </a:lnTo>
                  <a:lnTo>
                    <a:pt x="550334" y="496509"/>
                  </a:lnTo>
                  <a:lnTo>
                    <a:pt x="525139" y="532373"/>
                  </a:lnTo>
                  <a:lnTo>
                    <a:pt x="495614" y="564085"/>
                  </a:lnTo>
                  <a:lnTo>
                    <a:pt x="462220" y="591145"/>
                  </a:lnTo>
                  <a:lnTo>
                    <a:pt x="425420" y="613058"/>
                  </a:lnTo>
                  <a:lnTo>
                    <a:pt x="385677" y="629326"/>
                  </a:lnTo>
                  <a:lnTo>
                    <a:pt x="343453" y="639451"/>
                  </a:lnTo>
                  <a:lnTo>
                    <a:pt x="299212" y="642937"/>
                  </a:lnTo>
                  <a:lnTo>
                    <a:pt x="255001" y="639451"/>
                  </a:lnTo>
                  <a:lnTo>
                    <a:pt x="212804" y="629326"/>
                  </a:lnTo>
                  <a:lnTo>
                    <a:pt x="173081" y="613058"/>
                  </a:lnTo>
                  <a:lnTo>
                    <a:pt x="136298" y="591145"/>
                  </a:lnTo>
                  <a:lnTo>
                    <a:pt x="102916" y="564085"/>
                  </a:lnTo>
                  <a:lnTo>
                    <a:pt x="73399" y="532373"/>
                  </a:lnTo>
                  <a:lnTo>
                    <a:pt x="48210" y="496509"/>
                  </a:lnTo>
                  <a:lnTo>
                    <a:pt x="27813" y="456988"/>
                  </a:lnTo>
                  <a:lnTo>
                    <a:pt x="12670" y="414308"/>
                  </a:lnTo>
                  <a:lnTo>
                    <a:pt x="3244" y="368967"/>
                  </a:lnTo>
                  <a:lnTo>
                    <a:pt x="0" y="321462"/>
                  </a:lnTo>
                  <a:close/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6437504" y="5497779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720716" y="5315331"/>
            <a:ext cx="1527810" cy="342265"/>
          </a:xfrm>
          <a:custGeom>
            <a:avLst/>
            <a:gdLst/>
            <a:ahLst/>
            <a:cxnLst/>
            <a:rect l="l" t="t" r="r" b="b"/>
            <a:pathLst>
              <a:path w="1527810" h="342264">
                <a:moveTo>
                  <a:pt x="1337146" y="304779"/>
                </a:moveTo>
                <a:lnTo>
                  <a:pt x="1329690" y="342150"/>
                </a:lnTo>
                <a:lnTo>
                  <a:pt x="1527683" y="323469"/>
                </a:lnTo>
                <a:lnTo>
                  <a:pt x="1499556" y="308521"/>
                </a:lnTo>
                <a:lnTo>
                  <a:pt x="1355852" y="308521"/>
                </a:lnTo>
                <a:lnTo>
                  <a:pt x="1337146" y="304779"/>
                </a:lnTo>
                <a:close/>
              </a:path>
              <a:path w="1527810" h="342264">
                <a:moveTo>
                  <a:pt x="1344605" y="267397"/>
                </a:moveTo>
                <a:lnTo>
                  <a:pt x="1337146" y="304779"/>
                </a:lnTo>
                <a:lnTo>
                  <a:pt x="1355852" y="308521"/>
                </a:lnTo>
                <a:lnTo>
                  <a:pt x="1363345" y="271145"/>
                </a:lnTo>
                <a:lnTo>
                  <a:pt x="1344605" y="267397"/>
                </a:lnTo>
                <a:close/>
              </a:path>
              <a:path w="1527810" h="342264">
                <a:moveTo>
                  <a:pt x="1352042" y="230124"/>
                </a:moveTo>
                <a:lnTo>
                  <a:pt x="1344605" y="267397"/>
                </a:lnTo>
                <a:lnTo>
                  <a:pt x="1363345" y="271145"/>
                </a:lnTo>
                <a:lnTo>
                  <a:pt x="1355852" y="308521"/>
                </a:lnTo>
                <a:lnTo>
                  <a:pt x="1499556" y="308521"/>
                </a:lnTo>
                <a:lnTo>
                  <a:pt x="1352042" y="230124"/>
                </a:lnTo>
                <a:close/>
              </a:path>
              <a:path w="1527810" h="342264">
                <a:moveTo>
                  <a:pt x="7366" y="0"/>
                </a:moveTo>
                <a:lnTo>
                  <a:pt x="0" y="37338"/>
                </a:lnTo>
                <a:lnTo>
                  <a:pt x="1337146" y="304779"/>
                </a:lnTo>
                <a:lnTo>
                  <a:pt x="1344605" y="267397"/>
                </a:lnTo>
                <a:lnTo>
                  <a:pt x="73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871973" y="5542279"/>
            <a:ext cx="118923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US" sz="2800" b="1" kern="0" spc="9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spc="90" dirty="0">
                <a:solidFill>
                  <a:sysClr val="windowText" lastClr="000000"/>
                </a:solidFill>
                <a:latin typeface="Helvetica"/>
                <a:cs typeface="Helvetica"/>
              </a:rPr>
              <a:t>(1-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C)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62526442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spc="-30" dirty="0"/>
              <a:t>Two-</a:t>
            </a:r>
            <a:r>
              <a:rPr dirty="0"/>
              <a:t>component</a:t>
            </a:r>
            <a:r>
              <a:rPr spc="10" dirty="0"/>
              <a:t> </a:t>
            </a:r>
            <a:r>
              <a:rPr spc="-10" dirty="0"/>
              <a:t>system</a:t>
            </a:r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77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3" y="1476942"/>
            <a:ext cx="3623945" cy="109918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54965" indent="-342265">
              <a:spcBef>
                <a:spcPts val="390"/>
              </a:spcBef>
              <a:buFontTx/>
              <a:buChar char="•"/>
              <a:tabLst>
                <a:tab pos="35496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Has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four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possible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states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69900" marR="1823085">
              <a:lnSpc>
                <a:spcPct val="110000"/>
              </a:lnSpc>
              <a:tabLst>
                <a:tab pos="1032510" algn="l"/>
              </a:tabLst>
            </a:pP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</a:t>
            </a:r>
            <a:r>
              <a:rPr sz="20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</a:t>
            </a:r>
            <a:r>
              <a:rPr sz="20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r>
              <a:rPr sz="20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1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</a:t>
            </a:r>
            <a:r>
              <a:rPr sz="20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O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state</a:t>
            </a:r>
            <a:r>
              <a:rPr sz="20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endParaRPr sz="20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22653" y="2550603"/>
            <a:ext cx="1377315" cy="69659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spcBef>
                <a:spcPts val="340"/>
              </a:spcBef>
              <a:tabLst>
                <a:tab pos="574675" algn="l"/>
              </a:tabLst>
            </a:pP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</a:t>
            </a:r>
            <a:r>
              <a:rPr sz="20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F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state</a:t>
            </a:r>
            <a:r>
              <a:rPr sz="20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3</a:t>
            </a:r>
            <a:endParaRPr sz="20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2700">
              <a:spcBef>
                <a:spcPts val="240"/>
              </a:spcBef>
              <a:tabLst>
                <a:tab pos="308610" algn="l"/>
                <a:tab pos="601980" algn="l"/>
              </a:tabLst>
            </a:pPr>
            <a:r>
              <a:rPr sz="20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F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0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F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state</a:t>
            </a:r>
            <a:r>
              <a:rPr sz="20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4</a:t>
            </a:r>
            <a:endParaRPr sz="20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65452" y="3592829"/>
            <a:ext cx="7762240" cy="219710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5080" indent="-342900">
              <a:lnSpc>
                <a:spcPts val="2590"/>
              </a:lnSpc>
              <a:spcBef>
                <a:spcPts val="425"/>
              </a:spcBef>
              <a:buFontTx/>
              <a:buChar char="•"/>
              <a:tabLst>
                <a:tab pos="355600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4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assumed</a:t>
            </a:r>
            <a:r>
              <a:rPr sz="24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4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</a:t>
            </a:r>
            <a:r>
              <a:rPr sz="24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independent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4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non-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repairable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965" indent="-342265">
              <a:spcBef>
                <a:spcPts val="254"/>
              </a:spcBef>
              <a:buFontTx/>
              <a:buChar char="•"/>
              <a:tabLst>
                <a:tab pos="35496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serial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6285" lvl="1" indent="-286385">
              <a:spcBef>
                <a:spcPts val="245"/>
              </a:spcBef>
              <a:buFontTx/>
              <a:buChar char="–"/>
              <a:tabLst>
                <a:tab pos="756285" algn="l"/>
              </a:tabLst>
            </a:pP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r>
              <a:rPr sz="20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0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0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operational</a:t>
            </a:r>
            <a:r>
              <a:rPr sz="20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state,</a:t>
            </a:r>
            <a:r>
              <a:rPr sz="20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states</a:t>
            </a:r>
            <a:r>
              <a:rPr sz="20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2,3,4</a:t>
            </a:r>
            <a:r>
              <a:rPr sz="20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0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</a:t>
            </a:r>
            <a:r>
              <a:rPr sz="20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states</a:t>
            </a:r>
            <a:endParaRPr sz="20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965" indent="-342265">
              <a:spcBef>
                <a:spcPts val="285"/>
              </a:spcBef>
              <a:buFontTx/>
              <a:buChar char="•"/>
              <a:tabLst>
                <a:tab pos="35496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parallel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6285" lvl="1" indent="-286385">
              <a:spcBef>
                <a:spcPts val="245"/>
              </a:spcBef>
              <a:buFontTx/>
              <a:buChar char="–"/>
              <a:tabLst>
                <a:tab pos="756285" algn="l"/>
              </a:tabLst>
            </a:pP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states</a:t>
            </a:r>
            <a:r>
              <a:rPr sz="20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1,2,3</a:t>
            </a:r>
            <a:r>
              <a:rPr sz="20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0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operational</a:t>
            </a:r>
            <a:r>
              <a:rPr sz="20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states,</a:t>
            </a:r>
            <a:r>
              <a:rPr sz="20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r>
              <a:rPr sz="20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4</a:t>
            </a:r>
            <a:r>
              <a:rPr sz="20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0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</a:t>
            </a:r>
            <a:r>
              <a:rPr sz="20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0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endParaRPr sz="20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857751" y="2343151"/>
            <a:ext cx="636905" cy="681355"/>
            <a:chOff x="3714750" y="2343150"/>
            <a:chExt cx="636905" cy="681355"/>
          </a:xfrm>
        </p:grpSpPr>
        <p:sp>
          <p:nvSpPr>
            <p:cNvPr id="7" name="object 7"/>
            <p:cNvSpPr/>
            <p:nvPr/>
          </p:nvSpPr>
          <p:spPr>
            <a:xfrm>
              <a:off x="3733800" y="23622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299212" y="0"/>
                  </a:moveTo>
                  <a:lnTo>
                    <a:pt x="255001" y="3484"/>
                  </a:lnTo>
                  <a:lnTo>
                    <a:pt x="212804" y="13607"/>
                  </a:lnTo>
                  <a:lnTo>
                    <a:pt x="173081" y="29871"/>
                  </a:lnTo>
                  <a:lnTo>
                    <a:pt x="136298" y="51780"/>
                  </a:lnTo>
                  <a:lnTo>
                    <a:pt x="102916" y="78835"/>
                  </a:lnTo>
                  <a:lnTo>
                    <a:pt x="73399" y="110542"/>
                  </a:lnTo>
                  <a:lnTo>
                    <a:pt x="48210" y="146401"/>
                  </a:lnTo>
                  <a:lnTo>
                    <a:pt x="27813" y="185918"/>
                  </a:lnTo>
                  <a:lnTo>
                    <a:pt x="12670" y="228593"/>
                  </a:lnTo>
                  <a:lnTo>
                    <a:pt x="3244" y="273932"/>
                  </a:lnTo>
                  <a:lnTo>
                    <a:pt x="0" y="321437"/>
                  </a:lnTo>
                  <a:lnTo>
                    <a:pt x="3244" y="368941"/>
                  </a:lnTo>
                  <a:lnTo>
                    <a:pt x="12670" y="414280"/>
                  </a:lnTo>
                  <a:lnTo>
                    <a:pt x="27813" y="456955"/>
                  </a:lnTo>
                  <a:lnTo>
                    <a:pt x="48210" y="496472"/>
                  </a:lnTo>
                  <a:lnTo>
                    <a:pt x="73399" y="532331"/>
                  </a:lnTo>
                  <a:lnTo>
                    <a:pt x="102916" y="564038"/>
                  </a:lnTo>
                  <a:lnTo>
                    <a:pt x="136298" y="591093"/>
                  </a:lnTo>
                  <a:lnTo>
                    <a:pt x="173081" y="613002"/>
                  </a:lnTo>
                  <a:lnTo>
                    <a:pt x="212804" y="629266"/>
                  </a:lnTo>
                  <a:lnTo>
                    <a:pt x="255001" y="639389"/>
                  </a:lnTo>
                  <a:lnTo>
                    <a:pt x="299212" y="642874"/>
                  </a:lnTo>
                  <a:lnTo>
                    <a:pt x="343453" y="639389"/>
                  </a:lnTo>
                  <a:lnTo>
                    <a:pt x="385677" y="629266"/>
                  </a:lnTo>
                  <a:lnTo>
                    <a:pt x="425420" y="613002"/>
                  </a:lnTo>
                  <a:lnTo>
                    <a:pt x="462220" y="591093"/>
                  </a:lnTo>
                  <a:lnTo>
                    <a:pt x="495614" y="564038"/>
                  </a:lnTo>
                  <a:lnTo>
                    <a:pt x="525139" y="532331"/>
                  </a:lnTo>
                  <a:lnTo>
                    <a:pt x="550334" y="496472"/>
                  </a:lnTo>
                  <a:lnTo>
                    <a:pt x="570735" y="456955"/>
                  </a:lnTo>
                  <a:lnTo>
                    <a:pt x="585880" y="414280"/>
                  </a:lnTo>
                  <a:lnTo>
                    <a:pt x="595306" y="368941"/>
                  </a:lnTo>
                  <a:lnTo>
                    <a:pt x="598551" y="321437"/>
                  </a:lnTo>
                  <a:lnTo>
                    <a:pt x="595306" y="273932"/>
                  </a:lnTo>
                  <a:lnTo>
                    <a:pt x="585880" y="228593"/>
                  </a:lnTo>
                  <a:lnTo>
                    <a:pt x="570735" y="185918"/>
                  </a:lnTo>
                  <a:lnTo>
                    <a:pt x="550334" y="146401"/>
                  </a:lnTo>
                  <a:lnTo>
                    <a:pt x="525139" y="110542"/>
                  </a:lnTo>
                  <a:lnTo>
                    <a:pt x="495614" y="78835"/>
                  </a:lnTo>
                  <a:lnTo>
                    <a:pt x="462220" y="51780"/>
                  </a:lnTo>
                  <a:lnTo>
                    <a:pt x="425420" y="29871"/>
                  </a:lnTo>
                  <a:lnTo>
                    <a:pt x="385677" y="13607"/>
                  </a:lnTo>
                  <a:lnTo>
                    <a:pt x="343453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3733800" y="23622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0" y="321437"/>
                  </a:moveTo>
                  <a:lnTo>
                    <a:pt x="3244" y="273932"/>
                  </a:lnTo>
                  <a:lnTo>
                    <a:pt x="12670" y="228593"/>
                  </a:lnTo>
                  <a:lnTo>
                    <a:pt x="27813" y="185918"/>
                  </a:lnTo>
                  <a:lnTo>
                    <a:pt x="48210" y="146401"/>
                  </a:lnTo>
                  <a:lnTo>
                    <a:pt x="73399" y="110542"/>
                  </a:lnTo>
                  <a:lnTo>
                    <a:pt x="102916" y="78835"/>
                  </a:lnTo>
                  <a:lnTo>
                    <a:pt x="136298" y="51780"/>
                  </a:lnTo>
                  <a:lnTo>
                    <a:pt x="173081" y="29871"/>
                  </a:lnTo>
                  <a:lnTo>
                    <a:pt x="212804" y="13607"/>
                  </a:lnTo>
                  <a:lnTo>
                    <a:pt x="255001" y="3484"/>
                  </a:lnTo>
                  <a:lnTo>
                    <a:pt x="299212" y="0"/>
                  </a:lnTo>
                  <a:lnTo>
                    <a:pt x="343453" y="3484"/>
                  </a:lnTo>
                  <a:lnTo>
                    <a:pt x="385677" y="13607"/>
                  </a:lnTo>
                  <a:lnTo>
                    <a:pt x="425420" y="29871"/>
                  </a:lnTo>
                  <a:lnTo>
                    <a:pt x="462220" y="51780"/>
                  </a:lnTo>
                  <a:lnTo>
                    <a:pt x="495614" y="78835"/>
                  </a:lnTo>
                  <a:lnTo>
                    <a:pt x="525139" y="110542"/>
                  </a:lnTo>
                  <a:lnTo>
                    <a:pt x="550334" y="146401"/>
                  </a:lnTo>
                  <a:lnTo>
                    <a:pt x="570735" y="185918"/>
                  </a:lnTo>
                  <a:lnTo>
                    <a:pt x="585880" y="228593"/>
                  </a:lnTo>
                  <a:lnTo>
                    <a:pt x="595306" y="273932"/>
                  </a:lnTo>
                  <a:lnTo>
                    <a:pt x="598551" y="321437"/>
                  </a:lnTo>
                  <a:lnTo>
                    <a:pt x="595306" y="368941"/>
                  </a:lnTo>
                  <a:lnTo>
                    <a:pt x="585880" y="414280"/>
                  </a:lnTo>
                  <a:lnTo>
                    <a:pt x="570735" y="456955"/>
                  </a:lnTo>
                  <a:lnTo>
                    <a:pt x="550334" y="496472"/>
                  </a:lnTo>
                  <a:lnTo>
                    <a:pt x="525139" y="532331"/>
                  </a:lnTo>
                  <a:lnTo>
                    <a:pt x="495614" y="564038"/>
                  </a:lnTo>
                  <a:lnTo>
                    <a:pt x="462220" y="591093"/>
                  </a:lnTo>
                  <a:lnTo>
                    <a:pt x="425420" y="613002"/>
                  </a:lnTo>
                  <a:lnTo>
                    <a:pt x="385677" y="629266"/>
                  </a:lnTo>
                  <a:lnTo>
                    <a:pt x="343453" y="639389"/>
                  </a:lnTo>
                  <a:lnTo>
                    <a:pt x="299212" y="642874"/>
                  </a:lnTo>
                  <a:lnTo>
                    <a:pt x="255001" y="639389"/>
                  </a:lnTo>
                  <a:lnTo>
                    <a:pt x="212804" y="629266"/>
                  </a:lnTo>
                  <a:lnTo>
                    <a:pt x="173081" y="613002"/>
                  </a:lnTo>
                  <a:lnTo>
                    <a:pt x="136298" y="591093"/>
                  </a:lnTo>
                  <a:lnTo>
                    <a:pt x="102916" y="564038"/>
                  </a:lnTo>
                  <a:lnTo>
                    <a:pt x="73399" y="532331"/>
                  </a:lnTo>
                  <a:lnTo>
                    <a:pt x="48210" y="496472"/>
                  </a:lnTo>
                  <a:lnTo>
                    <a:pt x="27813" y="456955"/>
                  </a:lnTo>
                  <a:lnTo>
                    <a:pt x="12670" y="414280"/>
                  </a:lnTo>
                  <a:lnTo>
                    <a:pt x="3244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065522" y="2449194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6991351" y="1581151"/>
            <a:ext cx="636905" cy="681355"/>
            <a:chOff x="5848350" y="1581150"/>
            <a:chExt cx="636905" cy="681355"/>
          </a:xfrm>
        </p:grpSpPr>
        <p:sp>
          <p:nvSpPr>
            <p:cNvPr id="11" name="object 11"/>
            <p:cNvSpPr/>
            <p:nvPr/>
          </p:nvSpPr>
          <p:spPr>
            <a:xfrm>
              <a:off x="5867400" y="16002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299212" y="0"/>
                  </a:moveTo>
                  <a:lnTo>
                    <a:pt x="255001" y="3484"/>
                  </a:lnTo>
                  <a:lnTo>
                    <a:pt x="212804" y="13607"/>
                  </a:lnTo>
                  <a:lnTo>
                    <a:pt x="173081" y="29871"/>
                  </a:lnTo>
                  <a:lnTo>
                    <a:pt x="136298" y="51780"/>
                  </a:lnTo>
                  <a:lnTo>
                    <a:pt x="102916" y="78835"/>
                  </a:lnTo>
                  <a:lnTo>
                    <a:pt x="73399" y="110542"/>
                  </a:lnTo>
                  <a:lnTo>
                    <a:pt x="48210" y="146401"/>
                  </a:lnTo>
                  <a:lnTo>
                    <a:pt x="27813" y="185918"/>
                  </a:lnTo>
                  <a:lnTo>
                    <a:pt x="12670" y="228593"/>
                  </a:lnTo>
                  <a:lnTo>
                    <a:pt x="3244" y="273932"/>
                  </a:lnTo>
                  <a:lnTo>
                    <a:pt x="0" y="321437"/>
                  </a:lnTo>
                  <a:lnTo>
                    <a:pt x="3244" y="368944"/>
                  </a:lnTo>
                  <a:lnTo>
                    <a:pt x="12670" y="414291"/>
                  </a:lnTo>
                  <a:lnTo>
                    <a:pt x="27813" y="456979"/>
                  </a:lnTo>
                  <a:lnTo>
                    <a:pt x="48210" y="496510"/>
                  </a:lnTo>
                  <a:lnTo>
                    <a:pt x="73399" y="532386"/>
                  </a:lnTo>
                  <a:lnTo>
                    <a:pt x="102916" y="564110"/>
                  </a:lnTo>
                  <a:lnTo>
                    <a:pt x="136298" y="591182"/>
                  </a:lnTo>
                  <a:lnTo>
                    <a:pt x="173081" y="613106"/>
                  </a:lnTo>
                  <a:lnTo>
                    <a:pt x="212804" y="629382"/>
                  </a:lnTo>
                  <a:lnTo>
                    <a:pt x="255001" y="639513"/>
                  </a:lnTo>
                  <a:lnTo>
                    <a:pt x="299212" y="643001"/>
                  </a:lnTo>
                  <a:lnTo>
                    <a:pt x="343453" y="639513"/>
                  </a:lnTo>
                  <a:lnTo>
                    <a:pt x="385677" y="629382"/>
                  </a:lnTo>
                  <a:lnTo>
                    <a:pt x="425420" y="613106"/>
                  </a:lnTo>
                  <a:lnTo>
                    <a:pt x="462220" y="591182"/>
                  </a:lnTo>
                  <a:lnTo>
                    <a:pt x="495614" y="564110"/>
                  </a:lnTo>
                  <a:lnTo>
                    <a:pt x="525139" y="532386"/>
                  </a:lnTo>
                  <a:lnTo>
                    <a:pt x="550334" y="496510"/>
                  </a:lnTo>
                  <a:lnTo>
                    <a:pt x="570735" y="456979"/>
                  </a:lnTo>
                  <a:lnTo>
                    <a:pt x="585880" y="414291"/>
                  </a:lnTo>
                  <a:lnTo>
                    <a:pt x="595306" y="368944"/>
                  </a:lnTo>
                  <a:lnTo>
                    <a:pt x="598551" y="321437"/>
                  </a:lnTo>
                  <a:lnTo>
                    <a:pt x="595306" y="273932"/>
                  </a:lnTo>
                  <a:lnTo>
                    <a:pt x="585880" y="228593"/>
                  </a:lnTo>
                  <a:lnTo>
                    <a:pt x="570735" y="185918"/>
                  </a:lnTo>
                  <a:lnTo>
                    <a:pt x="550334" y="146401"/>
                  </a:lnTo>
                  <a:lnTo>
                    <a:pt x="525139" y="110542"/>
                  </a:lnTo>
                  <a:lnTo>
                    <a:pt x="495614" y="78835"/>
                  </a:lnTo>
                  <a:lnTo>
                    <a:pt x="462220" y="51780"/>
                  </a:lnTo>
                  <a:lnTo>
                    <a:pt x="425420" y="29871"/>
                  </a:lnTo>
                  <a:lnTo>
                    <a:pt x="385677" y="13607"/>
                  </a:lnTo>
                  <a:lnTo>
                    <a:pt x="343453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5867400" y="16002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0" y="321437"/>
                  </a:moveTo>
                  <a:lnTo>
                    <a:pt x="3244" y="273932"/>
                  </a:lnTo>
                  <a:lnTo>
                    <a:pt x="12670" y="228593"/>
                  </a:lnTo>
                  <a:lnTo>
                    <a:pt x="27813" y="185918"/>
                  </a:lnTo>
                  <a:lnTo>
                    <a:pt x="48210" y="146401"/>
                  </a:lnTo>
                  <a:lnTo>
                    <a:pt x="73399" y="110542"/>
                  </a:lnTo>
                  <a:lnTo>
                    <a:pt x="102916" y="78835"/>
                  </a:lnTo>
                  <a:lnTo>
                    <a:pt x="136298" y="51780"/>
                  </a:lnTo>
                  <a:lnTo>
                    <a:pt x="173081" y="29871"/>
                  </a:lnTo>
                  <a:lnTo>
                    <a:pt x="212804" y="13607"/>
                  </a:lnTo>
                  <a:lnTo>
                    <a:pt x="255001" y="3484"/>
                  </a:lnTo>
                  <a:lnTo>
                    <a:pt x="299212" y="0"/>
                  </a:lnTo>
                  <a:lnTo>
                    <a:pt x="343453" y="3484"/>
                  </a:lnTo>
                  <a:lnTo>
                    <a:pt x="385677" y="13607"/>
                  </a:lnTo>
                  <a:lnTo>
                    <a:pt x="425420" y="29871"/>
                  </a:lnTo>
                  <a:lnTo>
                    <a:pt x="462220" y="51780"/>
                  </a:lnTo>
                  <a:lnTo>
                    <a:pt x="495614" y="78835"/>
                  </a:lnTo>
                  <a:lnTo>
                    <a:pt x="525139" y="110542"/>
                  </a:lnTo>
                  <a:lnTo>
                    <a:pt x="550334" y="146401"/>
                  </a:lnTo>
                  <a:lnTo>
                    <a:pt x="570735" y="185918"/>
                  </a:lnTo>
                  <a:lnTo>
                    <a:pt x="585880" y="228593"/>
                  </a:lnTo>
                  <a:lnTo>
                    <a:pt x="595306" y="273932"/>
                  </a:lnTo>
                  <a:lnTo>
                    <a:pt x="598551" y="321437"/>
                  </a:lnTo>
                  <a:lnTo>
                    <a:pt x="595306" y="368944"/>
                  </a:lnTo>
                  <a:lnTo>
                    <a:pt x="585880" y="414291"/>
                  </a:lnTo>
                  <a:lnTo>
                    <a:pt x="570735" y="456979"/>
                  </a:lnTo>
                  <a:lnTo>
                    <a:pt x="550334" y="496510"/>
                  </a:lnTo>
                  <a:lnTo>
                    <a:pt x="525139" y="532386"/>
                  </a:lnTo>
                  <a:lnTo>
                    <a:pt x="495614" y="564110"/>
                  </a:lnTo>
                  <a:lnTo>
                    <a:pt x="462220" y="591182"/>
                  </a:lnTo>
                  <a:lnTo>
                    <a:pt x="425420" y="613106"/>
                  </a:lnTo>
                  <a:lnTo>
                    <a:pt x="385677" y="629382"/>
                  </a:lnTo>
                  <a:lnTo>
                    <a:pt x="343453" y="639513"/>
                  </a:lnTo>
                  <a:lnTo>
                    <a:pt x="299212" y="643001"/>
                  </a:lnTo>
                  <a:lnTo>
                    <a:pt x="255001" y="639513"/>
                  </a:lnTo>
                  <a:lnTo>
                    <a:pt x="212804" y="629382"/>
                  </a:lnTo>
                  <a:lnTo>
                    <a:pt x="173081" y="613106"/>
                  </a:lnTo>
                  <a:lnTo>
                    <a:pt x="136298" y="591182"/>
                  </a:lnTo>
                  <a:lnTo>
                    <a:pt x="102916" y="564110"/>
                  </a:lnTo>
                  <a:lnTo>
                    <a:pt x="73399" y="532386"/>
                  </a:lnTo>
                  <a:lnTo>
                    <a:pt x="48210" y="496510"/>
                  </a:lnTo>
                  <a:lnTo>
                    <a:pt x="27813" y="456979"/>
                  </a:lnTo>
                  <a:lnTo>
                    <a:pt x="12670" y="414291"/>
                  </a:lnTo>
                  <a:lnTo>
                    <a:pt x="3244" y="368944"/>
                  </a:lnTo>
                  <a:lnTo>
                    <a:pt x="0" y="321437"/>
                  </a:lnTo>
                  <a:close/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7199504" y="1686813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492242" y="2057400"/>
            <a:ext cx="1594485" cy="627380"/>
          </a:xfrm>
          <a:custGeom>
            <a:avLst/>
            <a:gdLst/>
            <a:ahLst/>
            <a:cxnLst/>
            <a:rect l="l" t="t" r="r" b="b"/>
            <a:pathLst>
              <a:path w="1594485" h="627380">
                <a:moveTo>
                  <a:pt x="1409652" y="50533"/>
                </a:moveTo>
                <a:lnTo>
                  <a:pt x="0" y="591820"/>
                </a:lnTo>
                <a:lnTo>
                  <a:pt x="13716" y="627379"/>
                </a:lnTo>
                <a:lnTo>
                  <a:pt x="1423315" y="86065"/>
                </a:lnTo>
                <a:lnTo>
                  <a:pt x="1409652" y="50533"/>
                </a:lnTo>
                <a:close/>
              </a:path>
              <a:path w="1594485" h="627380">
                <a:moveTo>
                  <a:pt x="1537855" y="43687"/>
                </a:moveTo>
                <a:lnTo>
                  <a:pt x="1427480" y="43687"/>
                </a:lnTo>
                <a:lnTo>
                  <a:pt x="1441069" y="79248"/>
                </a:lnTo>
                <a:lnTo>
                  <a:pt x="1423315" y="86065"/>
                </a:lnTo>
                <a:lnTo>
                  <a:pt x="1437005" y="121665"/>
                </a:lnTo>
                <a:lnTo>
                  <a:pt x="1537855" y="43687"/>
                </a:lnTo>
                <a:close/>
              </a:path>
              <a:path w="1594485" h="627380">
                <a:moveTo>
                  <a:pt x="1427480" y="43687"/>
                </a:moveTo>
                <a:lnTo>
                  <a:pt x="1409652" y="50533"/>
                </a:lnTo>
                <a:lnTo>
                  <a:pt x="1423315" y="86065"/>
                </a:lnTo>
                <a:lnTo>
                  <a:pt x="1441069" y="79248"/>
                </a:lnTo>
                <a:lnTo>
                  <a:pt x="1427480" y="43687"/>
                </a:lnTo>
                <a:close/>
              </a:path>
              <a:path w="1594485" h="627380">
                <a:moveTo>
                  <a:pt x="1594358" y="0"/>
                </a:moveTo>
                <a:lnTo>
                  <a:pt x="1395984" y="14986"/>
                </a:lnTo>
                <a:lnTo>
                  <a:pt x="1409652" y="50533"/>
                </a:lnTo>
                <a:lnTo>
                  <a:pt x="1427480" y="43687"/>
                </a:lnTo>
                <a:lnTo>
                  <a:pt x="1537855" y="43687"/>
                </a:lnTo>
                <a:lnTo>
                  <a:pt x="159435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817108" y="1888362"/>
            <a:ext cx="670814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spcBef>
                <a:spcPts val="95"/>
              </a:spcBef>
            </a:pPr>
            <a:r>
              <a:rPr lang="en-US" sz="2800" b="1" kern="0" spc="17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254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endParaRPr sz="2775" kern="0" baseline="-21021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7067551" y="2952751"/>
            <a:ext cx="636905" cy="681355"/>
            <a:chOff x="5924550" y="2952750"/>
            <a:chExt cx="636905" cy="681355"/>
          </a:xfrm>
        </p:grpSpPr>
        <p:sp>
          <p:nvSpPr>
            <p:cNvPr id="17" name="object 17"/>
            <p:cNvSpPr/>
            <p:nvPr/>
          </p:nvSpPr>
          <p:spPr>
            <a:xfrm>
              <a:off x="5943600" y="29718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299212" y="0"/>
                  </a:moveTo>
                  <a:lnTo>
                    <a:pt x="255001" y="3484"/>
                  </a:lnTo>
                  <a:lnTo>
                    <a:pt x="212804" y="13607"/>
                  </a:lnTo>
                  <a:lnTo>
                    <a:pt x="173081" y="29871"/>
                  </a:lnTo>
                  <a:lnTo>
                    <a:pt x="136298" y="51780"/>
                  </a:lnTo>
                  <a:lnTo>
                    <a:pt x="102916" y="78835"/>
                  </a:lnTo>
                  <a:lnTo>
                    <a:pt x="73399" y="110542"/>
                  </a:lnTo>
                  <a:lnTo>
                    <a:pt x="48210" y="146401"/>
                  </a:lnTo>
                  <a:lnTo>
                    <a:pt x="27813" y="185918"/>
                  </a:lnTo>
                  <a:lnTo>
                    <a:pt x="12670" y="228593"/>
                  </a:lnTo>
                  <a:lnTo>
                    <a:pt x="3244" y="273932"/>
                  </a:lnTo>
                  <a:lnTo>
                    <a:pt x="0" y="321437"/>
                  </a:lnTo>
                  <a:lnTo>
                    <a:pt x="3244" y="368944"/>
                  </a:lnTo>
                  <a:lnTo>
                    <a:pt x="12670" y="414291"/>
                  </a:lnTo>
                  <a:lnTo>
                    <a:pt x="27813" y="456979"/>
                  </a:lnTo>
                  <a:lnTo>
                    <a:pt x="48210" y="496510"/>
                  </a:lnTo>
                  <a:lnTo>
                    <a:pt x="73399" y="532386"/>
                  </a:lnTo>
                  <a:lnTo>
                    <a:pt x="102916" y="564110"/>
                  </a:lnTo>
                  <a:lnTo>
                    <a:pt x="136298" y="591182"/>
                  </a:lnTo>
                  <a:lnTo>
                    <a:pt x="173081" y="613106"/>
                  </a:lnTo>
                  <a:lnTo>
                    <a:pt x="212804" y="629382"/>
                  </a:lnTo>
                  <a:lnTo>
                    <a:pt x="255001" y="639513"/>
                  </a:lnTo>
                  <a:lnTo>
                    <a:pt x="299212" y="643001"/>
                  </a:lnTo>
                  <a:lnTo>
                    <a:pt x="343453" y="639513"/>
                  </a:lnTo>
                  <a:lnTo>
                    <a:pt x="385677" y="629382"/>
                  </a:lnTo>
                  <a:lnTo>
                    <a:pt x="425420" y="613106"/>
                  </a:lnTo>
                  <a:lnTo>
                    <a:pt x="462220" y="591182"/>
                  </a:lnTo>
                  <a:lnTo>
                    <a:pt x="495614" y="564110"/>
                  </a:lnTo>
                  <a:lnTo>
                    <a:pt x="525139" y="532386"/>
                  </a:lnTo>
                  <a:lnTo>
                    <a:pt x="550334" y="496510"/>
                  </a:lnTo>
                  <a:lnTo>
                    <a:pt x="570735" y="456979"/>
                  </a:lnTo>
                  <a:lnTo>
                    <a:pt x="585880" y="414291"/>
                  </a:lnTo>
                  <a:lnTo>
                    <a:pt x="595306" y="368944"/>
                  </a:lnTo>
                  <a:lnTo>
                    <a:pt x="598551" y="321437"/>
                  </a:lnTo>
                  <a:lnTo>
                    <a:pt x="595306" y="273932"/>
                  </a:lnTo>
                  <a:lnTo>
                    <a:pt x="585880" y="228593"/>
                  </a:lnTo>
                  <a:lnTo>
                    <a:pt x="570735" y="185918"/>
                  </a:lnTo>
                  <a:lnTo>
                    <a:pt x="550334" y="146401"/>
                  </a:lnTo>
                  <a:lnTo>
                    <a:pt x="525139" y="110542"/>
                  </a:lnTo>
                  <a:lnTo>
                    <a:pt x="495614" y="78835"/>
                  </a:lnTo>
                  <a:lnTo>
                    <a:pt x="462220" y="51780"/>
                  </a:lnTo>
                  <a:lnTo>
                    <a:pt x="425420" y="29871"/>
                  </a:lnTo>
                  <a:lnTo>
                    <a:pt x="385677" y="13607"/>
                  </a:lnTo>
                  <a:lnTo>
                    <a:pt x="343453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5943600" y="29718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0" y="321437"/>
                  </a:moveTo>
                  <a:lnTo>
                    <a:pt x="3244" y="273932"/>
                  </a:lnTo>
                  <a:lnTo>
                    <a:pt x="12670" y="228593"/>
                  </a:lnTo>
                  <a:lnTo>
                    <a:pt x="27813" y="185918"/>
                  </a:lnTo>
                  <a:lnTo>
                    <a:pt x="48210" y="146401"/>
                  </a:lnTo>
                  <a:lnTo>
                    <a:pt x="73399" y="110542"/>
                  </a:lnTo>
                  <a:lnTo>
                    <a:pt x="102916" y="78835"/>
                  </a:lnTo>
                  <a:lnTo>
                    <a:pt x="136298" y="51780"/>
                  </a:lnTo>
                  <a:lnTo>
                    <a:pt x="173081" y="29871"/>
                  </a:lnTo>
                  <a:lnTo>
                    <a:pt x="212804" y="13607"/>
                  </a:lnTo>
                  <a:lnTo>
                    <a:pt x="255001" y="3484"/>
                  </a:lnTo>
                  <a:lnTo>
                    <a:pt x="299212" y="0"/>
                  </a:lnTo>
                  <a:lnTo>
                    <a:pt x="343453" y="3484"/>
                  </a:lnTo>
                  <a:lnTo>
                    <a:pt x="385677" y="13607"/>
                  </a:lnTo>
                  <a:lnTo>
                    <a:pt x="425420" y="29871"/>
                  </a:lnTo>
                  <a:lnTo>
                    <a:pt x="462220" y="51780"/>
                  </a:lnTo>
                  <a:lnTo>
                    <a:pt x="495614" y="78835"/>
                  </a:lnTo>
                  <a:lnTo>
                    <a:pt x="525139" y="110542"/>
                  </a:lnTo>
                  <a:lnTo>
                    <a:pt x="550334" y="146401"/>
                  </a:lnTo>
                  <a:lnTo>
                    <a:pt x="570735" y="185918"/>
                  </a:lnTo>
                  <a:lnTo>
                    <a:pt x="585880" y="228593"/>
                  </a:lnTo>
                  <a:lnTo>
                    <a:pt x="595306" y="273932"/>
                  </a:lnTo>
                  <a:lnTo>
                    <a:pt x="598551" y="321437"/>
                  </a:lnTo>
                  <a:lnTo>
                    <a:pt x="595306" y="368944"/>
                  </a:lnTo>
                  <a:lnTo>
                    <a:pt x="585880" y="414291"/>
                  </a:lnTo>
                  <a:lnTo>
                    <a:pt x="570735" y="456979"/>
                  </a:lnTo>
                  <a:lnTo>
                    <a:pt x="550334" y="496510"/>
                  </a:lnTo>
                  <a:lnTo>
                    <a:pt x="525139" y="532386"/>
                  </a:lnTo>
                  <a:lnTo>
                    <a:pt x="495614" y="564110"/>
                  </a:lnTo>
                  <a:lnTo>
                    <a:pt x="462220" y="591182"/>
                  </a:lnTo>
                  <a:lnTo>
                    <a:pt x="425420" y="613106"/>
                  </a:lnTo>
                  <a:lnTo>
                    <a:pt x="385677" y="629382"/>
                  </a:lnTo>
                  <a:lnTo>
                    <a:pt x="343453" y="639513"/>
                  </a:lnTo>
                  <a:lnTo>
                    <a:pt x="299212" y="643001"/>
                  </a:lnTo>
                  <a:lnTo>
                    <a:pt x="255001" y="639513"/>
                  </a:lnTo>
                  <a:lnTo>
                    <a:pt x="212804" y="629382"/>
                  </a:lnTo>
                  <a:lnTo>
                    <a:pt x="173081" y="613106"/>
                  </a:lnTo>
                  <a:lnTo>
                    <a:pt x="136298" y="591182"/>
                  </a:lnTo>
                  <a:lnTo>
                    <a:pt x="102916" y="564110"/>
                  </a:lnTo>
                  <a:lnTo>
                    <a:pt x="73399" y="532386"/>
                  </a:lnTo>
                  <a:lnTo>
                    <a:pt x="48210" y="496510"/>
                  </a:lnTo>
                  <a:lnTo>
                    <a:pt x="27813" y="456979"/>
                  </a:lnTo>
                  <a:lnTo>
                    <a:pt x="12670" y="414291"/>
                  </a:lnTo>
                  <a:lnTo>
                    <a:pt x="3244" y="368944"/>
                  </a:lnTo>
                  <a:lnTo>
                    <a:pt x="0" y="321437"/>
                  </a:lnTo>
                  <a:close/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7275704" y="3058794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5478908" y="2039873"/>
            <a:ext cx="4206875" cy="1313180"/>
            <a:chOff x="4335907" y="2039873"/>
            <a:chExt cx="4206875" cy="1313180"/>
          </a:xfrm>
        </p:grpSpPr>
        <p:sp>
          <p:nvSpPr>
            <p:cNvPr id="21" name="object 21"/>
            <p:cNvSpPr/>
            <p:nvPr/>
          </p:nvSpPr>
          <p:spPr>
            <a:xfrm>
              <a:off x="4335907" y="2039873"/>
              <a:ext cx="3589020" cy="1313180"/>
            </a:xfrm>
            <a:custGeom>
              <a:avLst/>
              <a:gdLst/>
              <a:ahLst/>
              <a:cxnLst/>
              <a:rect l="l" t="t" r="r" b="b"/>
              <a:pathLst>
                <a:path w="3589020" h="1313179">
                  <a:moveTo>
                    <a:pt x="1607693" y="1312926"/>
                  </a:moveTo>
                  <a:lnTo>
                    <a:pt x="1547888" y="1262888"/>
                  </a:lnTo>
                  <a:lnTo>
                    <a:pt x="1455166" y="1185291"/>
                  </a:lnTo>
                  <a:lnTo>
                    <a:pt x="1440129" y="1220368"/>
                  </a:lnTo>
                  <a:lnTo>
                    <a:pt x="14986" y="609600"/>
                  </a:lnTo>
                  <a:lnTo>
                    <a:pt x="0" y="644652"/>
                  </a:lnTo>
                  <a:lnTo>
                    <a:pt x="1425105" y="1255407"/>
                  </a:lnTo>
                  <a:lnTo>
                    <a:pt x="1410081" y="1290447"/>
                  </a:lnTo>
                  <a:lnTo>
                    <a:pt x="1607693" y="1312926"/>
                  </a:lnTo>
                  <a:close/>
                </a:path>
                <a:path w="3589020" h="1313179">
                  <a:moveTo>
                    <a:pt x="3588893" y="703326"/>
                  </a:moveTo>
                  <a:lnTo>
                    <a:pt x="3390646" y="719074"/>
                  </a:lnTo>
                  <a:lnTo>
                    <a:pt x="3404425" y="754545"/>
                  </a:lnTo>
                  <a:lnTo>
                    <a:pt x="2210435" y="1218946"/>
                  </a:lnTo>
                  <a:lnTo>
                    <a:pt x="2224138" y="1254506"/>
                  </a:lnTo>
                  <a:lnTo>
                    <a:pt x="3418243" y="790117"/>
                  </a:lnTo>
                  <a:lnTo>
                    <a:pt x="3432048" y="825627"/>
                  </a:lnTo>
                  <a:lnTo>
                    <a:pt x="3532047" y="747649"/>
                  </a:lnTo>
                  <a:lnTo>
                    <a:pt x="3588893" y="703326"/>
                  </a:lnTo>
                  <a:close/>
                </a:path>
                <a:path w="3589020" h="1313179">
                  <a:moveTo>
                    <a:pt x="3588893" y="627126"/>
                  </a:moveTo>
                  <a:lnTo>
                    <a:pt x="3529495" y="578104"/>
                  </a:lnTo>
                  <a:lnTo>
                    <a:pt x="3435477" y="500507"/>
                  </a:lnTo>
                  <a:lnTo>
                    <a:pt x="3420694" y="535660"/>
                  </a:lnTo>
                  <a:lnTo>
                    <a:pt x="2148459" y="0"/>
                  </a:lnTo>
                  <a:lnTo>
                    <a:pt x="2133727" y="35052"/>
                  </a:lnTo>
                  <a:lnTo>
                    <a:pt x="3405949" y="570712"/>
                  </a:lnTo>
                  <a:lnTo>
                    <a:pt x="3391154" y="605917"/>
                  </a:lnTo>
                  <a:lnTo>
                    <a:pt x="3588893" y="62712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2" name="object 22"/>
            <p:cNvSpPr/>
            <p:nvPr/>
          </p:nvSpPr>
          <p:spPr>
            <a:xfrm>
              <a:off x="7924800" y="2362199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299211" y="0"/>
                  </a:moveTo>
                  <a:lnTo>
                    <a:pt x="255001" y="3484"/>
                  </a:lnTo>
                  <a:lnTo>
                    <a:pt x="212804" y="13607"/>
                  </a:lnTo>
                  <a:lnTo>
                    <a:pt x="173081" y="29871"/>
                  </a:lnTo>
                  <a:lnTo>
                    <a:pt x="136298" y="51780"/>
                  </a:lnTo>
                  <a:lnTo>
                    <a:pt x="102916" y="78835"/>
                  </a:lnTo>
                  <a:lnTo>
                    <a:pt x="73399" y="110542"/>
                  </a:lnTo>
                  <a:lnTo>
                    <a:pt x="48210" y="146401"/>
                  </a:lnTo>
                  <a:lnTo>
                    <a:pt x="27813" y="185918"/>
                  </a:lnTo>
                  <a:lnTo>
                    <a:pt x="12670" y="228593"/>
                  </a:lnTo>
                  <a:lnTo>
                    <a:pt x="3244" y="273932"/>
                  </a:lnTo>
                  <a:lnTo>
                    <a:pt x="0" y="321437"/>
                  </a:lnTo>
                  <a:lnTo>
                    <a:pt x="3244" y="368941"/>
                  </a:lnTo>
                  <a:lnTo>
                    <a:pt x="12670" y="414280"/>
                  </a:lnTo>
                  <a:lnTo>
                    <a:pt x="27813" y="456955"/>
                  </a:lnTo>
                  <a:lnTo>
                    <a:pt x="48210" y="496472"/>
                  </a:lnTo>
                  <a:lnTo>
                    <a:pt x="73399" y="532331"/>
                  </a:lnTo>
                  <a:lnTo>
                    <a:pt x="102916" y="564038"/>
                  </a:lnTo>
                  <a:lnTo>
                    <a:pt x="136298" y="591093"/>
                  </a:lnTo>
                  <a:lnTo>
                    <a:pt x="173081" y="613002"/>
                  </a:lnTo>
                  <a:lnTo>
                    <a:pt x="212804" y="629266"/>
                  </a:lnTo>
                  <a:lnTo>
                    <a:pt x="255001" y="639389"/>
                  </a:lnTo>
                  <a:lnTo>
                    <a:pt x="299211" y="642874"/>
                  </a:lnTo>
                  <a:lnTo>
                    <a:pt x="343453" y="639389"/>
                  </a:lnTo>
                  <a:lnTo>
                    <a:pt x="385677" y="629266"/>
                  </a:lnTo>
                  <a:lnTo>
                    <a:pt x="425420" y="613002"/>
                  </a:lnTo>
                  <a:lnTo>
                    <a:pt x="462220" y="591093"/>
                  </a:lnTo>
                  <a:lnTo>
                    <a:pt x="495614" y="564038"/>
                  </a:lnTo>
                  <a:lnTo>
                    <a:pt x="525139" y="532331"/>
                  </a:lnTo>
                  <a:lnTo>
                    <a:pt x="550334" y="496472"/>
                  </a:lnTo>
                  <a:lnTo>
                    <a:pt x="570735" y="456955"/>
                  </a:lnTo>
                  <a:lnTo>
                    <a:pt x="585880" y="414280"/>
                  </a:lnTo>
                  <a:lnTo>
                    <a:pt x="595306" y="368941"/>
                  </a:lnTo>
                  <a:lnTo>
                    <a:pt x="598551" y="321437"/>
                  </a:lnTo>
                  <a:lnTo>
                    <a:pt x="595306" y="273932"/>
                  </a:lnTo>
                  <a:lnTo>
                    <a:pt x="585880" y="228593"/>
                  </a:lnTo>
                  <a:lnTo>
                    <a:pt x="570735" y="185918"/>
                  </a:lnTo>
                  <a:lnTo>
                    <a:pt x="550334" y="146401"/>
                  </a:lnTo>
                  <a:lnTo>
                    <a:pt x="525139" y="110542"/>
                  </a:lnTo>
                  <a:lnTo>
                    <a:pt x="495614" y="78835"/>
                  </a:lnTo>
                  <a:lnTo>
                    <a:pt x="462220" y="51780"/>
                  </a:lnTo>
                  <a:lnTo>
                    <a:pt x="425420" y="29871"/>
                  </a:lnTo>
                  <a:lnTo>
                    <a:pt x="385677" y="13607"/>
                  </a:lnTo>
                  <a:lnTo>
                    <a:pt x="343453" y="3484"/>
                  </a:lnTo>
                  <a:lnTo>
                    <a:pt x="299211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3" name="object 23"/>
            <p:cNvSpPr/>
            <p:nvPr/>
          </p:nvSpPr>
          <p:spPr>
            <a:xfrm>
              <a:off x="7924800" y="2362199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0" y="321437"/>
                  </a:moveTo>
                  <a:lnTo>
                    <a:pt x="3244" y="273932"/>
                  </a:lnTo>
                  <a:lnTo>
                    <a:pt x="12670" y="228593"/>
                  </a:lnTo>
                  <a:lnTo>
                    <a:pt x="27813" y="185918"/>
                  </a:lnTo>
                  <a:lnTo>
                    <a:pt x="48210" y="146401"/>
                  </a:lnTo>
                  <a:lnTo>
                    <a:pt x="73399" y="110542"/>
                  </a:lnTo>
                  <a:lnTo>
                    <a:pt x="102916" y="78835"/>
                  </a:lnTo>
                  <a:lnTo>
                    <a:pt x="136298" y="51780"/>
                  </a:lnTo>
                  <a:lnTo>
                    <a:pt x="173081" y="29871"/>
                  </a:lnTo>
                  <a:lnTo>
                    <a:pt x="212804" y="13607"/>
                  </a:lnTo>
                  <a:lnTo>
                    <a:pt x="255001" y="3484"/>
                  </a:lnTo>
                  <a:lnTo>
                    <a:pt x="299211" y="0"/>
                  </a:lnTo>
                  <a:lnTo>
                    <a:pt x="343453" y="3484"/>
                  </a:lnTo>
                  <a:lnTo>
                    <a:pt x="385677" y="13607"/>
                  </a:lnTo>
                  <a:lnTo>
                    <a:pt x="425420" y="29871"/>
                  </a:lnTo>
                  <a:lnTo>
                    <a:pt x="462220" y="51780"/>
                  </a:lnTo>
                  <a:lnTo>
                    <a:pt x="495614" y="78835"/>
                  </a:lnTo>
                  <a:lnTo>
                    <a:pt x="525139" y="110542"/>
                  </a:lnTo>
                  <a:lnTo>
                    <a:pt x="550334" y="146401"/>
                  </a:lnTo>
                  <a:lnTo>
                    <a:pt x="570735" y="185918"/>
                  </a:lnTo>
                  <a:lnTo>
                    <a:pt x="585880" y="228593"/>
                  </a:lnTo>
                  <a:lnTo>
                    <a:pt x="595306" y="273932"/>
                  </a:lnTo>
                  <a:lnTo>
                    <a:pt x="598551" y="321437"/>
                  </a:lnTo>
                  <a:lnTo>
                    <a:pt x="595306" y="368941"/>
                  </a:lnTo>
                  <a:lnTo>
                    <a:pt x="585880" y="414280"/>
                  </a:lnTo>
                  <a:lnTo>
                    <a:pt x="570735" y="456955"/>
                  </a:lnTo>
                  <a:lnTo>
                    <a:pt x="550334" y="496472"/>
                  </a:lnTo>
                  <a:lnTo>
                    <a:pt x="525139" y="532331"/>
                  </a:lnTo>
                  <a:lnTo>
                    <a:pt x="495614" y="564038"/>
                  </a:lnTo>
                  <a:lnTo>
                    <a:pt x="462220" y="591093"/>
                  </a:lnTo>
                  <a:lnTo>
                    <a:pt x="425420" y="613002"/>
                  </a:lnTo>
                  <a:lnTo>
                    <a:pt x="385677" y="629266"/>
                  </a:lnTo>
                  <a:lnTo>
                    <a:pt x="343453" y="639389"/>
                  </a:lnTo>
                  <a:lnTo>
                    <a:pt x="299211" y="642874"/>
                  </a:lnTo>
                  <a:lnTo>
                    <a:pt x="255001" y="639389"/>
                  </a:lnTo>
                  <a:lnTo>
                    <a:pt x="212804" y="629266"/>
                  </a:lnTo>
                  <a:lnTo>
                    <a:pt x="173081" y="613002"/>
                  </a:lnTo>
                  <a:lnTo>
                    <a:pt x="136298" y="591093"/>
                  </a:lnTo>
                  <a:lnTo>
                    <a:pt x="102916" y="564038"/>
                  </a:lnTo>
                  <a:lnTo>
                    <a:pt x="73399" y="532331"/>
                  </a:lnTo>
                  <a:lnTo>
                    <a:pt x="48210" y="496472"/>
                  </a:lnTo>
                  <a:lnTo>
                    <a:pt x="27813" y="456955"/>
                  </a:lnTo>
                  <a:lnTo>
                    <a:pt x="12670" y="414280"/>
                  </a:lnTo>
                  <a:lnTo>
                    <a:pt x="3244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9257539" y="2449194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4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240013" y="1812162"/>
            <a:ext cx="525653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spcBef>
                <a:spcPts val="95"/>
              </a:spcBef>
            </a:pPr>
            <a:r>
              <a:rPr lang="en-US" sz="2800" b="1" kern="0" spc="17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254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endParaRPr sz="2775" kern="0" baseline="-21021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817109" y="2955112"/>
            <a:ext cx="562483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spcBef>
                <a:spcPts val="95"/>
              </a:spcBef>
            </a:pPr>
            <a:r>
              <a:rPr lang="en-US" sz="2800" b="1" kern="0" spc="17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254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endParaRPr sz="2775" kern="0" baseline="-21021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392415" y="3031312"/>
            <a:ext cx="525653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spcBef>
                <a:spcPts val="95"/>
              </a:spcBef>
            </a:pPr>
            <a:r>
              <a:rPr lang="en-US" sz="2800" b="1" kern="0" spc="17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254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endParaRPr sz="2775" kern="0" baseline="-21021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95141472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341" y="266631"/>
            <a:ext cx="9020175" cy="1229696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10795" rIns="0" bIns="0" rtlCol="0">
            <a:spAutoFit/>
          </a:bodyPr>
          <a:lstStyle/>
          <a:p>
            <a:pPr marL="2738120" marR="1581785" indent="-1144905">
              <a:spcBef>
                <a:spcPts val="85"/>
              </a:spcBef>
            </a:pPr>
            <a:r>
              <a:rPr dirty="0"/>
              <a:t>State transition </a:t>
            </a:r>
            <a:r>
              <a:rPr spc="-10" dirty="0"/>
              <a:t>diagram simplification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78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3638550" y="5086351"/>
            <a:ext cx="3989704" cy="681355"/>
            <a:chOff x="2495550" y="5086350"/>
            <a:chExt cx="3989704" cy="681355"/>
          </a:xfrm>
        </p:grpSpPr>
        <p:sp>
          <p:nvSpPr>
            <p:cNvPr id="4" name="object 4"/>
            <p:cNvSpPr/>
            <p:nvPr/>
          </p:nvSpPr>
          <p:spPr>
            <a:xfrm>
              <a:off x="2514600" y="5105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5" h="643254">
                  <a:moveTo>
                    <a:pt x="299212" y="0"/>
                  </a:moveTo>
                  <a:lnTo>
                    <a:pt x="255001" y="3484"/>
                  </a:lnTo>
                  <a:lnTo>
                    <a:pt x="212804" y="13607"/>
                  </a:lnTo>
                  <a:lnTo>
                    <a:pt x="173081" y="29871"/>
                  </a:lnTo>
                  <a:lnTo>
                    <a:pt x="136298" y="51780"/>
                  </a:lnTo>
                  <a:lnTo>
                    <a:pt x="102916" y="78835"/>
                  </a:lnTo>
                  <a:lnTo>
                    <a:pt x="73399" y="110542"/>
                  </a:lnTo>
                  <a:lnTo>
                    <a:pt x="48210" y="146401"/>
                  </a:lnTo>
                  <a:lnTo>
                    <a:pt x="27813" y="185918"/>
                  </a:lnTo>
                  <a:lnTo>
                    <a:pt x="12670" y="228593"/>
                  </a:lnTo>
                  <a:lnTo>
                    <a:pt x="3244" y="273932"/>
                  </a:lnTo>
                  <a:lnTo>
                    <a:pt x="0" y="321437"/>
                  </a:lnTo>
                  <a:lnTo>
                    <a:pt x="3244" y="368948"/>
                  </a:lnTo>
                  <a:lnTo>
                    <a:pt x="12670" y="414294"/>
                  </a:lnTo>
                  <a:lnTo>
                    <a:pt x="27813" y="456978"/>
                  </a:lnTo>
                  <a:lnTo>
                    <a:pt x="48210" y="496502"/>
                  </a:lnTo>
                  <a:lnTo>
                    <a:pt x="73399" y="532369"/>
                  </a:lnTo>
                  <a:lnTo>
                    <a:pt x="102916" y="564082"/>
                  </a:lnTo>
                  <a:lnTo>
                    <a:pt x="136298" y="591144"/>
                  </a:lnTo>
                  <a:lnTo>
                    <a:pt x="173081" y="613058"/>
                  </a:lnTo>
                  <a:lnTo>
                    <a:pt x="212804" y="629326"/>
                  </a:lnTo>
                  <a:lnTo>
                    <a:pt x="255001" y="639451"/>
                  </a:lnTo>
                  <a:lnTo>
                    <a:pt x="299212" y="642937"/>
                  </a:lnTo>
                  <a:lnTo>
                    <a:pt x="343453" y="639451"/>
                  </a:lnTo>
                  <a:lnTo>
                    <a:pt x="385677" y="629326"/>
                  </a:lnTo>
                  <a:lnTo>
                    <a:pt x="425420" y="613058"/>
                  </a:lnTo>
                  <a:lnTo>
                    <a:pt x="462220" y="591144"/>
                  </a:lnTo>
                  <a:lnTo>
                    <a:pt x="495614" y="564082"/>
                  </a:lnTo>
                  <a:lnTo>
                    <a:pt x="525139" y="532369"/>
                  </a:lnTo>
                  <a:lnTo>
                    <a:pt x="550334" y="496502"/>
                  </a:lnTo>
                  <a:lnTo>
                    <a:pt x="570735" y="456978"/>
                  </a:lnTo>
                  <a:lnTo>
                    <a:pt x="585880" y="414294"/>
                  </a:lnTo>
                  <a:lnTo>
                    <a:pt x="595306" y="368948"/>
                  </a:lnTo>
                  <a:lnTo>
                    <a:pt x="598551" y="321437"/>
                  </a:lnTo>
                  <a:lnTo>
                    <a:pt x="595306" y="273932"/>
                  </a:lnTo>
                  <a:lnTo>
                    <a:pt x="585880" y="228593"/>
                  </a:lnTo>
                  <a:lnTo>
                    <a:pt x="570735" y="185918"/>
                  </a:lnTo>
                  <a:lnTo>
                    <a:pt x="550334" y="146401"/>
                  </a:lnTo>
                  <a:lnTo>
                    <a:pt x="525139" y="110542"/>
                  </a:lnTo>
                  <a:lnTo>
                    <a:pt x="495614" y="78835"/>
                  </a:lnTo>
                  <a:lnTo>
                    <a:pt x="462220" y="51780"/>
                  </a:lnTo>
                  <a:lnTo>
                    <a:pt x="425420" y="29871"/>
                  </a:lnTo>
                  <a:lnTo>
                    <a:pt x="385677" y="13607"/>
                  </a:lnTo>
                  <a:lnTo>
                    <a:pt x="343453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2514600" y="5105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5" h="643254">
                  <a:moveTo>
                    <a:pt x="0" y="321437"/>
                  </a:moveTo>
                  <a:lnTo>
                    <a:pt x="3244" y="273932"/>
                  </a:lnTo>
                  <a:lnTo>
                    <a:pt x="12670" y="228593"/>
                  </a:lnTo>
                  <a:lnTo>
                    <a:pt x="27813" y="185918"/>
                  </a:lnTo>
                  <a:lnTo>
                    <a:pt x="48210" y="146401"/>
                  </a:lnTo>
                  <a:lnTo>
                    <a:pt x="73399" y="110542"/>
                  </a:lnTo>
                  <a:lnTo>
                    <a:pt x="102916" y="78835"/>
                  </a:lnTo>
                  <a:lnTo>
                    <a:pt x="136298" y="51780"/>
                  </a:lnTo>
                  <a:lnTo>
                    <a:pt x="173081" y="29871"/>
                  </a:lnTo>
                  <a:lnTo>
                    <a:pt x="212804" y="13607"/>
                  </a:lnTo>
                  <a:lnTo>
                    <a:pt x="255001" y="3484"/>
                  </a:lnTo>
                  <a:lnTo>
                    <a:pt x="299212" y="0"/>
                  </a:lnTo>
                  <a:lnTo>
                    <a:pt x="343453" y="3484"/>
                  </a:lnTo>
                  <a:lnTo>
                    <a:pt x="385677" y="13607"/>
                  </a:lnTo>
                  <a:lnTo>
                    <a:pt x="425420" y="29871"/>
                  </a:lnTo>
                  <a:lnTo>
                    <a:pt x="462220" y="51780"/>
                  </a:lnTo>
                  <a:lnTo>
                    <a:pt x="495614" y="78835"/>
                  </a:lnTo>
                  <a:lnTo>
                    <a:pt x="525139" y="110542"/>
                  </a:lnTo>
                  <a:lnTo>
                    <a:pt x="550334" y="146401"/>
                  </a:lnTo>
                  <a:lnTo>
                    <a:pt x="570735" y="185918"/>
                  </a:lnTo>
                  <a:lnTo>
                    <a:pt x="585880" y="228593"/>
                  </a:lnTo>
                  <a:lnTo>
                    <a:pt x="595306" y="273932"/>
                  </a:lnTo>
                  <a:lnTo>
                    <a:pt x="598551" y="321437"/>
                  </a:lnTo>
                  <a:lnTo>
                    <a:pt x="595306" y="368948"/>
                  </a:lnTo>
                  <a:lnTo>
                    <a:pt x="585880" y="414294"/>
                  </a:lnTo>
                  <a:lnTo>
                    <a:pt x="570735" y="456978"/>
                  </a:lnTo>
                  <a:lnTo>
                    <a:pt x="550334" y="496502"/>
                  </a:lnTo>
                  <a:lnTo>
                    <a:pt x="525139" y="532369"/>
                  </a:lnTo>
                  <a:lnTo>
                    <a:pt x="495614" y="564082"/>
                  </a:lnTo>
                  <a:lnTo>
                    <a:pt x="462220" y="591144"/>
                  </a:lnTo>
                  <a:lnTo>
                    <a:pt x="425420" y="613058"/>
                  </a:lnTo>
                  <a:lnTo>
                    <a:pt x="385677" y="629326"/>
                  </a:lnTo>
                  <a:lnTo>
                    <a:pt x="343453" y="639451"/>
                  </a:lnTo>
                  <a:lnTo>
                    <a:pt x="299212" y="642937"/>
                  </a:lnTo>
                  <a:lnTo>
                    <a:pt x="255001" y="639451"/>
                  </a:lnTo>
                  <a:lnTo>
                    <a:pt x="212804" y="629326"/>
                  </a:lnTo>
                  <a:lnTo>
                    <a:pt x="173081" y="613058"/>
                  </a:lnTo>
                  <a:lnTo>
                    <a:pt x="136298" y="591144"/>
                  </a:lnTo>
                  <a:lnTo>
                    <a:pt x="102916" y="564082"/>
                  </a:lnTo>
                  <a:lnTo>
                    <a:pt x="73399" y="532369"/>
                  </a:lnTo>
                  <a:lnTo>
                    <a:pt x="48210" y="496502"/>
                  </a:lnTo>
                  <a:lnTo>
                    <a:pt x="27813" y="456978"/>
                  </a:lnTo>
                  <a:lnTo>
                    <a:pt x="12670" y="414294"/>
                  </a:lnTo>
                  <a:lnTo>
                    <a:pt x="3244" y="368948"/>
                  </a:lnTo>
                  <a:lnTo>
                    <a:pt x="0" y="321437"/>
                  </a:lnTo>
                  <a:close/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4203700" y="5105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299212" y="0"/>
                  </a:moveTo>
                  <a:lnTo>
                    <a:pt x="255001" y="3484"/>
                  </a:lnTo>
                  <a:lnTo>
                    <a:pt x="212804" y="13607"/>
                  </a:lnTo>
                  <a:lnTo>
                    <a:pt x="173081" y="29871"/>
                  </a:lnTo>
                  <a:lnTo>
                    <a:pt x="136298" y="51780"/>
                  </a:lnTo>
                  <a:lnTo>
                    <a:pt x="102916" y="78835"/>
                  </a:lnTo>
                  <a:lnTo>
                    <a:pt x="73399" y="110542"/>
                  </a:lnTo>
                  <a:lnTo>
                    <a:pt x="48210" y="146401"/>
                  </a:lnTo>
                  <a:lnTo>
                    <a:pt x="27813" y="185918"/>
                  </a:lnTo>
                  <a:lnTo>
                    <a:pt x="12670" y="228593"/>
                  </a:lnTo>
                  <a:lnTo>
                    <a:pt x="3244" y="273932"/>
                  </a:lnTo>
                  <a:lnTo>
                    <a:pt x="0" y="321437"/>
                  </a:lnTo>
                  <a:lnTo>
                    <a:pt x="3244" y="368948"/>
                  </a:lnTo>
                  <a:lnTo>
                    <a:pt x="12670" y="414294"/>
                  </a:lnTo>
                  <a:lnTo>
                    <a:pt x="27813" y="456978"/>
                  </a:lnTo>
                  <a:lnTo>
                    <a:pt x="48210" y="496502"/>
                  </a:lnTo>
                  <a:lnTo>
                    <a:pt x="73399" y="532369"/>
                  </a:lnTo>
                  <a:lnTo>
                    <a:pt x="102916" y="564082"/>
                  </a:lnTo>
                  <a:lnTo>
                    <a:pt x="136298" y="591144"/>
                  </a:lnTo>
                  <a:lnTo>
                    <a:pt x="173081" y="613058"/>
                  </a:lnTo>
                  <a:lnTo>
                    <a:pt x="212804" y="629326"/>
                  </a:lnTo>
                  <a:lnTo>
                    <a:pt x="255001" y="639451"/>
                  </a:lnTo>
                  <a:lnTo>
                    <a:pt x="299212" y="642937"/>
                  </a:lnTo>
                  <a:lnTo>
                    <a:pt x="343453" y="639451"/>
                  </a:lnTo>
                  <a:lnTo>
                    <a:pt x="385677" y="629326"/>
                  </a:lnTo>
                  <a:lnTo>
                    <a:pt x="425420" y="613058"/>
                  </a:lnTo>
                  <a:lnTo>
                    <a:pt x="462220" y="591144"/>
                  </a:lnTo>
                  <a:lnTo>
                    <a:pt x="495614" y="564082"/>
                  </a:lnTo>
                  <a:lnTo>
                    <a:pt x="525139" y="532369"/>
                  </a:lnTo>
                  <a:lnTo>
                    <a:pt x="550334" y="496502"/>
                  </a:lnTo>
                  <a:lnTo>
                    <a:pt x="570735" y="456978"/>
                  </a:lnTo>
                  <a:lnTo>
                    <a:pt x="585880" y="414294"/>
                  </a:lnTo>
                  <a:lnTo>
                    <a:pt x="595306" y="368948"/>
                  </a:lnTo>
                  <a:lnTo>
                    <a:pt x="598551" y="321437"/>
                  </a:lnTo>
                  <a:lnTo>
                    <a:pt x="595306" y="273932"/>
                  </a:lnTo>
                  <a:lnTo>
                    <a:pt x="585880" y="228593"/>
                  </a:lnTo>
                  <a:lnTo>
                    <a:pt x="570735" y="185918"/>
                  </a:lnTo>
                  <a:lnTo>
                    <a:pt x="550334" y="146401"/>
                  </a:lnTo>
                  <a:lnTo>
                    <a:pt x="525139" y="110542"/>
                  </a:lnTo>
                  <a:lnTo>
                    <a:pt x="495614" y="78835"/>
                  </a:lnTo>
                  <a:lnTo>
                    <a:pt x="462220" y="51780"/>
                  </a:lnTo>
                  <a:lnTo>
                    <a:pt x="425420" y="29871"/>
                  </a:lnTo>
                  <a:lnTo>
                    <a:pt x="385677" y="13607"/>
                  </a:lnTo>
                  <a:lnTo>
                    <a:pt x="343453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" name="object 7"/>
            <p:cNvSpPr/>
            <p:nvPr/>
          </p:nvSpPr>
          <p:spPr>
            <a:xfrm>
              <a:off x="4203700" y="5105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0" y="321437"/>
                  </a:moveTo>
                  <a:lnTo>
                    <a:pt x="3244" y="273932"/>
                  </a:lnTo>
                  <a:lnTo>
                    <a:pt x="12670" y="228593"/>
                  </a:lnTo>
                  <a:lnTo>
                    <a:pt x="27813" y="185918"/>
                  </a:lnTo>
                  <a:lnTo>
                    <a:pt x="48210" y="146401"/>
                  </a:lnTo>
                  <a:lnTo>
                    <a:pt x="73399" y="110542"/>
                  </a:lnTo>
                  <a:lnTo>
                    <a:pt x="102916" y="78835"/>
                  </a:lnTo>
                  <a:lnTo>
                    <a:pt x="136298" y="51780"/>
                  </a:lnTo>
                  <a:lnTo>
                    <a:pt x="173081" y="29871"/>
                  </a:lnTo>
                  <a:lnTo>
                    <a:pt x="212804" y="13607"/>
                  </a:lnTo>
                  <a:lnTo>
                    <a:pt x="255001" y="3484"/>
                  </a:lnTo>
                  <a:lnTo>
                    <a:pt x="299212" y="0"/>
                  </a:lnTo>
                  <a:lnTo>
                    <a:pt x="343453" y="3484"/>
                  </a:lnTo>
                  <a:lnTo>
                    <a:pt x="385677" y="13607"/>
                  </a:lnTo>
                  <a:lnTo>
                    <a:pt x="425420" y="29871"/>
                  </a:lnTo>
                  <a:lnTo>
                    <a:pt x="462220" y="51780"/>
                  </a:lnTo>
                  <a:lnTo>
                    <a:pt x="495614" y="78835"/>
                  </a:lnTo>
                  <a:lnTo>
                    <a:pt x="525139" y="110542"/>
                  </a:lnTo>
                  <a:lnTo>
                    <a:pt x="550334" y="146401"/>
                  </a:lnTo>
                  <a:lnTo>
                    <a:pt x="570735" y="185918"/>
                  </a:lnTo>
                  <a:lnTo>
                    <a:pt x="585880" y="228593"/>
                  </a:lnTo>
                  <a:lnTo>
                    <a:pt x="595306" y="273932"/>
                  </a:lnTo>
                  <a:lnTo>
                    <a:pt x="598551" y="321437"/>
                  </a:lnTo>
                  <a:lnTo>
                    <a:pt x="595306" y="368948"/>
                  </a:lnTo>
                  <a:lnTo>
                    <a:pt x="585880" y="414294"/>
                  </a:lnTo>
                  <a:lnTo>
                    <a:pt x="570735" y="456978"/>
                  </a:lnTo>
                  <a:lnTo>
                    <a:pt x="550334" y="496502"/>
                  </a:lnTo>
                  <a:lnTo>
                    <a:pt x="525139" y="532369"/>
                  </a:lnTo>
                  <a:lnTo>
                    <a:pt x="495614" y="564082"/>
                  </a:lnTo>
                  <a:lnTo>
                    <a:pt x="462220" y="591144"/>
                  </a:lnTo>
                  <a:lnTo>
                    <a:pt x="425420" y="613058"/>
                  </a:lnTo>
                  <a:lnTo>
                    <a:pt x="385677" y="629326"/>
                  </a:lnTo>
                  <a:lnTo>
                    <a:pt x="343453" y="639451"/>
                  </a:lnTo>
                  <a:lnTo>
                    <a:pt x="299212" y="642937"/>
                  </a:lnTo>
                  <a:lnTo>
                    <a:pt x="255001" y="639451"/>
                  </a:lnTo>
                  <a:lnTo>
                    <a:pt x="212804" y="629326"/>
                  </a:lnTo>
                  <a:lnTo>
                    <a:pt x="173081" y="613058"/>
                  </a:lnTo>
                  <a:lnTo>
                    <a:pt x="136298" y="591144"/>
                  </a:lnTo>
                  <a:lnTo>
                    <a:pt x="102916" y="564082"/>
                  </a:lnTo>
                  <a:lnTo>
                    <a:pt x="73399" y="532369"/>
                  </a:lnTo>
                  <a:lnTo>
                    <a:pt x="48210" y="496502"/>
                  </a:lnTo>
                  <a:lnTo>
                    <a:pt x="27813" y="456978"/>
                  </a:lnTo>
                  <a:lnTo>
                    <a:pt x="12670" y="414294"/>
                  </a:lnTo>
                  <a:lnTo>
                    <a:pt x="3244" y="368948"/>
                  </a:lnTo>
                  <a:lnTo>
                    <a:pt x="0" y="321437"/>
                  </a:lnTo>
                  <a:close/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3136900" y="5353049"/>
              <a:ext cx="2730500" cy="114300"/>
            </a:xfrm>
            <a:custGeom>
              <a:avLst/>
              <a:gdLst/>
              <a:ahLst/>
              <a:cxnLst/>
              <a:rect l="l" t="t" r="r" b="b"/>
              <a:pathLst>
                <a:path w="2730500" h="114300">
                  <a:moveTo>
                    <a:pt x="1066800" y="57150"/>
                  </a:moveTo>
                  <a:lnTo>
                    <a:pt x="1003300" y="38100"/>
                  </a:lnTo>
                  <a:lnTo>
                    <a:pt x="876300" y="0"/>
                  </a:lnTo>
                  <a:lnTo>
                    <a:pt x="876300" y="38100"/>
                  </a:lnTo>
                  <a:lnTo>
                    <a:pt x="0" y="38100"/>
                  </a:lnTo>
                  <a:lnTo>
                    <a:pt x="0" y="76200"/>
                  </a:lnTo>
                  <a:lnTo>
                    <a:pt x="876300" y="76200"/>
                  </a:lnTo>
                  <a:lnTo>
                    <a:pt x="876300" y="114300"/>
                  </a:lnTo>
                  <a:lnTo>
                    <a:pt x="1003300" y="76200"/>
                  </a:lnTo>
                  <a:lnTo>
                    <a:pt x="1066800" y="57150"/>
                  </a:lnTo>
                  <a:close/>
                </a:path>
                <a:path w="2730500" h="114300">
                  <a:moveTo>
                    <a:pt x="2730500" y="57150"/>
                  </a:moveTo>
                  <a:lnTo>
                    <a:pt x="2667000" y="38100"/>
                  </a:lnTo>
                  <a:lnTo>
                    <a:pt x="2540000" y="0"/>
                  </a:lnTo>
                  <a:lnTo>
                    <a:pt x="2540000" y="38100"/>
                  </a:lnTo>
                  <a:lnTo>
                    <a:pt x="1663700" y="38100"/>
                  </a:lnTo>
                  <a:lnTo>
                    <a:pt x="1663700" y="76200"/>
                  </a:lnTo>
                  <a:lnTo>
                    <a:pt x="2540000" y="76200"/>
                  </a:lnTo>
                  <a:lnTo>
                    <a:pt x="2540000" y="114300"/>
                  </a:lnTo>
                  <a:lnTo>
                    <a:pt x="2667000" y="76200"/>
                  </a:lnTo>
                  <a:lnTo>
                    <a:pt x="2730500" y="571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5867400" y="5105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299212" y="0"/>
                  </a:moveTo>
                  <a:lnTo>
                    <a:pt x="255001" y="3484"/>
                  </a:lnTo>
                  <a:lnTo>
                    <a:pt x="212804" y="13607"/>
                  </a:lnTo>
                  <a:lnTo>
                    <a:pt x="173081" y="29871"/>
                  </a:lnTo>
                  <a:lnTo>
                    <a:pt x="136298" y="51780"/>
                  </a:lnTo>
                  <a:lnTo>
                    <a:pt x="102916" y="78835"/>
                  </a:lnTo>
                  <a:lnTo>
                    <a:pt x="73399" y="110542"/>
                  </a:lnTo>
                  <a:lnTo>
                    <a:pt x="48210" y="146401"/>
                  </a:lnTo>
                  <a:lnTo>
                    <a:pt x="27813" y="185918"/>
                  </a:lnTo>
                  <a:lnTo>
                    <a:pt x="12670" y="228593"/>
                  </a:lnTo>
                  <a:lnTo>
                    <a:pt x="3244" y="273932"/>
                  </a:lnTo>
                  <a:lnTo>
                    <a:pt x="0" y="321437"/>
                  </a:lnTo>
                  <a:lnTo>
                    <a:pt x="3244" y="368948"/>
                  </a:lnTo>
                  <a:lnTo>
                    <a:pt x="12670" y="414294"/>
                  </a:lnTo>
                  <a:lnTo>
                    <a:pt x="27813" y="456978"/>
                  </a:lnTo>
                  <a:lnTo>
                    <a:pt x="48210" y="496502"/>
                  </a:lnTo>
                  <a:lnTo>
                    <a:pt x="73399" y="532369"/>
                  </a:lnTo>
                  <a:lnTo>
                    <a:pt x="102916" y="564082"/>
                  </a:lnTo>
                  <a:lnTo>
                    <a:pt x="136298" y="591144"/>
                  </a:lnTo>
                  <a:lnTo>
                    <a:pt x="173081" y="613058"/>
                  </a:lnTo>
                  <a:lnTo>
                    <a:pt x="212804" y="629326"/>
                  </a:lnTo>
                  <a:lnTo>
                    <a:pt x="255001" y="639451"/>
                  </a:lnTo>
                  <a:lnTo>
                    <a:pt x="299212" y="642937"/>
                  </a:lnTo>
                  <a:lnTo>
                    <a:pt x="343453" y="639451"/>
                  </a:lnTo>
                  <a:lnTo>
                    <a:pt x="385677" y="629326"/>
                  </a:lnTo>
                  <a:lnTo>
                    <a:pt x="425420" y="613058"/>
                  </a:lnTo>
                  <a:lnTo>
                    <a:pt x="462220" y="591144"/>
                  </a:lnTo>
                  <a:lnTo>
                    <a:pt x="495614" y="564082"/>
                  </a:lnTo>
                  <a:lnTo>
                    <a:pt x="525139" y="532369"/>
                  </a:lnTo>
                  <a:lnTo>
                    <a:pt x="550334" y="496502"/>
                  </a:lnTo>
                  <a:lnTo>
                    <a:pt x="570735" y="456978"/>
                  </a:lnTo>
                  <a:lnTo>
                    <a:pt x="585880" y="414294"/>
                  </a:lnTo>
                  <a:lnTo>
                    <a:pt x="595306" y="368948"/>
                  </a:lnTo>
                  <a:lnTo>
                    <a:pt x="598551" y="321437"/>
                  </a:lnTo>
                  <a:lnTo>
                    <a:pt x="595306" y="273932"/>
                  </a:lnTo>
                  <a:lnTo>
                    <a:pt x="585880" y="228593"/>
                  </a:lnTo>
                  <a:lnTo>
                    <a:pt x="570735" y="185918"/>
                  </a:lnTo>
                  <a:lnTo>
                    <a:pt x="550334" y="146401"/>
                  </a:lnTo>
                  <a:lnTo>
                    <a:pt x="525139" y="110542"/>
                  </a:lnTo>
                  <a:lnTo>
                    <a:pt x="495614" y="78835"/>
                  </a:lnTo>
                  <a:lnTo>
                    <a:pt x="462220" y="51780"/>
                  </a:lnTo>
                  <a:lnTo>
                    <a:pt x="425420" y="29871"/>
                  </a:lnTo>
                  <a:lnTo>
                    <a:pt x="385677" y="13607"/>
                  </a:lnTo>
                  <a:lnTo>
                    <a:pt x="343453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5867400" y="5105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0" y="321437"/>
                  </a:moveTo>
                  <a:lnTo>
                    <a:pt x="3244" y="273932"/>
                  </a:lnTo>
                  <a:lnTo>
                    <a:pt x="12670" y="228593"/>
                  </a:lnTo>
                  <a:lnTo>
                    <a:pt x="27813" y="185918"/>
                  </a:lnTo>
                  <a:lnTo>
                    <a:pt x="48210" y="146401"/>
                  </a:lnTo>
                  <a:lnTo>
                    <a:pt x="73399" y="110542"/>
                  </a:lnTo>
                  <a:lnTo>
                    <a:pt x="102916" y="78835"/>
                  </a:lnTo>
                  <a:lnTo>
                    <a:pt x="136298" y="51780"/>
                  </a:lnTo>
                  <a:lnTo>
                    <a:pt x="173081" y="29871"/>
                  </a:lnTo>
                  <a:lnTo>
                    <a:pt x="212804" y="13607"/>
                  </a:lnTo>
                  <a:lnTo>
                    <a:pt x="255001" y="3484"/>
                  </a:lnTo>
                  <a:lnTo>
                    <a:pt x="299212" y="0"/>
                  </a:lnTo>
                  <a:lnTo>
                    <a:pt x="343453" y="3484"/>
                  </a:lnTo>
                  <a:lnTo>
                    <a:pt x="385677" y="13607"/>
                  </a:lnTo>
                  <a:lnTo>
                    <a:pt x="425420" y="29871"/>
                  </a:lnTo>
                  <a:lnTo>
                    <a:pt x="462220" y="51780"/>
                  </a:lnTo>
                  <a:lnTo>
                    <a:pt x="495614" y="78835"/>
                  </a:lnTo>
                  <a:lnTo>
                    <a:pt x="525139" y="110542"/>
                  </a:lnTo>
                  <a:lnTo>
                    <a:pt x="550334" y="146401"/>
                  </a:lnTo>
                  <a:lnTo>
                    <a:pt x="570735" y="185918"/>
                  </a:lnTo>
                  <a:lnTo>
                    <a:pt x="585880" y="228593"/>
                  </a:lnTo>
                  <a:lnTo>
                    <a:pt x="595306" y="273932"/>
                  </a:lnTo>
                  <a:lnTo>
                    <a:pt x="598551" y="321437"/>
                  </a:lnTo>
                  <a:lnTo>
                    <a:pt x="595306" y="368948"/>
                  </a:lnTo>
                  <a:lnTo>
                    <a:pt x="585880" y="414294"/>
                  </a:lnTo>
                  <a:lnTo>
                    <a:pt x="570735" y="456978"/>
                  </a:lnTo>
                  <a:lnTo>
                    <a:pt x="550334" y="496502"/>
                  </a:lnTo>
                  <a:lnTo>
                    <a:pt x="525139" y="532369"/>
                  </a:lnTo>
                  <a:lnTo>
                    <a:pt x="495614" y="564082"/>
                  </a:lnTo>
                  <a:lnTo>
                    <a:pt x="462220" y="591144"/>
                  </a:lnTo>
                  <a:lnTo>
                    <a:pt x="425420" y="613058"/>
                  </a:lnTo>
                  <a:lnTo>
                    <a:pt x="385677" y="629326"/>
                  </a:lnTo>
                  <a:lnTo>
                    <a:pt x="343453" y="639451"/>
                  </a:lnTo>
                  <a:lnTo>
                    <a:pt x="299212" y="642937"/>
                  </a:lnTo>
                  <a:lnTo>
                    <a:pt x="255001" y="639451"/>
                  </a:lnTo>
                  <a:lnTo>
                    <a:pt x="212804" y="629326"/>
                  </a:lnTo>
                  <a:lnTo>
                    <a:pt x="173081" y="613058"/>
                  </a:lnTo>
                  <a:lnTo>
                    <a:pt x="136298" y="591144"/>
                  </a:lnTo>
                  <a:lnTo>
                    <a:pt x="102916" y="564082"/>
                  </a:lnTo>
                  <a:lnTo>
                    <a:pt x="73399" y="532369"/>
                  </a:lnTo>
                  <a:lnTo>
                    <a:pt x="48210" y="496502"/>
                  </a:lnTo>
                  <a:lnTo>
                    <a:pt x="27813" y="456978"/>
                  </a:lnTo>
                  <a:lnTo>
                    <a:pt x="12670" y="414294"/>
                  </a:lnTo>
                  <a:lnTo>
                    <a:pt x="3244" y="368948"/>
                  </a:lnTo>
                  <a:lnTo>
                    <a:pt x="0" y="321437"/>
                  </a:lnTo>
                  <a:close/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914652" y="1476820"/>
            <a:ext cx="8123555" cy="416814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405765" indent="-342265">
              <a:spcBef>
                <a:spcPts val="675"/>
              </a:spcBef>
              <a:buFontTx/>
              <a:buChar char="•"/>
              <a:tabLst>
                <a:tab pos="40576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Suppose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two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parallel</a:t>
            </a:r>
            <a:endParaRPr sz="24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405765" indent="-342265">
              <a:spcBef>
                <a:spcPts val="580"/>
              </a:spcBef>
              <a:buFontTx/>
              <a:buChar char="•"/>
              <a:tabLst>
                <a:tab pos="40576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Suppose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b="1" kern="0" spc="160" dirty="0">
                <a:solidFill>
                  <a:sysClr val="windowText" lastClr="000000"/>
                </a:solidFill>
                <a:latin typeface="Symbol"/>
                <a:cs typeface="Symbol"/>
              </a:rPr>
              <a:t></a:t>
            </a:r>
            <a:r>
              <a:rPr sz="2400" kern="0" spc="240" baseline="-20833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400" kern="0" spc="-52" baseline="-20833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400" kern="0" spc="-2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b="1" kern="0" spc="160" dirty="0">
                <a:solidFill>
                  <a:sysClr val="windowText" lastClr="000000"/>
                </a:solidFill>
                <a:latin typeface="Symbol"/>
                <a:cs typeface="Symbol"/>
              </a:rPr>
              <a:t></a:t>
            </a:r>
            <a:r>
              <a:rPr sz="2400" kern="0" spc="240" baseline="-20833" dirty="0">
                <a:solidFill>
                  <a:sysClr val="windowText" lastClr="000000"/>
                </a:solidFill>
                <a:latin typeface="Helvetica"/>
                <a:cs typeface="Helvetica"/>
              </a:rPr>
              <a:t>2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400" kern="0" spc="-2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b="1" kern="0" spc="275" dirty="0">
                <a:solidFill>
                  <a:sysClr val="windowText" lastClr="000000"/>
                </a:solidFill>
                <a:latin typeface="Symbol"/>
                <a:cs typeface="Symbol"/>
              </a:rPr>
              <a:t></a:t>
            </a:r>
            <a:endParaRPr sz="2400" kern="0" dirty="0">
              <a:solidFill>
                <a:sysClr val="windowText" lastClr="000000"/>
              </a:solidFill>
              <a:latin typeface="Symbol"/>
              <a:cs typeface="Symbol"/>
            </a:endParaRPr>
          </a:p>
          <a:p>
            <a:pPr marL="406400" marR="68580" indent="-342900">
              <a:spcBef>
                <a:spcPts val="575"/>
              </a:spcBef>
              <a:buFontTx/>
              <a:buChar char="•"/>
              <a:tabLst>
                <a:tab pos="406400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Then,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it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not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necessary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distinguish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between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between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states</a:t>
            </a:r>
            <a:r>
              <a:rPr sz="24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4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3</a:t>
            </a:r>
            <a:endParaRPr sz="24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07085" marR="951230" lvl="1" indent="-287020">
              <a:spcBef>
                <a:spcPts val="525"/>
              </a:spcBef>
              <a:buFontTx/>
              <a:buChar char="–"/>
              <a:tabLst>
                <a:tab pos="807085" algn="l"/>
              </a:tabLst>
            </a:pP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both</a:t>
            </a:r>
            <a:r>
              <a:rPr sz="22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represent</a:t>
            </a:r>
            <a:r>
              <a:rPr sz="22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2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condition</a:t>
            </a:r>
            <a:r>
              <a:rPr sz="22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where</a:t>
            </a:r>
            <a:r>
              <a:rPr sz="2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one</a:t>
            </a:r>
            <a:r>
              <a:rPr sz="22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</a:t>
            </a:r>
            <a:r>
              <a:rPr sz="2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is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operational</a:t>
            </a:r>
            <a:r>
              <a:rPr sz="22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one</a:t>
            </a:r>
            <a:r>
              <a:rPr sz="2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2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</a:t>
            </a:r>
            <a:endParaRPr sz="22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807085" marR="208279" lvl="1" indent="-287020">
              <a:spcBef>
                <a:spcPts val="530"/>
              </a:spcBef>
              <a:buFontTx/>
              <a:buChar char="–"/>
              <a:tabLst>
                <a:tab pos="807085" algn="l"/>
              </a:tabLst>
            </a:pP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since</a:t>
            </a:r>
            <a:r>
              <a:rPr sz="2200" kern="0" spc="-10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r>
              <a:rPr sz="22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2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independent</a:t>
            </a:r>
            <a:r>
              <a:rPr sz="22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events,</a:t>
            </a:r>
            <a:r>
              <a:rPr sz="22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</a:t>
            </a:r>
            <a:r>
              <a:rPr sz="22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rate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from</a:t>
            </a:r>
            <a:r>
              <a:rPr sz="2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r>
              <a:rPr sz="2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sum</a:t>
            </a:r>
            <a:r>
              <a:rPr sz="2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two</a:t>
            </a:r>
            <a:r>
              <a:rPr sz="2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</a:t>
            </a:r>
            <a:r>
              <a:rPr sz="2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rates</a:t>
            </a:r>
            <a:endParaRPr sz="22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2650490">
              <a:lnSpc>
                <a:spcPts val="2990"/>
              </a:lnSpc>
              <a:spcBef>
                <a:spcPts val="1775"/>
              </a:spcBef>
              <a:tabLst>
                <a:tab pos="4312285" algn="l"/>
              </a:tabLst>
            </a:pPr>
            <a:r>
              <a:rPr sz="2800" b="1" kern="0" spc="170" dirty="0">
                <a:solidFill>
                  <a:sysClr val="windowText" lastClr="000000"/>
                </a:solidFill>
                <a:latin typeface="Symbol"/>
                <a:cs typeface="Symbol"/>
              </a:rPr>
              <a:t></a:t>
            </a:r>
            <a:r>
              <a:rPr lang="en-US" sz="2800" b="1" kern="0" spc="17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lang="en-US" sz="2800" b="1" kern="0" spc="3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endParaRPr sz="2800" kern="0" dirty="0">
              <a:solidFill>
                <a:sysClr val="windowText" lastClr="000000"/>
              </a:solidFill>
              <a:latin typeface="Symbol"/>
              <a:cs typeface="Symbol"/>
            </a:endParaRPr>
          </a:p>
          <a:p>
            <a:pPr marL="1944370">
              <a:lnSpc>
                <a:spcPts val="2990"/>
              </a:lnSpc>
              <a:tabLst>
                <a:tab pos="3633470" algn="l"/>
                <a:tab pos="5297170" algn="l"/>
              </a:tabLst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8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8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endParaRPr sz="2800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0458409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5342DB-1C17-D408-F206-2E94B2284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8F91A-F47B-8E56-232B-F9EC06606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8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79-90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534BA-3DF4-148C-B175-CD6ED52139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055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07227" y="1404062"/>
            <a:ext cx="8053170" cy="5183732"/>
          </a:xfrm>
          <a:prstGeom prst="rect">
            <a:avLst/>
          </a:prstGeom>
        </p:spPr>
        <p:txBody>
          <a:bodyPr vert="horz" wrap="square" lIns="0" tIns="74935" rIns="0" bIns="0" rtlCol="0">
            <a:spAutoFit/>
          </a:bodyPr>
          <a:lstStyle/>
          <a:p>
            <a:pPr marL="368991" indent="-350020" defTabSz="1365931">
              <a:spcBef>
                <a:spcPts val="590"/>
              </a:spcBef>
              <a:buFontTx/>
              <a:buChar char="•"/>
              <a:tabLst>
                <a:tab pos="368991" algn="l"/>
              </a:tabLst>
            </a:pP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Introduction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80667" lvl="1" indent="-292157" defTabSz="1365931">
              <a:spcBef>
                <a:spcPts val="359"/>
              </a:spcBef>
              <a:buFontTx/>
              <a:buChar char="–"/>
              <a:tabLst>
                <a:tab pos="780667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definition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465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fault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tolerance,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applications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68991" indent="-350020" defTabSz="1365931">
              <a:spcBef>
                <a:spcPts val="388"/>
              </a:spcBef>
              <a:buFontTx/>
              <a:buChar char="•"/>
              <a:tabLst>
                <a:tab pos="368991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Fundamentals</a:t>
            </a:r>
            <a:r>
              <a:rPr sz="2838" kern="0" spc="134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of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dependability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80667" lvl="1" indent="-292157" defTabSz="1365931">
              <a:spcBef>
                <a:spcPts val="350"/>
              </a:spcBef>
              <a:buFontTx/>
              <a:buChar char="–"/>
              <a:tabLst>
                <a:tab pos="780667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dependability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attributes:</a:t>
            </a:r>
            <a:r>
              <a:rPr sz="2465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reliability,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availability,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safety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80667" lvl="1" indent="-292157" defTabSz="1365931">
              <a:spcBef>
                <a:spcPts val="321"/>
              </a:spcBef>
              <a:buFontTx/>
              <a:buChar char="–"/>
              <a:tabLst>
                <a:tab pos="780667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dependability</a:t>
            </a:r>
            <a:r>
              <a:rPr sz="2465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impairments:</a:t>
            </a:r>
            <a:r>
              <a:rPr sz="2465" kern="0" spc="8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faults,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errors,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failures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80667" lvl="1" indent="-292157" defTabSz="1365931">
              <a:spcBef>
                <a:spcPts val="321"/>
              </a:spcBef>
              <a:buFontTx/>
              <a:buChar char="–"/>
              <a:tabLst>
                <a:tab pos="780667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dependability</a:t>
            </a:r>
            <a:r>
              <a:rPr sz="2465" kern="0" spc="1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means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68991" indent="-350020" defTabSz="1365931">
              <a:spcBef>
                <a:spcPts val="403"/>
              </a:spcBef>
              <a:buFontTx/>
              <a:buChar char="•"/>
              <a:tabLst>
                <a:tab pos="368991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Dependability</a:t>
            </a:r>
            <a:r>
              <a:rPr sz="2838" kern="0" spc="1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evaluation</a:t>
            </a:r>
            <a:r>
              <a:rPr sz="2838" kern="0" spc="11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techniques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80667" lvl="1" indent="-292157" defTabSz="1365931">
              <a:spcBef>
                <a:spcPts val="336"/>
              </a:spcBef>
              <a:buFontTx/>
              <a:buChar char="–"/>
              <a:tabLst>
                <a:tab pos="780667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common</a:t>
            </a:r>
            <a:r>
              <a:rPr sz="2465" kern="0" spc="5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measures:</a:t>
            </a:r>
            <a:r>
              <a:rPr sz="2465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failure</a:t>
            </a:r>
            <a:r>
              <a:rPr sz="2465" kern="0" spc="6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rate,</a:t>
            </a:r>
            <a:r>
              <a:rPr sz="2465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MTTF,</a:t>
            </a:r>
            <a:r>
              <a:rPr sz="2465" kern="0" spc="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MTTR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80667" lvl="1" indent="-292157" defTabSz="1365931">
              <a:spcBef>
                <a:spcPts val="321"/>
              </a:spcBef>
              <a:buFontTx/>
              <a:buChar char="–"/>
              <a:tabLst>
                <a:tab pos="780667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reliability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block</a:t>
            </a:r>
            <a:r>
              <a:rPr sz="2465" kern="0" spc="3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diagrams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80667" lvl="1" indent="-292157" defTabSz="1365931">
              <a:spcBef>
                <a:spcPts val="321"/>
              </a:spcBef>
              <a:buFontTx/>
              <a:buChar char="–"/>
              <a:tabLst>
                <a:tab pos="780667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Markov</a:t>
            </a:r>
            <a:r>
              <a:rPr sz="2465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processes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defTabSz="1365931">
              <a:spcBef>
                <a:spcPts val="695"/>
              </a:spcBef>
            </a:pP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909672" defTabSz="1365931">
              <a:spcBef>
                <a:spcPts val="7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12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28463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marL="949" algn="ctr">
              <a:spcBef>
                <a:spcPts val="2345"/>
              </a:spcBef>
            </a:pPr>
            <a:r>
              <a:rPr spc="-15" dirty="0">
                <a:solidFill>
                  <a:srgbClr val="000000"/>
                </a:solidFill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78529287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3175" algn="ctr">
              <a:spcBef>
                <a:spcPts val="2245"/>
              </a:spcBef>
            </a:pPr>
            <a:r>
              <a:rPr dirty="0"/>
              <a:t>Markov chain</a:t>
            </a:r>
            <a:r>
              <a:rPr spc="5" dirty="0"/>
              <a:t> </a:t>
            </a:r>
            <a:r>
              <a:rPr spc="-10" dirty="0"/>
              <a:t>analysis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80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40051" y="1548460"/>
            <a:ext cx="7952740" cy="36106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095" marR="229870" indent="-340995" algn="just">
              <a:spcBef>
                <a:spcPts val="95"/>
              </a:spcBef>
              <a:buFontTx/>
              <a:buChar char="•"/>
              <a:tabLst>
                <a:tab pos="38100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aim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compute</a:t>
            </a:r>
            <a:r>
              <a:rPr sz="28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</a:t>
            </a:r>
            <a:r>
              <a:rPr sz="2775" kern="0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i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(t),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probability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that 	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at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t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79730" marR="30480" indent="-341630" algn="just">
              <a:spcBef>
                <a:spcPts val="675"/>
              </a:spcBef>
              <a:buFontTx/>
              <a:buChar char="•"/>
              <a:tabLst>
                <a:tab pos="38100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Once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</a:t>
            </a:r>
            <a:r>
              <a:rPr sz="2775" kern="0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i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(t)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known,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reliability,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availability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or 	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safety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computed</a:t>
            </a:r>
            <a:r>
              <a:rPr sz="28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sum 	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taken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over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operating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states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81000" marR="38735" indent="-342900">
              <a:spcBef>
                <a:spcPts val="675"/>
              </a:spcBef>
              <a:buFontTx/>
              <a:buChar char="•"/>
              <a:tabLst>
                <a:tab pos="38100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compute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</a:t>
            </a:r>
            <a:r>
              <a:rPr sz="2775" kern="0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i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(t),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derive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8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set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differential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equations,</a:t>
            </a:r>
            <a:r>
              <a:rPr sz="2800" kern="0" spc="-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called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rgbClr val="FB0028"/>
                </a:solidFill>
                <a:latin typeface="Helvetica"/>
                <a:cs typeface="Helvetica"/>
              </a:rPr>
              <a:t>state</a:t>
            </a:r>
            <a:r>
              <a:rPr sz="2800" kern="0" spc="-90" dirty="0">
                <a:solidFill>
                  <a:srgbClr val="FB0028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rgbClr val="FB0028"/>
                </a:solidFill>
                <a:latin typeface="Helvetica"/>
                <a:cs typeface="Helvetica"/>
              </a:rPr>
              <a:t>transition</a:t>
            </a:r>
            <a:r>
              <a:rPr sz="2800" kern="0" spc="-90" dirty="0">
                <a:solidFill>
                  <a:srgbClr val="FB0028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rgbClr val="FB0028"/>
                </a:solidFill>
                <a:latin typeface="Helvetica"/>
                <a:cs typeface="Helvetica"/>
              </a:rPr>
              <a:t>equations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,</a:t>
            </a:r>
            <a:r>
              <a:rPr sz="28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one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each</a:t>
            </a:r>
            <a:r>
              <a:rPr sz="28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77141046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1270" algn="ctr">
              <a:spcBef>
                <a:spcPts val="2245"/>
              </a:spcBef>
            </a:pPr>
            <a:r>
              <a:rPr dirty="0"/>
              <a:t>Transition </a:t>
            </a:r>
            <a:r>
              <a:rPr spc="-10" dirty="0"/>
              <a:t>matrix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81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40051" y="1548461"/>
            <a:ext cx="7965440" cy="2698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0" marR="56515" indent="-342900">
              <a:spcBef>
                <a:spcPts val="95"/>
              </a:spcBef>
              <a:buFontTx/>
              <a:buChar char="•"/>
              <a:tabLst>
                <a:tab pos="38100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r>
              <a:rPr sz="2800" kern="0" spc="-10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</a:t>
            </a:r>
            <a:r>
              <a:rPr sz="28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equations</a:t>
            </a:r>
            <a:r>
              <a:rPr sz="28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8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usually</a:t>
            </a:r>
            <a:r>
              <a:rPr sz="28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presented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matrix</a:t>
            </a:r>
            <a:r>
              <a:rPr sz="28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form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81000" marR="30480" indent="-342900">
              <a:spcBef>
                <a:spcPts val="675"/>
              </a:spcBef>
              <a:buFontTx/>
              <a:buChar char="•"/>
              <a:tabLst>
                <a:tab pos="38100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matrix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has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entries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2775" kern="0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ij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,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representing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rates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between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states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j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0415" lvl="1" indent="-285115">
              <a:spcBef>
                <a:spcPts val="595"/>
              </a:spcBef>
              <a:buFontTx/>
              <a:buChar char="–"/>
              <a:tabLst>
                <a:tab pos="78041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index</a:t>
            </a:r>
            <a:r>
              <a:rPr sz="24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used</a:t>
            </a:r>
            <a:r>
              <a:rPr sz="24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number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columns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0415" lvl="1" indent="-285115">
              <a:spcBef>
                <a:spcPts val="575"/>
              </a:spcBef>
              <a:buFontTx/>
              <a:buChar char="–"/>
              <a:tabLst>
                <a:tab pos="780415" algn="l"/>
                <a:tab pos="1832610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index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j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is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used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for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number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rows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06976" y="5500827"/>
            <a:ext cx="12960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spcBef>
                <a:spcPts val="95"/>
              </a:spcBef>
            </a:pPr>
            <a:r>
              <a:rPr sz="42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185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12</a:t>
            </a:r>
            <a:r>
              <a:rPr sz="1850" kern="0" spc="2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4200" kern="0" spc="-37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185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22</a:t>
            </a:r>
            <a:endParaRPr sz="185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69411" y="4988815"/>
            <a:ext cx="2116455" cy="669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75030">
              <a:lnSpc>
                <a:spcPts val="2540"/>
              </a:lnSpc>
              <a:spcBef>
                <a:spcPts val="95"/>
              </a:spcBef>
            </a:pPr>
            <a:r>
              <a:rPr sz="4200" kern="0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185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11</a:t>
            </a:r>
            <a:r>
              <a:rPr sz="1850" kern="0" spc="1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4200" kern="0" spc="-37" baseline="13888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185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21</a:t>
            </a:r>
            <a:endParaRPr sz="185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8100">
              <a:lnSpc>
                <a:spcPts val="2540"/>
              </a:lnSpc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M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953000" y="4953000"/>
            <a:ext cx="76200" cy="990600"/>
          </a:xfrm>
          <a:custGeom>
            <a:avLst/>
            <a:gdLst/>
            <a:ahLst/>
            <a:cxnLst/>
            <a:rect l="l" t="t" r="r" b="b"/>
            <a:pathLst>
              <a:path w="76200" h="990600">
                <a:moveTo>
                  <a:pt x="0" y="0"/>
                </a:moveTo>
                <a:lnTo>
                  <a:pt x="0" y="990600"/>
                </a:lnTo>
              </a:path>
              <a:path w="76200" h="990600">
                <a:moveTo>
                  <a:pt x="0" y="0"/>
                </a:moveTo>
                <a:lnTo>
                  <a:pt x="76200" y="0"/>
                </a:lnTo>
              </a:path>
              <a:path w="76200" h="990600">
                <a:moveTo>
                  <a:pt x="0" y="990600"/>
                </a:moveTo>
                <a:lnTo>
                  <a:pt x="76200" y="9906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6400800" y="4953000"/>
            <a:ext cx="76200" cy="990600"/>
          </a:xfrm>
          <a:custGeom>
            <a:avLst/>
            <a:gdLst/>
            <a:ahLst/>
            <a:cxnLst/>
            <a:rect l="l" t="t" r="r" b="b"/>
            <a:pathLst>
              <a:path w="76200" h="990600">
                <a:moveTo>
                  <a:pt x="76200" y="0"/>
                </a:moveTo>
                <a:lnTo>
                  <a:pt x="76200" y="990600"/>
                </a:lnTo>
              </a:path>
              <a:path w="76200" h="990600">
                <a:moveTo>
                  <a:pt x="76200" y="0"/>
                </a:moveTo>
                <a:lnTo>
                  <a:pt x="0" y="0"/>
                </a:lnTo>
              </a:path>
              <a:path w="76200" h="990600">
                <a:moveTo>
                  <a:pt x="76200" y="990600"/>
                </a:moveTo>
                <a:lnTo>
                  <a:pt x="0" y="9906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48814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49" y="277101"/>
            <a:ext cx="8786599" cy="8972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259079">
              <a:spcBef>
                <a:spcPts val="2245"/>
              </a:spcBef>
            </a:pPr>
            <a:r>
              <a:rPr spc="-25" dirty="0"/>
              <a:t>Single-</a:t>
            </a:r>
            <a:r>
              <a:rPr dirty="0"/>
              <a:t>component</a:t>
            </a:r>
            <a:r>
              <a:rPr spc="10" dirty="0"/>
              <a:t> </a:t>
            </a:r>
            <a:r>
              <a:rPr dirty="0"/>
              <a:t>system,</a:t>
            </a:r>
            <a:r>
              <a:rPr spc="-25" dirty="0"/>
              <a:t> </a:t>
            </a:r>
            <a:r>
              <a:rPr dirty="0"/>
              <a:t>no </a:t>
            </a:r>
            <a:r>
              <a:rPr spc="-10" dirty="0"/>
              <a:t>repair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82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40052" y="4534077"/>
            <a:ext cx="7663815" cy="134683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80365" indent="-342265">
              <a:spcBef>
                <a:spcPts val="785"/>
              </a:spcBef>
              <a:buFontTx/>
              <a:buChar char="•"/>
              <a:tabLst>
                <a:tab pos="38036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entries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each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columns</a:t>
            </a:r>
            <a:r>
              <a:rPr sz="28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must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sum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up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81685" marR="30480" indent="-287020">
              <a:spcBef>
                <a:spcPts val="590"/>
              </a:spcBef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–</a:t>
            </a:r>
            <a:r>
              <a:rPr sz="2400" kern="0" spc="1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entries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2400" kern="0" baseline="-20833" dirty="0">
                <a:solidFill>
                  <a:sysClr val="windowText" lastClr="000000"/>
                </a:solidFill>
                <a:latin typeface="Helvetica"/>
                <a:cs typeface="Helvetica"/>
              </a:rPr>
              <a:t>ii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,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corresponding</a:t>
            </a:r>
            <a:r>
              <a:rPr sz="24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self-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transitions,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are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computed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–(sum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other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entries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this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column)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856227" y="2038351"/>
            <a:ext cx="2326005" cy="681355"/>
            <a:chOff x="3713226" y="2038350"/>
            <a:chExt cx="2326005" cy="681355"/>
          </a:xfrm>
        </p:grpSpPr>
        <p:sp>
          <p:nvSpPr>
            <p:cNvPr id="5" name="object 5"/>
            <p:cNvSpPr/>
            <p:nvPr/>
          </p:nvSpPr>
          <p:spPr>
            <a:xfrm>
              <a:off x="3732276" y="2057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299212" y="0"/>
                  </a:moveTo>
                  <a:lnTo>
                    <a:pt x="254973" y="3484"/>
                  </a:lnTo>
                  <a:lnTo>
                    <a:pt x="212757" y="13607"/>
                  </a:lnTo>
                  <a:lnTo>
                    <a:pt x="173026" y="29871"/>
                  </a:lnTo>
                  <a:lnTo>
                    <a:pt x="136242" y="51780"/>
                  </a:lnTo>
                  <a:lnTo>
                    <a:pt x="102864" y="78835"/>
                  </a:lnTo>
                  <a:lnTo>
                    <a:pt x="73356" y="110542"/>
                  </a:lnTo>
                  <a:lnTo>
                    <a:pt x="48178" y="146401"/>
                  </a:lnTo>
                  <a:lnTo>
                    <a:pt x="27792" y="185918"/>
                  </a:lnTo>
                  <a:lnTo>
                    <a:pt x="12659" y="228593"/>
                  </a:lnTo>
                  <a:lnTo>
                    <a:pt x="3241" y="273932"/>
                  </a:lnTo>
                  <a:lnTo>
                    <a:pt x="0" y="321437"/>
                  </a:lnTo>
                  <a:lnTo>
                    <a:pt x="3241" y="368941"/>
                  </a:lnTo>
                  <a:lnTo>
                    <a:pt x="12659" y="414280"/>
                  </a:lnTo>
                  <a:lnTo>
                    <a:pt x="27792" y="456955"/>
                  </a:lnTo>
                  <a:lnTo>
                    <a:pt x="48178" y="496472"/>
                  </a:lnTo>
                  <a:lnTo>
                    <a:pt x="73356" y="532331"/>
                  </a:lnTo>
                  <a:lnTo>
                    <a:pt x="102864" y="564038"/>
                  </a:lnTo>
                  <a:lnTo>
                    <a:pt x="136242" y="591093"/>
                  </a:lnTo>
                  <a:lnTo>
                    <a:pt x="173026" y="613002"/>
                  </a:lnTo>
                  <a:lnTo>
                    <a:pt x="212757" y="629266"/>
                  </a:lnTo>
                  <a:lnTo>
                    <a:pt x="254973" y="639389"/>
                  </a:lnTo>
                  <a:lnTo>
                    <a:pt x="299212" y="642874"/>
                  </a:lnTo>
                  <a:lnTo>
                    <a:pt x="343422" y="639389"/>
                  </a:lnTo>
                  <a:lnTo>
                    <a:pt x="385619" y="629266"/>
                  </a:lnTo>
                  <a:lnTo>
                    <a:pt x="425342" y="613002"/>
                  </a:lnTo>
                  <a:lnTo>
                    <a:pt x="462125" y="591093"/>
                  </a:lnTo>
                  <a:lnTo>
                    <a:pt x="495507" y="564038"/>
                  </a:lnTo>
                  <a:lnTo>
                    <a:pt x="525024" y="532331"/>
                  </a:lnTo>
                  <a:lnTo>
                    <a:pt x="550213" y="496472"/>
                  </a:lnTo>
                  <a:lnTo>
                    <a:pt x="570610" y="456955"/>
                  </a:lnTo>
                  <a:lnTo>
                    <a:pt x="585753" y="414280"/>
                  </a:lnTo>
                  <a:lnTo>
                    <a:pt x="595179" y="368941"/>
                  </a:lnTo>
                  <a:lnTo>
                    <a:pt x="598424" y="321437"/>
                  </a:lnTo>
                  <a:lnTo>
                    <a:pt x="595179" y="273932"/>
                  </a:lnTo>
                  <a:lnTo>
                    <a:pt x="585753" y="228593"/>
                  </a:lnTo>
                  <a:lnTo>
                    <a:pt x="570610" y="185918"/>
                  </a:lnTo>
                  <a:lnTo>
                    <a:pt x="550213" y="146401"/>
                  </a:lnTo>
                  <a:lnTo>
                    <a:pt x="525024" y="110542"/>
                  </a:lnTo>
                  <a:lnTo>
                    <a:pt x="495507" y="78835"/>
                  </a:lnTo>
                  <a:lnTo>
                    <a:pt x="462125" y="51780"/>
                  </a:lnTo>
                  <a:lnTo>
                    <a:pt x="425342" y="29871"/>
                  </a:lnTo>
                  <a:lnTo>
                    <a:pt x="385619" y="13607"/>
                  </a:lnTo>
                  <a:lnTo>
                    <a:pt x="343422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3732276" y="2057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0" y="321437"/>
                  </a:moveTo>
                  <a:lnTo>
                    <a:pt x="3241" y="273932"/>
                  </a:lnTo>
                  <a:lnTo>
                    <a:pt x="12659" y="228593"/>
                  </a:lnTo>
                  <a:lnTo>
                    <a:pt x="27792" y="185918"/>
                  </a:lnTo>
                  <a:lnTo>
                    <a:pt x="48178" y="146401"/>
                  </a:lnTo>
                  <a:lnTo>
                    <a:pt x="73356" y="110542"/>
                  </a:lnTo>
                  <a:lnTo>
                    <a:pt x="102864" y="78835"/>
                  </a:lnTo>
                  <a:lnTo>
                    <a:pt x="136242" y="51780"/>
                  </a:lnTo>
                  <a:lnTo>
                    <a:pt x="173026" y="29871"/>
                  </a:lnTo>
                  <a:lnTo>
                    <a:pt x="212757" y="13607"/>
                  </a:lnTo>
                  <a:lnTo>
                    <a:pt x="254973" y="3484"/>
                  </a:lnTo>
                  <a:lnTo>
                    <a:pt x="299212" y="0"/>
                  </a:lnTo>
                  <a:lnTo>
                    <a:pt x="343422" y="3484"/>
                  </a:lnTo>
                  <a:lnTo>
                    <a:pt x="385619" y="13607"/>
                  </a:lnTo>
                  <a:lnTo>
                    <a:pt x="425342" y="29871"/>
                  </a:lnTo>
                  <a:lnTo>
                    <a:pt x="462125" y="51780"/>
                  </a:lnTo>
                  <a:lnTo>
                    <a:pt x="495507" y="78835"/>
                  </a:lnTo>
                  <a:lnTo>
                    <a:pt x="525024" y="110542"/>
                  </a:lnTo>
                  <a:lnTo>
                    <a:pt x="550213" y="146401"/>
                  </a:lnTo>
                  <a:lnTo>
                    <a:pt x="570610" y="185918"/>
                  </a:lnTo>
                  <a:lnTo>
                    <a:pt x="585753" y="228593"/>
                  </a:lnTo>
                  <a:lnTo>
                    <a:pt x="595179" y="273932"/>
                  </a:lnTo>
                  <a:lnTo>
                    <a:pt x="598424" y="321437"/>
                  </a:lnTo>
                  <a:lnTo>
                    <a:pt x="595179" y="368941"/>
                  </a:lnTo>
                  <a:lnTo>
                    <a:pt x="585753" y="414280"/>
                  </a:lnTo>
                  <a:lnTo>
                    <a:pt x="570610" y="456955"/>
                  </a:lnTo>
                  <a:lnTo>
                    <a:pt x="550213" y="496472"/>
                  </a:lnTo>
                  <a:lnTo>
                    <a:pt x="525024" y="532331"/>
                  </a:lnTo>
                  <a:lnTo>
                    <a:pt x="495507" y="564038"/>
                  </a:lnTo>
                  <a:lnTo>
                    <a:pt x="462125" y="591093"/>
                  </a:lnTo>
                  <a:lnTo>
                    <a:pt x="425342" y="613002"/>
                  </a:lnTo>
                  <a:lnTo>
                    <a:pt x="385619" y="629266"/>
                  </a:lnTo>
                  <a:lnTo>
                    <a:pt x="343422" y="639389"/>
                  </a:lnTo>
                  <a:lnTo>
                    <a:pt x="299212" y="642874"/>
                  </a:lnTo>
                  <a:lnTo>
                    <a:pt x="254973" y="639389"/>
                  </a:lnTo>
                  <a:lnTo>
                    <a:pt x="212757" y="629266"/>
                  </a:lnTo>
                  <a:lnTo>
                    <a:pt x="173026" y="613002"/>
                  </a:lnTo>
                  <a:lnTo>
                    <a:pt x="136242" y="591093"/>
                  </a:lnTo>
                  <a:lnTo>
                    <a:pt x="102864" y="564038"/>
                  </a:lnTo>
                  <a:lnTo>
                    <a:pt x="73356" y="532331"/>
                  </a:lnTo>
                  <a:lnTo>
                    <a:pt x="48178" y="496472"/>
                  </a:lnTo>
                  <a:lnTo>
                    <a:pt x="27792" y="456955"/>
                  </a:lnTo>
                  <a:lnTo>
                    <a:pt x="12659" y="414280"/>
                  </a:lnTo>
                  <a:lnTo>
                    <a:pt x="3241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" name="object 7"/>
            <p:cNvSpPr/>
            <p:nvPr/>
          </p:nvSpPr>
          <p:spPr>
            <a:xfrm>
              <a:off x="5421376" y="2057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299212" y="0"/>
                  </a:moveTo>
                  <a:lnTo>
                    <a:pt x="254973" y="3484"/>
                  </a:lnTo>
                  <a:lnTo>
                    <a:pt x="212757" y="13607"/>
                  </a:lnTo>
                  <a:lnTo>
                    <a:pt x="173026" y="29871"/>
                  </a:lnTo>
                  <a:lnTo>
                    <a:pt x="136242" y="51780"/>
                  </a:lnTo>
                  <a:lnTo>
                    <a:pt x="102864" y="78835"/>
                  </a:lnTo>
                  <a:lnTo>
                    <a:pt x="73356" y="110542"/>
                  </a:lnTo>
                  <a:lnTo>
                    <a:pt x="48178" y="146401"/>
                  </a:lnTo>
                  <a:lnTo>
                    <a:pt x="27792" y="185918"/>
                  </a:lnTo>
                  <a:lnTo>
                    <a:pt x="12659" y="228593"/>
                  </a:lnTo>
                  <a:lnTo>
                    <a:pt x="3241" y="273932"/>
                  </a:lnTo>
                  <a:lnTo>
                    <a:pt x="0" y="321437"/>
                  </a:lnTo>
                  <a:lnTo>
                    <a:pt x="3241" y="368941"/>
                  </a:lnTo>
                  <a:lnTo>
                    <a:pt x="12659" y="414280"/>
                  </a:lnTo>
                  <a:lnTo>
                    <a:pt x="27792" y="456955"/>
                  </a:lnTo>
                  <a:lnTo>
                    <a:pt x="48178" y="496472"/>
                  </a:lnTo>
                  <a:lnTo>
                    <a:pt x="73356" y="532331"/>
                  </a:lnTo>
                  <a:lnTo>
                    <a:pt x="102864" y="564038"/>
                  </a:lnTo>
                  <a:lnTo>
                    <a:pt x="136242" y="591093"/>
                  </a:lnTo>
                  <a:lnTo>
                    <a:pt x="173026" y="613002"/>
                  </a:lnTo>
                  <a:lnTo>
                    <a:pt x="212757" y="629266"/>
                  </a:lnTo>
                  <a:lnTo>
                    <a:pt x="254973" y="639389"/>
                  </a:lnTo>
                  <a:lnTo>
                    <a:pt x="299212" y="642874"/>
                  </a:lnTo>
                  <a:lnTo>
                    <a:pt x="343422" y="639389"/>
                  </a:lnTo>
                  <a:lnTo>
                    <a:pt x="385619" y="629266"/>
                  </a:lnTo>
                  <a:lnTo>
                    <a:pt x="425342" y="613002"/>
                  </a:lnTo>
                  <a:lnTo>
                    <a:pt x="462125" y="591093"/>
                  </a:lnTo>
                  <a:lnTo>
                    <a:pt x="495507" y="564038"/>
                  </a:lnTo>
                  <a:lnTo>
                    <a:pt x="525024" y="532331"/>
                  </a:lnTo>
                  <a:lnTo>
                    <a:pt x="550213" y="496472"/>
                  </a:lnTo>
                  <a:lnTo>
                    <a:pt x="570610" y="456955"/>
                  </a:lnTo>
                  <a:lnTo>
                    <a:pt x="585753" y="414280"/>
                  </a:lnTo>
                  <a:lnTo>
                    <a:pt x="595179" y="368941"/>
                  </a:lnTo>
                  <a:lnTo>
                    <a:pt x="598424" y="321437"/>
                  </a:lnTo>
                  <a:lnTo>
                    <a:pt x="595179" y="273932"/>
                  </a:lnTo>
                  <a:lnTo>
                    <a:pt x="585753" y="228593"/>
                  </a:lnTo>
                  <a:lnTo>
                    <a:pt x="570610" y="185918"/>
                  </a:lnTo>
                  <a:lnTo>
                    <a:pt x="550213" y="146401"/>
                  </a:lnTo>
                  <a:lnTo>
                    <a:pt x="525024" y="110542"/>
                  </a:lnTo>
                  <a:lnTo>
                    <a:pt x="495507" y="78835"/>
                  </a:lnTo>
                  <a:lnTo>
                    <a:pt x="462125" y="51780"/>
                  </a:lnTo>
                  <a:lnTo>
                    <a:pt x="425342" y="29871"/>
                  </a:lnTo>
                  <a:lnTo>
                    <a:pt x="385619" y="13607"/>
                  </a:lnTo>
                  <a:lnTo>
                    <a:pt x="343422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5421376" y="2057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0" y="321437"/>
                  </a:moveTo>
                  <a:lnTo>
                    <a:pt x="3241" y="273932"/>
                  </a:lnTo>
                  <a:lnTo>
                    <a:pt x="12659" y="228593"/>
                  </a:lnTo>
                  <a:lnTo>
                    <a:pt x="27792" y="185918"/>
                  </a:lnTo>
                  <a:lnTo>
                    <a:pt x="48178" y="146401"/>
                  </a:lnTo>
                  <a:lnTo>
                    <a:pt x="73356" y="110542"/>
                  </a:lnTo>
                  <a:lnTo>
                    <a:pt x="102864" y="78835"/>
                  </a:lnTo>
                  <a:lnTo>
                    <a:pt x="136242" y="51780"/>
                  </a:lnTo>
                  <a:lnTo>
                    <a:pt x="173026" y="29871"/>
                  </a:lnTo>
                  <a:lnTo>
                    <a:pt x="212757" y="13607"/>
                  </a:lnTo>
                  <a:lnTo>
                    <a:pt x="254973" y="3484"/>
                  </a:lnTo>
                  <a:lnTo>
                    <a:pt x="299212" y="0"/>
                  </a:lnTo>
                  <a:lnTo>
                    <a:pt x="343422" y="3484"/>
                  </a:lnTo>
                  <a:lnTo>
                    <a:pt x="385619" y="13607"/>
                  </a:lnTo>
                  <a:lnTo>
                    <a:pt x="425342" y="29871"/>
                  </a:lnTo>
                  <a:lnTo>
                    <a:pt x="462125" y="51780"/>
                  </a:lnTo>
                  <a:lnTo>
                    <a:pt x="495507" y="78835"/>
                  </a:lnTo>
                  <a:lnTo>
                    <a:pt x="525024" y="110542"/>
                  </a:lnTo>
                  <a:lnTo>
                    <a:pt x="550213" y="146401"/>
                  </a:lnTo>
                  <a:lnTo>
                    <a:pt x="570610" y="185918"/>
                  </a:lnTo>
                  <a:lnTo>
                    <a:pt x="585753" y="228593"/>
                  </a:lnTo>
                  <a:lnTo>
                    <a:pt x="595179" y="273932"/>
                  </a:lnTo>
                  <a:lnTo>
                    <a:pt x="598424" y="321437"/>
                  </a:lnTo>
                  <a:lnTo>
                    <a:pt x="595179" y="368941"/>
                  </a:lnTo>
                  <a:lnTo>
                    <a:pt x="585753" y="414280"/>
                  </a:lnTo>
                  <a:lnTo>
                    <a:pt x="570610" y="456955"/>
                  </a:lnTo>
                  <a:lnTo>
                    <a:pt x="550213" y="496472"/>
                  </a:lnTo>
                  <a:lnTo>
                    <a:pt x="525024" y="532331"/>
                  </a:lnTo>
                  <a:lnTo>
                    <a:pt x="495507" y="564038"/>
                  </a:lnTo>
                  <a:lnTo>
                    <a:pt x="462125" y="591093"/>
                  </a:lnTo>
                  <a:lnTo>
                    <a:pt x="425342" y="613002"/>
                  </a:lnTo>
                  <a:lnTo>
                    <a:pt x="385619" y="629266"/>
                  </a:lnTo>
                  <a:lnTo>
                    <a:pt x="343422" y="639389"/>
                  </a:lnTo>
                  <a:lnTo>
                    <a:pt x="299212" y="642874"/>
                  </a:lnTo>
                  <a:lnTo>
                    <a:pt x="254973" y="639389"/>
                  </a:lnTo>
                  <a:lnTo>
                    <a:pt x="212757" y="629266"/>
                  </a:lnTo>
                  <a:lnTo>
                    <a:pt x="173026" y="613002"/>
                  </a:lnTo>
                  <a:lnTo>
                    <a:pt x="136242" y="591093"/>
                  </a:lnTo>
                  <a:lnTo>
                    <a:pt x="102864" y="564038"/>
                  </a:lnTo>
                  <a:lnTo>
                    <a:pt x="73356" y="532331"/>
                  </a:lnTo>
                  <a:lnTo>
                    <a:pt x="48178" y="496472"/>
                  </a:lnTo>
                  <a:lnTo>
                    <a:pt x="27792" y="456955"/>
                  </a:lnTo>
                  <a:lnTo>
                    <a:pt x="12659" y="414280"/>
                  </a:lnTo>
                  <a:lnTo>
                    <a:pt x="3241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4354449" y="2305050"/>
              <a:ext cx="1066800" cy="114300"/>
            </a:xfrm>
            <a:custGeom>
              <a:avLst/>
              <a:gdLst/>
              <a:ahLst/>
              <a:cxnLst/>
              <a:rect l="l" t="t" r="r" b="b"/>
              <a:pathLst>
                <a:path w="1066800" h="114300">
                  <a:moveTo>
                    <a:pt x="876300" y="0"/>
                  </a:moveTo>
                  <a:lnTo>
                    <a:pt x="876300" y="114300"/>
                  </a:lnTo>
                  <a:lnTo>
                    <a:pt x="1003300" y="76200"/>
                  </a:lnTo>
                  <a:lnTo>
                    <a:pt x="895350" y="76200"/>
                  </a:lnTo>
                  <a:lnTo>
                    <a:pt x="895350" y="38100"/>
                  </a:lnTo>
                  <a:lnTo>
                    <a:pt x="1003300" y="38100"/>
                  </a:lnTo>
                  <a:lnTo>
                    <a:pt x="876300" y="0"/>
                  </a:lnTo>
                  <a:close/>
                </a:path>
                <a:path w="1066800" h="114300">
                  <a:moveTo>
                    <a:pt x="876300" y="38100"/>
                  </a:moveTo>
                  <a:lnTo>
                    <a:pt x="0" y="38100"/>
                  </a:lnTo>
                  <a:lnTo>
                    <a:pt x="0" y="76200"/>
                  </a:lnTo>
                  <a:lnTo>
                    <a:pt x="876300" y="76200"/>
                  </a:lnTo>
                  <a:lnTo>
                    <a:pt x="876300" y="38100"/>
                  </a:lnTo>
                  <a:close/>
                </a:path>
                <a:path w="1066800" h="114300">
                  <a:moveTo>
                    <a:pt x="1003300" y="38100"/>
                  </a:moveTo>
                  <a:lnTo>
                    <a:pt x="895350" y="38100"/>
                  </a:lnTo>
                  <a:lnTo>
                    <a:pt x="895350" y="76200"/>
                  </a:lnTo>
                  <a:lnTo>
                    <a:pt x="1003300" y="76200"/>
                  </a:lnTo>
                  <a:lnTo>
                    <a:pt x="1066800" y="57150"/>
                  </a:lnTo>
                  <a:lnTo>
                    <a:pt x="1003300" y="38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965453" y="1812163"/>
            <a:ext cx="5568315" cy="17459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1457960" algn="r">
              <a:lnSpc>
                <a:spcPts val="2990"/>
              </a:lnSpc>
              <a:spcBef>
                <a:spcPts val="95"/>
              </a:spcBef>
            </a:pPr>
            <a:r>
              <a:rPr lang="en-US" sz="2800" b="1" kern="0" spc="3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endParaRPr sz="2800" kern="0" dirty="0">
              <a:solidFill>
                <a:sysClr val="windowText" lastClr="000000"/>
              </a:solidFill>
              <a:latin typeface="Symbol"/>
              <a:cs typeface="Symbol"/>
            </a:endParaRPr>
          </a:p>
          <a:p>
            <a:pPr marL="3110865">
              <a:lnSpc>
                <a:spcPts val="2990"/>
              </a:lnSpc>
              <a:tabLst>
                <a:tab pos="4800600" algn="l"/>
              </a:tabLst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800" b="1" kern="0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2800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>
              <a:spcBef>
                <a:spcPts val="830"/>
              </a:spcBef>
            </a:pPr>
            <a:endParaRPr sz="2800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54965" indent="-342265">
              <a:buFontTx/>
              <a:buChar char="•"/>
              <a:tabLst>
                <a:tab pos="35496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matrix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has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form: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88635" y="3443630"/>
            <a:ext cx="833119" cy="105029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spcBef>
                <a:spcPts val="775"/>
              </a:spcBef>
              <a:tabLst>
                <a:tab pos="622300" algn="l"/>
              </a:tabLst>
            </a:pP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800" kern="0" spc="3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09855">
              <a:spcBef>
                <a:spcPts val="675"/>
              </a:spcBef>
              <a:tabLst>
                <a:tab pos="600710" algn="l"/>
              </a:tabLst>
            </a:pPr>
            <a:r>
              <a:rPr lang="en-US" sz="2800" kern="0" spc="3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52010" y="3836365"/>
            <a:ext cx="6280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M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410200" y="3583051"/>
            <a:ext cx="76200" cy="990600"/>
          </a:xfrm>
          <a:custGeom>
            <a:avLst/>
            <a:gdLst/>
            <a:ahLst/>
            <a:cxnLst/>
            <a:rect l="l" t="t" r="r" b="b"/>
            <a:pathLst>
              <a:path w="76200" h="990600">
                <a:moveTo>
                  <a:pt x="0" y="0"/>
                </a:moveTo>
                <a:lnTo>
                  <a:pt x="0" y="990600"/>
                </a:lnTo>
              </a:path>
              <a:path w="76200" h="990600">
                <a:moveTo>
                  <a:pt x="0" y="0"/>
                </a:moveTo>
                <a:lnTo>
                  <a:pt x="76200" y="0"/>
                </a:lnTo>
              </a:path>
              <a:path w="76200" h="990600">
                <a:moveTo>
                  <a:pt x="0" y="990600"/>
                </a:moveTo>
                <a:lnTo>
                  <a:pt x="76200" y="9906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705600" y="3583051"/>
            <a:ext cx="76200" cy="990600"/>
          </a:xfrm>
          <a:custGeom>
            <a:avLst/>
            <a:gdLst/>
            <a:ahLst/>
            <a:cxnLst/>
            <a:rect l="l" t="t" r="r" b="b"/>
            <a:pathLst>
              <a:path w="76200" h="990600">
                <a:moveTo>
                  <a:pt x="76200" y="0"/>
                </a:moveTo>
                <a:lnTo>
                  <a:pt x="76200" y="990600"/>
                </a:lnTo>
              </a:path>
              <a:path w="76200" h="990600">
                <a:moveTo>
                  <a:pt x="76200" y="0"/>
                </a:moveTo>
                <a:lnTo>
                  <a:pt x="0" y="0"/>
                </a:lnTo>
              </a:path>
              <a:path w="76200" h="990600">
                <a:moveTo>
                  <a:pt x="76200" y="990600"/>
                </a:moveTo>
                <a:lnTo>
                  <a:pt x="0" y="9906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62162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49" y="277101"/>
            <a:ext cx="8813895" cy="8972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144780">
              <a:spcBef>
                <a:spcPts val="2245"/>
              </a:spcBef>
            </a:pPr>
            <a:r>
              <a:rPr spc="-25" dirty="0"/>
              <a:t>Single-</a:t>
            </a:r>
            <a:r>
              <a:rPr dirty="0"/>
              <a:t>component system</a:t>
            </a:r>
            <a:r>
              <a:rPr spc="-25" dirty="0"/>
              <a:t> </a:t>
            </a:r>
            <a:r>
              <a:rPr dirty="0"/>
              <a:t>with</a:t>
            </a:r>
            <a:r>
              <a:rPr spc="-15" dirty="0"/>
              <a:t> </a:t>
            </a:r>
            <a:r>
              <a:rPr spc="-10" dirty="0"/>
              <a:t>repair</a:t>
            </a: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83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3" y="3804665"/>
            <a:ext cx="55683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spcBef>
                <a:spcPts val="95"/>
              </a:spcBef>
              <a:buFontTx/>
              <a:buChar char="•"/>
              <a:tabLst>
                <a:tab pos="35496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matrix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has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form: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856227" y="2266951"/>
            <a:ext cx="636905" cy="681355"/>
            <a:chOff x="3713226" y="2266950"/>
            <a:chExt cx="636905" cy="681355"/>
          </a:xfrm>
        </p:grpSpPr>
        <p:sp>
          <p:nvSpPr>
            <p:cNvPr id="5" name="object 5"/>
            <p:cNvSpPr/>
            <p:nvPr/>
          </p:nvSpPr>
          <p:spPr>
            <a:xfrm>
              <a:off x="3732276" y="22860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299212" y="0"/>
                  </a:moveTo>
                  <a:lnTo>
                    <a:pt x="254973" y="3484"/>
                  </a:lnTo>
                  <a:lnTo>
                    <a:pt x="212757" y="13607"/>
                  </a:lnTo>
                  <a:lnTo>
                    <a:pt x="173026" y="29871"/>
                  </a:lnTo>
                  <a:lnTo>
                    <a:pt x="136242" y="51780"/>
                  </a:lnTo>
                  <a:lnTo>
                    <a:pt x="102864" y="78835"/>
                  </a:lnTo>
                  <a:lnTo>
                    <a:pt x="73356" y="110542"/>
                  </a:lnTo>
                  <a:lnTo>
                    <a:pt x="48178" y="146401"/>
                  </a:lnTo>
                  <a:lnTo>
                    <a:pt x="27792" y="185918"/>
                  </a:lnTo>
                  <a:lnTo>
                    <a:pt x="12659" y="228593"/>
                  </a:lnTo>
                  <a:lnTo>
                    <a:pt x="3241" y="273932"/>
                  </a:lnTo>
                  <a:lnTo>
                    <a:pt x="0" y="321437"/>
                  </a:lnTo>
                  <a:lnTo>
                    <a:pt x="3241" y="368941"/>
                  </a:lnTo>
                  <a:lnTo>
                    <a:pt x="12659" y="414280"/>
                  </a:lnTo>
                  <a:lnTo>
                    <a:pt x="27792" y="456955"/>
                  </a:lnTo>
                  <a:lnTo>
                    <a:pt x="48178" y="496472"/>
                  </a:lnTo>
                  <a:lnTo>
                    <a:pt x="73356" y="532331"/>
                  </a:lnTo>
                  <a:lnTo>
                    <a:pt x="102864" y="564038"/>
                  </a:lnTo>
                  <a:lnTo>
                    <a:pt x="136242" y="591093"/>
                  </a:lnTo>
                  <a:lnTo>
                    <a:pt x="173026" y="613002"/>
                  </a:lnTo>
                  <a:lnTo>
                    <a:pt x="212757" y="629266"/>
                  </a:lnTo>
                  <a:lnTo>
                    <a:pt x="254973" y="639389"/>
                  </a:lnTo>
                  <a:lnTo>
                    <a:pt x="299212" y="642874"/>
                  </a:lnTo>
                  <a:lnTo>
                    <a:pt x="343422" y="639389"/>
                  </a:lnTo>
                  <a:lnTo>
                    <a:pt x="385619" y="629266"/>
                  </a:lnTo>
                  <a:lnTo>
                    <a:pt x="425342" y="613002"/>
                  </a:lnTo>
                  <a:lnTo>
                    <a:pt x="462125" y="591093"/>
                  </a:lnTo>
                  <a:lnTo>
                    <a:pt x="495507" y="564038"/>
                  </a:lnTo>
                  <a:lnTo>
                    <a:pt x="525024" y="532331"/>
                  </a:lnTo>
                  <a:lnTo>
                    <a:pt x="550213" y="496472"/>
                  </a:lnTo>
                  <a:lnTo>
                    <a:pt x="570610" y="456955"/>
                  </a:lnTo>
                  <a:lnTo>
                    <a:pt x="585753" y="414280"/>
                  </a:lnTo>
                  <a:lnTo>
                    <a:pt x="595179" y="368941"/>
                  </a:lnTo>
                  <a:lnTo>
                    <a:pt x="598424" y="321437"/>
                  </a:lnTo>
                  <a:lnTo>
                    <a:pt x="595179" y="273932"/>
                  </a:lnTo>
                  <a:lnTo>
                    <a:pt x="585753" y="228593"/>
                  </a:lnTo>
                  <a:lnTo>
                    <a:pt x="570610" y="185918"/>
                  </a:lnTo>
                  <a:lnTo>
                    <a:pt x="550213" y="146401"/>
                  </a:lnTo>
                  <a:lnTo>
                    <a:pt x="525024" y="110542"/>
                  </a:lnTo>
                  <a:lnTo>
                    <a:pt x="495507" y="78835"/>
                  </a:lnTo>
                  <a:lnTo>
                    <a:pt x="462125" y="51780"/>
                  </a:lnTo>
                  <a:lnTo>
                    <a:pt x="425342" y="29871"/>
                  </a:lnTo>
                  <a:lnTo>
                    <a:pt x="385619" y="13607"/>
                  </a:lnTo>
                  <a:lnTo>
                    <a:pt x="343422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3732276" y="22860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0" y="321437"/>
                  </a:moveTo>
                  <a:lnTo>
                    <a:pt x="3241" y="273932"/>
                  </a:lnTo>
                  <a:lnTo>
                    <a:pt x="12659" y="228593"/>
                  </a:lnTo>
                  <a:lnTo>
                    <a:pt x="27792" y="185918"/>
                  </a:lnTo>
                  <a:lnTo>
                    <a:pt x="48178" y="146401"/>
                  </a:lnTo>
                  <a:lnTo>
                    <a:pt x="73356" y="110542"/>
                  </a:lnTo>
                  <a:lnTo>
                    <a:pt x="102864" y="78835"/>
                  </a:lnTo>
                  <a:lnTo>
                    <a:pt x="136242" y="51780"/>
                  </a:lnTo>
                  <a:lnTo>
                    <a:pt x="173026" y="29871"/>
                  </a:lnTo>
                  <a:lnTo>
                    <a:pt x="212757" y="13607"/>
                  </a:lnTo>
                  <a:lnTo>
                    <a:pt x="254973" y="3484"/>
                  </a:lnTo>
                  <a:lnTo>
                    <a:pt x="299212" y="0"/>
                  </a:lnTo>
                  <a:lnTo>
                    <a:pt x="343422" y="3484"/>
                  </a:lnTo>
                  <a:lnTo>
                    <a:pt x="385619" y="13607"/>
                  </a:lnTo>
                  <a:lnTo>
                    <a:pt x="425342" y="29871"/>
                  </a:lnTo>
                  <a:lnTo>
                    <a:pt x="462125" y="51780"/>
                  </a:lnTo>
                  <a:lnTo>
                    <a:pt x="495507" y="78835"/>
                  </a:lnTo>
                  <a:lnTo>
                    <a:pt x="525024" y="110542"/>
                  </a:lnTo>
                  <a:lnTo>
                    <a:pt x="550213" y="146401"/>
                  </a:lnTo>
                  <a:lnTo>
                    <a:pt x="570610" y="185918"/>
                  </a:lnTo>
                  <a:lnTo>
                    <a:pt x="585753" y="228593"/>
                  </a:lnTo>
                  <a:lnTo>
                    <a:pt x="595179" y="273932"/>
                  </a:lnTo>
                  <a:lnTo>
                    <a:pt x="598424" y="321437"/>
                  </a:lnTo>
                  <a:lnTo>
                    <a:pt x="595179" y="368941"/>
                  </a:lnTo>
                  <a:lnTo>
                    <a:pt x="585753" y="414280"/>
                  </a:lnTo>
                  <a:lnTo>
                    <a:pt x="570610" y="456955"/>
                  </a:lnTo>
                  <a:lnTo>
                    <a:pt x="550213" y="496472"/>
                  </a:lnTo>
                  <a:lnTo>
                    <a:pt x="525024" y="532331"/>
                  </a:lnTo>
                  <a:lnTo>
                    <a:pt x="495507" y="564038"/>
                  </a:lnTo>
                  <a:lnTo>
                    <a:pt x="462125" y="591093"/>
                  </a:lnTo>
                  <a:lnTo>
                    <a:pt x="425342" y="613002"/>
                  </a:lnTo>
                  <a:lnTo>
                    <a:pt x="385619" y="629266"/>
                  </a:lnTo>
                  <a:lnTo>
                    <a:pt x="343422" y="639389"/>
                  </a:lnTo>
                  <a:lnTo>
                    <a:pt x="299212" y="642874"/>
                  </a:lnTo>
                  <a:lnTo>
                    <a:pt x="254973" y="639389"/>
                  </a:lnTo>
                  <a:lnTo>
                    <a:pt x="212757" y="629266"/>
                  </a:lnTo>
                  <a:lnTo>
                    <a:pt x="173026" y="613002"/>
                  </a:lnTo>
                  <a:lnTo>
                    <a:pt x="136242" y="591093"/>
                  </a:lnTo>
                  <a:lnTo>
                    <a:pt x="102864" y="564038"/>
                  </a:lnTo>
                  <a:lnTo>
                    <a:pt x="73356" y="532331"/>
                  </a:lnTo>
                  <a:lnTo>
                    <a:pt x="48178" y="496472"/>
                  </a:lnTo>
                  <a:lnTo>
                    <a:pt x="27792" y="456955"/>
                  </a:lnTo>
                  <a:lnTo>
                    <a:pt x="12659" y="414280"/>
                  </a:lnTo>
                  <a:lnTo>
                    <a:pt x="3241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5063998" y="2372994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545327" y="2266951"/>
            <a:ext cx="636905" cy="681355"/>
            <a:chOff x="5402326" y="2266950"/>
            <a:chExt cx="636905" cy="681355"/>
          </a:xfrm>
        </p:grpSpPr>
        <p:sp>
          <p:nvSpPr>
            <p:cNvPr id="9" name="object 9"/>
            <p:cNvSpPr/>
            <p:nvPr/>
          </p:nvSpPr>
          <p:spPr>
            <a:xfrm>
              <a:off x="5421376" y="22860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299212" y="0"/>
                  </a:moveTo>
                  <a:lnTo>
                    <a:pt x="254973" y="3484"/>
                  </a:lnTo>
                  <a:lnTo>
                    <a:pt x="212757" y="13607"/>
                  </a:lnTo>
                  <a:lnTo>
                    <a:pt x="173026" y="29871"/>
                  </a:lnTo>
                  <a:lnTo>
                    <a:pt x="136242" y="51780"/>
                  </a:lnTo>
                  <a:lnTo>
                    <a:pt x="102864" y="78835"/>
                  </a:lnTo>
                  <a:lnTo>
                    <a:pt x="73356" y="110542"/>
                  </a:lnTo>
                  <a:lnTo>
                    <a:pt x="48178" y="146401"/>
                  </a:lnTo>
                  <a:lnTo>
                    <a:pt x="27792" y="185918"/>
                  </a:lnTo>
                  <a:lnTo>
                    <a:pt x="12659" y="228593"/>
                  </a:lnTo>
                  <a:lnTo>
                    <a:pt x="3241" y="273932"/>
                  </a:lnTo>
                  <a:lnTo>
                    <a:pt x="0" y="321437"/>
                  </a:lnTo>
                  <a:lnTo>
                    <a:pt x="3241" y="368941"/>
                  </a:lnTo>
                  <a:lnTo>
                    <a:pt x="12659" y="414280"/>
                  </a:lnTo>
                  <a:lnTo>
                    <a:pt x="27792" y="456955"/>
                  </a:lnTo>
                  <a:lnTo>
                    <a:pt x="48178" y="496472"/>
                  </a:lnTo>
                  <a:lnTo>
                    <a:pt x="73356" y="532331"/>
                  </a:lnTo>
                  <a:lnTo>
                    <a:pt x="102864" y="564038"/>
                  </a:lnTo>
                  <a:lnTo>
                    <a:pt x="136242" y="591093"/>
                  </a:lnTo>
                  <a:lnTo>
                    <a:pt x="173026" y="613002"/>
                  </a:lnTo>
                  <a:lnTo>
                    <a:pt x="212757" y="629266"/>
                  </a:lnTo>
                  <a:lnTo>
                    <a:pt x="254973" y="639389"/>
                  </a:lnTo>
                  <a:lnTo>
                    <a:pt x="299212" y="642874"/>
                  </a:lnTo>
                  <a:lnTo>
                    <a:pt x="343422" y="639389"/>
                  </a:lnTo>
                  <a:lnTo>
                    <a:pt x="385619" y="629266"/>
                  </a:lnTo>
                  <a:lnTo>
                    <a:pt x="425342" y="613002"/>
                  </a:lnTo>
                  <a:lnTo>
                    <a:pt x="462125" y="591093"/>
                  </a:lnTo>
                  <a:lnTo>
                    <a:pt x="495507" y="564038"/>
                  </a:lnTo>
                  <a:lnTo>
                    <a:pt x="525024" y="532331"/>
                  </a:lnTo>
                  <a:lnTo>
                    <a:pt x="550213" y="496472"/>
                  </a:lnTo>
                  <a:lnTo>
                    <a:pt x="570610" y="456955"/>
                  </a:lnTo>
                  <a:lnTo>
                    <a:pt x="585753" y="414280"/>
                  </a:lnTo>
                  <a:lnTo>
                    <a:pt x="595179" y="368941"/>
                  </a:lnTo>
                  <a:lnTo>
                    <a:pt x="598424" y="321437"/>
                  </a:lnTo>
                  <a:lnTo>
                    <a:pt x="595179" y="273932"/>
                  </a:lnTo>
                  <a:lnTo>
                    <a:pt x="585753" y="228593"/>
                  </a:lnTo>
                  <a:lnTo>
                    <a:pt x="570610" y="185918"/>
                  </a:lnTo>
                  <a:lnTo>
                    <a:pt x="550213" y="146401"/>
                  </a:lnTo>
                  <a:lnTo>
                    <a:pt x="525024" y="110542"/>
                  </a:lnTo>
                  <a:lnTo>
                    <a:pt x="495507" y="78835"/>
                  </a:lnTo>
                  <a:lnTo>
                    <a:pt x="462125" y="51780"/>
                  </a:lnTo>
                  <a:lnTo>
                    <a:pt x="425342" y="29871"/>
                  </a:lnTo>
                  <a:lnTo>
                    <a:pt x="385619" y="13607"/>
                  </a:lnTo>
                  <a:lnTo>
                    <a:pt x="343422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5421376" y="22860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0" y="321437"/>
                  </a:moveTo>
                  <a:lnTo>
                    <a:pt x="3241" y="273932"/>
                  </a:lnTo>
                  <a:lnTo>
                    <a:pt x="12659" y="228593"/>
                  </a:lnTo>
                  <a:lnTo>
                    <a:pt x="27792" y="185918"/>
                  </a:lnTo>
                  <a:lnTo>
                    <a:pt x="48178" y="146401"/>
                  </a:lnTo>
                  <a:lnTo>
                    <a:pt x="73356" y="110542"/>
                  </a:lnTo>
                  <a:lnTo>
                    <a:pt x="102864" y="78835"/>
                  </a:lnTo>
                  <a:lnTo>
                    <a:pt x="136242" y="51780"/>
                  </a:lnTo>
                  <a:lnTo>
                    <a:pt x="173026" y="29871"/>
                  </a:lnTo>
                  <a:lnTo>
                    <a:pt x="212757" y="13607"/>
                  </a:lnTo>
                  <a:lnTo>
                    <a:pt x="254973" y="3484"/>
                  </a:lnTo>
                  <a:lnTo>
                    <a:pt x="299212" y="0"/>
                  </a:lnTo>
                  <a:lnTo>
                    <a:pt x="343422" y="3484"/>
                  </a:lnTo>
                  <a:lnTo>
                    <a:pt x="385619" y="13607"/>
                  </a:lnTo>
                  <a:lnTo>
                    <a:pt x="425342" y="29871"/>
                  </a:lnTo>
                  <a:lnTo>
                    <a:pt x="462125" y="51780"/>
                  </a:lnTo>
                  <a:lnTo>
                    <a:pt x="495507" y="78835"/>
                  </a:lnTo>
                  <a:lnTo>
                    <a:pt x="525024" y="110542"/>
                  </a:lnTo>
                  <a:lnTo>
                    <a:pt x="550213" y="146401"/>
                  </a:lnTo>
                  <a:lnTo>
                    <a:pt x="570610" y="185918"/>
                  </a:lnTo>
                  <a:lnTo>
                    <a:pt x="585753" y="228593"/>
                  </a:lnTo>
                  <a:lnTo>
                    <a:pt x="595179" y="273932"/>
                  </a:lnTo>
                  <a:lnTo>
                    <a:pt x="598424" y="321437"/>
                  </a:lnTo>
                  <a:lnTo>
                    <a:pt x="595179" y="368941"/>
                  </a:lnTo>
                  <a:lnTo>
                    <a:pt x="585753" y="414280"/>
                  </a:lnTo>
                  <a:lnTo>
                    <a:pt x="570610" y="456955"/>
                  </a:lnTo>
                  <a:lnTo>
                    <a:pt x="550213" y="496472"/>
                  </a:lnTo>
                  <a:lnTo>
                    <a:pt x="525024" y="532331"/>
                  </a:lnTo>
                  <a:lnTo>
                    <a:pt x="495507" y="564038"/>
                  </a:lnTo>
                  <a:lnTo>
                    <a:pt x="462125" y="591093"/>
                  </a:lnTo>
                  <a:lnTo>
                    <a:pt x="425342" y="613002"/>
                  </a:lnTo>
                  <a:lnTo>
                    <a:pt x="385619" y="629266"/>
                  </a:lnTo>
                  <a:lnTo>
                    <a:pt x="343422" y="639389"/>
                  </a:lnTo>
                  <a:lnTo>
                    <a:pt x="299212" y="642874"/>
                  </a:lnTo>
                  <a:lnTo>
                    <a:pt x="254973" y="639389"/>
                  </a:lnTo>
                  <a:lnTo>
                    <a:pt x="212757" y="629266"/>
                  </a:lnTo>
                  <a:lnTo>
                    <a:pt x="173026" y="613002"/>
                  </a:lnTo>
                  <a:lnTo>
                    <a:pt x="136242" y="591093"/>
                  </a:lnTo>
                  <a:lnTo>
                    <a:pt x="102864" y="564038"/>
                  </a:lnTo>
                  <a:lnTo>
                    <a:pt x="73356" y="532331"/>
                  </a:lnTo>
                  <a:lnTo>
                    <a:pt x="48178" y="496472"/>
                  </a:lnTo>
                  <a:lnTo>
                    <a:pt x="27792" y="456955"/>
                  </a:lnTo>
                  <a:lnTo>
                    <a:pt x="12659" y="414280"/>
                  </a:lnTo>
                  <a:lnTo>
                    <a:pt x="3241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6753606" y="2372994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860161" y="1583258"/>
            <a:ext cx="22097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US" sz="2800" b="1" kern="0" spc="3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endParaRPr sz="2800" kern="0" dirty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386451" y="2039874"/>
            <a:ext cx="1300480" cy="1137285"/>
          </a:xfrm>
          <a:custGeom>
            <a:avLst/>
            <a:gdLst/>
            <a:ahLst/>
            <a:cxnLst/>
            <a:rect l="l" t="t" r="r" b="b"/>
            <a:pathLst>
              <a:path w="1300479" h="1137285">
                <a:moveTo>
                  <a:pt x="1284224" y="815721"/>
                </a:moveTo>
                <a:lnTo>
                  <a:pt x="1246251" y="813181"/>
                </a:lnTo>
                <a:lnTo>
                  <a:pt x="1245235" y="827405"/>
                </a:lnTo>
                <a:lnTo>
                  <a:pt x="1242949" y="839343"/>
                </a:lnTo>
                <a:lnTo>
                  <a:pt x="1226566" y="875665"/>
                </a:lnTo>
                <a:lnTo>
                  <a:pt x="1196848" y="913003"/>
                </a:lnTo>
                <a:lnTo>
                  <a:pt x="1154303" y="949706"/>
                </a:lnTo>
                <a:lnTo>
                  <a:pt x="1119378" y="973201"/>
                </a:lnTo>
                <a:lnTo>
                  <a:pt x="1080135" y="995426"/>
                </a:lnTo>
                <a:lnTo>
                  <a:pt x="1036828" y="1016127"/>
                </a:lnTo>
                <a:lnTo>
                  <a:pt x="989965" y="1035177"/>
                </a:lnTo>
                <a:lnTo>
                  <a:pt x="940054" y="1052068"/>
                </a:lnTo>
                <a:lnTo>
                  <a:pt x="887476" y="1066800"/>
                </a:lnTo>
                <a:lnTo>
                  <a:pt x="832866" y="1078865"/>
                </a:lnTo>
                <a:lnTo>
                  <a:pt x="776732" y="1088390"/>
                </a:lnTo>
                <a:lnTo>
                  <a:pt x="719328" y="1094867"/>
                </a:lnTo>
                <a:lnTo>
                  <a:pt x="661416" y="1098296"/>
                </a:lnTo>
                <a:lnTo>
                  <a:pt x="632333" y="1098677"/>
                </a:lnTo>
                <a:lnTo>
                  <a:pt x="603250" y="1098296"/>
                </a:lnTo>
                <a:lnTo>
                  <a:pt x="545211" y="1094994"/>
                </a:lnTo>
                <a:lnTo>
                  <a:pt x="487934" y="1088390"/>
                </a:lnTo>
                <a:lnTo>
                  <a:pt x="431673" y="1078865"/>
                </a:lnTo>
                <a:lnTo>
                  <a:pt x="377063" y="1066800"/>
                </a:lnTo>
                <a:lnTo>
                  <a:pt x="324612" y="1052195"/>
                </a:lnTo>
                <a:lnTo>
                  <a:pt x="274701" y="1035177"/>
                </a:lnTo>
                <a:lnTo>
                  <a:pt x="227711" y="1016254"/>
                </a:lnTo>
                <a:lnTo>
                  <a:pt x="184277" y="995553"/>
                </a:lnTo>
                <a:lnTo>
                  <a:pt x="145034" y="973455"/>
                </a:lnTo>
                <a:lnTo>
                  <a:pt x="126453" y="960145"/>
                </a:lnTo>
                <a:lnTo>
                  <a:pt x="149440" y="944118"/>
                </a:lnTo>
                <a:lnTo>
                  <a:pt x="155829" y="939673"/>
                </a:lnTo>
                <a:lnTo>
                  <a:pt x="0" y="816102"/>
                </a:lnTo>
                <a:lnTo>
                  <a:pt x="61976" y="1005078"/>
                </a:lnTo>
                <a:lnTo>
                  <a:pt x="94996" y="982065"/>
                </a:lnTo>
                <a:lnTo>
                  <a:pt x="103632" y="991743"/>
                </a:lnTo>
                <a:lnTo>
                  <a:pt x="146050" y="1018159"/>
                </a:lnTo>
                <a:lnTo>
                  <a:pt x="189738" y="1040765"/>
                </a:lnTo>
                <a:lnTo>
                  <a:pt x="236982" y="1061466"/>
                </a:lnTo>
                <a:lnTo>
                  <a:pt x="287528" y="1080262"/>
                </a:lnTo>
                <a:lnTo>
                  <a:pt x="340868" y="1096645"/>
                </a:lnTo>
                <a:lnTo>
                  <a:pt x="396367" y="1110488"/>
                </a:lnTo>
                <a:lnTo>
                  <a:pt x="453771" y="1121664"/>
                </a:lnTo>
                <a:lnTo>
                  <a:pt x="512699" y="1129919"/>
                </a:lnTo>
                <a:lnTo>
                  <a:pt x="572516" y="1135126"/>
                </a:lnTo>
                <a:lnTo>
                  <a:pt x="632841" y="1136777"/>
                </a:lnTo>
                <a:lnTo>
                  <a:pt x="663067" y="1136269"/>
                </a:lnTo>
                <a:lnTo>
                  <a:pt x="723138" y="1132840"/>
                </a:lnTo>
                <a:lnTo>
                  <a:pt x="782574" y="1125982"/>
                </a:lnTo>
                <a:lnTo>
                  <a:pt x="840740" y="1116203"/>
                </a:lnTo>
                <a:lnTo>
                  <a:pt x="897382" y="1103630"/>
                </a:lnTo>
                <a:lnTo>
                  <a:pt x="915822" y="1098677"/>
                </a:lnTo>
                <a:lnTo>
                  <a:pt x="924814" y="1096264"/>
                </a:lnTo>
                <a:lnTo>
                  <a:pt x="978154" y="1079754"/>
                </a:lnTo>
                <a:lnTo>
                  <a:pt x="1028700" y="1060958"/>
                </a:lnTo>
                <a:lnTo>
                  <a:pt x="1075944" y="1040003"/>
                </a:lnTo>
                <a:lnTo>
                  <a:pt x="1119759" y="1017143"/>
                </a:lnTo>
                <a:lnTo>
                  <a:pt x="1159510" y="992632"/>
                </a:lnTo>
                <a:lnTo>
                  <a:pt x="1194562" y="966470"/>
                </a:lnTo>
                <a:lnTo>
                  <a:pt x="1224915" y="938657"/>
                </a:lnTo>
                <a:lnTo>
                  <a:pt x="1249807" y="909320"/>
                </a:lnTo>
                <a:lnTo>
                  <a:pt x="1275334" y="862711"/>
                </a:lnTo>
                <a:lnTo>
                  <a:pt x="1283335" y="829945"/>
                </a:lnTo>
                <a:lnTo>
                  <a:pt x="1284224" y="815721"/>
                </a:lnTo>
                <a:close/>
              </a:path>
              <a:path w="1300479" h="1137285">
                <a:moveTo>
                  <a:pt x="1300099" y="323977"/>
                </a:moveTo>
                <a:lnTo>
                  <a:pt x="1258874" y="195326"/>
                </a:lnTo>
                <a:lnTo>
                  <a:pt x="1239393" y="134493"/>
                </a:lnTo>
                <a:lnTo>
                  <a:pt x="1206055" y="157403"/>
                </a:lnTo>
                <a:lnTo>
                  <a:pt x="1197483" y="147828"/>
                </a:lnTo>
                <a:lnTo>
                  <a:pt x="1196467" y="146558"/>
                </a:lnTo>
                <a:lnTo>
                  <a:pt x="1195070" y="145415"/>
                </a:lnTo>
                <a:lnTo>
                  <a:pt x="1193673" y="144526"/>
                </a:lnTo>
                <a:lnTo>
                  <a:pt x="1174496" y="131953"/>
                </a:lnTo>
                <a:lnTo>
                  <a:pt x="1154176" y="120015"/>
                </a:lnTo>
                <a:lnTo>
                  <a:pt x="1110488" y="97155"/>
                </a:lnTo>
                <a:lnTo>
                  <a:pt x="1063117" y="76073"/>
                </a:lnTo>
                <a:lnTo>
                  <a:pt x="1012698" y="57277"/>
                </a:lnTo>
                <a:lnTo>
                  <a:pt x="959358" y="40640"/>
                </a:lnTo>
                <a:lnTo>
                  <a:pt x="949845" y="38100"/>
                </a:lnTo>
                <a:lnTo>
                  <a:pt x="931799" y="33274"/>
                </a:lnTo>
                <a:lnTo>
                  <a:pt x="875284" y="20574"/>
                </a:lnTo>
                <a:lnTo>
                  <a:pt x="816991" y="10668"/>
                </a:lnTo>
                <a:lnTo>
                  <a:pt x="757682" y="3937"/>
                </a:lnTo>
                <a:lnTo>
                  <a:pt x="697484" y="508"/>
                </a:lnTo>
                <a:lnTo>
                  <a:pt x="667258" y="0"/>
                </a:lnTo>
                <a:lnTo>
                  <a:pt x="637032" y="508"/>
                </a:lnTo>
                <a:lnTo>
                  <a:pt x="576834" y="4064"/>
                </a:lnTo>
                <a:lnTo>
                  <a:pt x="517652" y="10795"/>
                </a:lnTo>
                <a:lnTo>
                  <a:pt x="459359" y="20574"/>
                </a:lnTo>
                <a:lnTo>
                  <a:pt x="402717" y="33274"/>
                </a:lnTo>
                <a:lnTo>
                  <a:pt x="348234" y="48514"/>
                </a:lnTo>
                <a:lnTo>
                  <a:pt x="296291" y="66167"/>
                </a:lnTo>
                <a:lnTo>
                  <a:pt x="247269" y="86106"/>
                </a:lnTo>
                <a:lnTo>
                  <a:pt x="201676" y="107950"/>
                </a:lnTo>
                <a:lnTo>
                  <a:pt x="160020" y="131699"/>
                </a:lnTo>
                <a:lnTo>
                  <a:pt x="122428" y="157099"/>
                </a:lnTo>
                <a:lnTo>
                  <a:pt x="89662" y="184023"/>
                </a:lnTo>
                <a:lnTo>
                  <a:pt x="62103" y="212471"/>
                </a:lnTo>
                <a:lnTo>
                  <a:pt x="31623" y="258191"/>
                </a:lnTo>
                <a:lnTo>
                  <a:pt x="16891" y="306832"/>
                </a:lnTo>
                <a:lnTo>
                  <a:pt x="15875" y="321056"/>
                </a:lnTo>
                <a:lnTo>
                  <a:pt x="53848" y="323596"/>
                </a:lnTo>
                <a:lnTo>
                  <a:pt x="54864" y="309372"/>
                </a:lnTo>
                <a:lnTo>
                  <a:pt x="57277" y="297434"/>
                </a:lnTo>
                <a:lnTo>
                  <a:pt x="73533" y="261112"/>
                </a:lnTo>
                <a:lnTo>
                  <a:pt x="103378" y="223774"/>
                </a:lnTo>
                <a:lnTo>
                  <a:pt x="145923" y="187071"/>
                </a:lnTo>
                <a:lnTo>
                  <a:pt x="180721" y="163576"/>
                </a:lnTo>
                <a:lnTo>
                  <a:pt x="219964" y="141351"/>
                </a:lnTo>
                <a:lnTo>
                  <a:pt x="263271" y="120650"/>
                </a:lnTo>
                <a:lnTo>
                  <a:pt x="310134" y="101600"/>
                </a:lnTo>
                <a:lnTo>
                  <a:pt x="360045" y="84836"/>
                </a:lnTo>
                <a:lnTo>
                  <a:pt x="412623" y="69977"/>
                </a:lnTo>
                <a:lnTo>
                  <a:pt x="467106" y="57912"/>
                </a:lnTo>
                <a:lnTo>
                  <a:pt x="523367" y="48514"/>
                </a:lnTo>
                <a:lnTo>
                  <a:pt x="580644" y="41910"/>
                </a:lnTo>
                <a:lnTo>
                  <a:pt x="638683" y="38608"/>
                </a:lnTo>
                <a:lnTo>
                  <a:pt x="667893" y="38100"/>
                </a:lnTo>
                <a:lnTo>
                  <a:pt x="696849" y="38608"/>
                </a:lnTo>
                <a:lnTo>
                  <a:pt x="754761" y="41910"/>
                </a:lnTo>
                <a:lnTo>
                  <a:pt x="812165" y="48514"/>
                </a:lnTo>
                <a:lnTo>
                  <a:pt x="868426" y="58039"/>
                </a:lnTo>
                <a:lnTo>
                  <a:pt x="922909" y="70358"/>
                </a:lnTo>
                <a:lnTo>
                  <a:pt x="975487" y="85090"/>
                </a:lnTo>
                <a:lnTo>
                  <a:pt x="1025398" y="102235"/>
                </a:lnTo>
                <a:lnTo>
                  <a:pt x="1072388" y="121412"/>
                </a:lnTo>
                <a:lnTo>
                  <a:pt x="1115695" y="142240"/>
                </a:lnTo>
                <a:lnTo>
                  <a:pt x="1155065" y="164846"/>
                </a:lnTo>
                <a:lnTo>
                  <a:pt x="1174419" y="179146"/>
                </a:lnTo>
                <a:lnTo>
                  <a:pt x="1145159" y="199263"/>
                </a:lnTo>
                <a:lnTo>
                  <a:pt x="1300099" y="32397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858636" y="2574162"/>
            <a:ext cx="23050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endParaRPr sz="2800" kern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588635" y="4511193"/>
            <a:ext cx="840105" cy="104965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spcBef>
                <a:spcPts val="770"/>
              </a:spcBef>
              <a:tabLst>
                <a:tab pos="622300" algn="l"/>
              </a:tabLst>
            </a:pP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800" kern="0" spc="3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endParaRPr sz="2800" kern="0" dirty="0">
              <a:solidFill>
                <a:sysClr val="windowText" lastClr="000000"/>
              </a:solidFill>
              <a:latin typeface="Symbol"/>
              <a:cs typeface="Symbol"/>
            </a:endParaRPr>
          </a:p>
          <a:p>
            <a:pPr marL="109855">
              <a:spcBef>
                <a:spcPts val="675"/>
              </a:spcBef>
              <a:tabLst>
                <a:tab pos="501650" algn="l"/>
              </a:tabLst>
            </a:pPr>
            <a:r>
              <a:rPr lang="en-US" sz="2800" kern="0" spc="3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00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endParaRPr sz="2800" kern="0" dirty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652009" y="4903470"/>
            <a:ext cx="6273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M</a:t>
            </a:r>
            <a:r>
              <a:rPr sz="280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410200" y="4649851"/>
            <a:ext cx="76200" cy="990600"/>
          </a:xfrm>
          <a:custGeom>
            <a:avLst/>
            <a:gdLst/>
            <a:ahLst/>
            <a:cxnLst/>
            <a:rect l="l" t="t" r="r" b="b"/>
            <a:pathLst>
              <a:path w="76200" h="990600">
                <a:moveTo>
                  <a:pt x="0" y="0"/>
                </a:moveTo>
                <a:lnTo>
                  <a:pt x="0" y="990536"/>
                </a:lnTo>
              </a:path>
              <a:path w="76200" h="990600">
                <a:moveTo>
                  <a:pt x="0" y="0"/>
                </a:moveTo>
                <a:lnTo>
                  <a:pt x="76200" y="0"/>
                </a:lnTo>
              </a:path>
              <a:path w="76200" h="990600">
                <a:moveTo>
                  <a:pt x="0" y="990536"/>
                </a:moveTo>
                <a:lnTo>
                  <a:pt x="76200" y="99053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705600" y="4649851"/>
            <a:ext cx="76200" cy="990600"/>
          </a:xfrm>
          <a:custGeom>
            <a:avLst/>
            <a:gdLst/>
            <a:ahLst/>
            <a:cxnLst/>
            <a:rect l="l" t="t" r="r" b="b"/>
            <a:pathLst>
              <a:path w="76200" h="990600">
                <a:moveTo>
                  <a:pt x="76200" y="0"/>
                </a:moveTo>
                <a:lnTo>
                  <a:pt x="76200" y="990536"/>
                </a:lnTo>
              </a:path>
              <a:path w="76200" h="990600">
                <a:moveTo>
                  <a:pt x="76200" y="0"/>
                </a:moveTo>
                <a:lnTo>
                  <a:pt x="0" y="0"/>
                </a:lnTo>
              </a:path>
              <a:path w="76200" h="990600">
                <a:moveTo>
                  <a:pt x="76200" y="990536"/>
                </a:moveTo>
                <a:lnTo>
                  <a:pt x="0" y="99053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4804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4634" y="262403"/>
            <a:ext cx="8991317" cy="1229696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10795" rIns="0" bIns="0" rtlCol="0">
            <a:spAutoFit/>
          </a:bodyPr>
          <a:lstStyle/>
          <a:p>
            <a:pPr marL="3307715" marR="564515" indent="-2731770">
              <a:spcBef>
                <a:spcPts val="85"/>
              </a:spcBef>
            </a:pPr>
            <a:r>
              <a:rPr spc="-10" dirty="0"/>
              <a:t>Single-</a:t>
            </a:r>
            <a:r>
              <a:rPr dirty="0"/>
              <a:t>component</a:t>
            </a:r>
            <a:r>
              <a:rPr spc="30" dirty="0"/>
              <a:t> </a:t>
            </a:r>
            <a:r>
              <a:rPr dirty="0"/>
              <a:t>system, </a:t>
            </a:r>
            <a:r>
              <a:rPr spc="-10" dirty="0"/>
              <a:t>safety analysis</a:t>
            </a:r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84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3" y="3493770"/>
            <a:ext cx="55683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spcBef>
                <a:spcPts val="95"/>
              </a:spcBef>
              <a:buFontTx/>
              <a:buChar char="•"/>
              <a:tabLst>
                <a:tab pos="35496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matrix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has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form: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171951" y="2266951"/>
            <a:ext cx="636905" cy="681355"/>
            <a:chOff x="3028950" y="2266950"/>
            <a:chExt cx="636905" cy="681355"/>
          </a:xfrm>
        </p:grpSpPr>
        <p:sp>
          <p:nvSpPr>
            <p:cNvPr id="5" name="object 5"/>
            <p:cNvSpPr/>
            <p:nvPr/>
          </p:nvSpPr>
          <p:spPr>
            <a:xfrm>
              <a:off x="3048000" y="22860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299212" y="0"/>
                  </a:moveTo>
                  <a:lnTo>
                    <a:pt x="255001" y="3484"/>
                  </a:lnTo>
                  <a:lnTo>
                    <a:pt x="212804" y="13607"/>
                  </a:lnTo>
                  <a:lnTo>
                    <a:pt x="173081" y="29871"/>
                  </a:lnTo>
                  <a:lnTo>
                    <a:pt x="136298" y="51780"/>
                  </a:lnTo>
                  <a:lnTo>
                    <a:pt x="102916" y="78835"/>
                  </a:lnTo>
                  <a:lnTo>
                    <a:pt x="73399" y="110542"/>
                  </a:lnTo>
                  <a:lnTo>
                    <a:pt x="48210" y="146401"/>
                  </a:lnTo>
                  <a:lnTo>
                    <a:pt x="27813" y="185918"/>
                  </a:lnTo>
                  <a:lnTo>
                    <a:pt x="12670" y="228593"/>
                  </a:lnTo>
                  <a:lnTo>
                    <a:pt x="3244" y="273932"/>
                  </a:lnTo>
                  <a:lnTo>
                    <a:pt x="0" y="321437"/>
                  </a:lnTo>
                  <a:lnTo>
                    <a:pt x="3244" y="368941"/>
                  </a:lnTo>
                  <a:lnTo>
                    <a:pt x="12670" y="414280"/>
                  </a:lnTo>
                  <a:lnTo>
                    <a:pt x="27813" y="456955"/>
                  </a:lnTo>
                  <a:lnTo>
                    <a:pt x="48210" y="496472"/>
                  </a:lnTo>
                  <a:lnTo>
                    <a:pt x="73399" y="532331"/>
                  </a:lnTo>
                  <a:lnTo>
                    <a:pt x="102916" y="564038"/>
                  </a:lnTo>
                  <a:lnTo>
                    <a:pt x="136298" y="591093"/>
                  </a:lnTo>
                  <a:lnTo>
                    <a:pt x="173081" y="613002"/>
                  </a:lnTo>
                  <a:lnTo>
                    <a:pt x="212804" y="629266"/>
                  </a:lnTo>
                  <a:lnTo>
                    <a:pt x="255001" y="639389"/>
                  </a:lnTo>
                  <a:lnTo>
                    <a:pt x="299212" y="642874"/>
                  </a:lnTo>
                  <a:lnTo>
                    <a:pt x="343453" y="639389"/>
                  </a:lnTo>
                  <a:lnTo>
                    <a:pt x="385677" y="629266"/>
                  </a:lnTo>
                  <a:lnTo>
                    <a:pt x="425420" y="613002"/>
                  </a:lnTo>
                  <a:lnTo>
                    <a:pt x="462220" y="591093"/>
                  </a:lnTo>
                  <a:lnTo>
                    <a:pt x="495614" y="564038"/>
                  </a:lnTo>
                  <a:lnTo>
                    <a:pt x="525139" y="532331"/>
                  </a:lnTo>
                  <a:lnTo>
                    <a:pt x="550334" y="496472"/>
                  </a:lnTo>
                  <a:lnTo>
                    <a:pt x="570735" y="456955"/>
                  </a:lnTo>
                  <a:lnTo>
                    <a:pt x="585880" y="414280"/>
                  </a:lnTo>
                  <a:lnTo>
                    <a:pt x="595306" y="368941"/>
                  </a:lnTo>
                  <a:lnTo>
                    <a:pt x="598551" y="321437"/>
                  </a:lnTo>
                  <a:lnTo>
                    <a:pt x="595306" y="273932"/>
                  </a:lnTo>
                  <a:lnTo>
                    <a:pt x="585880" y="228593"/>
                  </a:lnTo>
                  <a:lnTo>
                    <a:pt x="570735" y="185918"/>
                  </a:lnTo>
                  <a:lnTo>
                    <a:pt x="550334" y="146401"/>
                  </a:lnTo>
                  <a:lnTo>
                    <a:pt x="525139" y="110542"/>
                  </a:lnTo>
                  <a:lnTo>
                    <a:pt x="495614" y="78835"/>
                  </a:lnTo>
                  <a:lnTo>
                    <a:pt x="462220" y="51780"/>
                  </a:lnTo>
                  <a:lnTo>
                    <a:pt x="425420" y="29871"/>
                  </a:lnTo>
                  <a:lnTo>
                    <a:pt x="385677" y="13607"/>
                  </a:lnTo>
                  <a:lnTo>
                    <a:pt x="343453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3048000" y="22860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0" y="321437"/>
                  </a:moveTo>
                  <a:lnTo>
                    <a:pt x="3244" y="273932"/>
                  </a:lnTo>
                  <a:lnTo>
                    <a:pt x="12670" y="228593"/>
                  </a:lnTo>
                  <a:lnTo>
                    <a:pt x="27813" y="185918"/>
                  </a:lnTo>
                  <a:lnTo>
                    <a:pt x="48210" y="146401"/>
                  </a:lnTo>
                  <a:lnTo>
                    <a:pt x="73399" y="110542"/>
                  </a:lnTo>
                  <a:lnTo>
                    <a:pt x="102916" y="78835"/>
                  </a:lnTo>
                  <a:lnTo>
                    <a:pt x="136298" y="51780"/>
                  </a:lnTo>
                  <a:lnTo>
                    <a:pt x="173081" y="29871"/>
                  </a:lnTo>
                  <a:lnTo>
                    <a:pt x="212804" y="13607"/>
                  </a:lnTo>
                  <a:lnTo>
                    <a:pt x="255001" y="3484"/>
                  </a:lnTo>
                  <a:lnTo>
                    <a:pt x="299212" y="0"/>
                  </a:lnTo>
                  <a:lnTo>
                    <a:pt x="343453" y="3484"/>
                  </a:lnTo>
                  <a:lnTo>
                    <a:pt x="385677" y="13607"/>
                  </a:lnTo>
                  <a:lnTo>
                    <a:pt x="425420" y="29871"/>
                  </a:lnTo>
                  <a:lnTo>
                    <a:pt x="462220" y="51780"/>
                  </a:lnTo>
                  <a:lnTo>
                    <a:pt x="495614" y="78835"/>
                  </a:lnTo>
                  <a:lnTo>
                    <a:pt x="525139" y="110542"/>
                  </a:lnTo>
                  <a:lnTo>
                    <a:pt x="550334" y="146401"/>
                  </a:lnTo>
                  <a:lnTo>
                    <a:pt x="570735" y="185918"/>
                  </a:lnTo>
                  <a:lnTo>
                    <a:pt x="585880" y="228593"/>
                  </a:lnTo>
                  <a:lnTo>
                    <a:pt x="595306" y="273932"/>
                  </a:lnTo>
                  <a:lnTo>
                    <a:pt x="598551" y="321437"/>
                  </a:lnTo>
                  <a:lnTo>
                    <a:pt x="595306" y="368941"/>
                  </a:lnTo>
                  <a:lnTo>
                    <a:pt x="585880" y="414280"/>
                  </a:lnTo>
                  <a:lnTo>
                    <a:pt x="570735" y="456955"/>
                  </a:lnTo>
                  <a:lnTo>
                    <a:pt x="550334" y="496472"/>
                  </a:lnTo>
                  <a:lnTo>
                    <a:pt x="525139" y="532331"/>
                  </a:lnTo>
                  <a:lnTo>
                    <a:pt x="495614" y="564038"/>
                  </a:lnTo>
                  <a:lnTo>
                    <a:pt x="462220" y="591093"/>
                  </a:lnTo>
                  <a:lnTo>
                    <a:pt x="425420" y="613002"/>
                  </a:lnTo>
                  <a:lnTo>
                    <a:pt x="385677" y="629266"/>
                  </a:lnTo>
                  <a:lnTo>
                    <a:pt x="343453" y="639389"/>
                  </a:lnTo>
                  <a:lnTo>
                    <a:pt x="299212" y="642874"/>
                  </a:lnTo>
                  <a:lnTo>
                    <a:pt x="255001" y="639389"/>
                  </a:lnTo>
                  <a:lnTo>
                    <a:pt x="212804" y="629266"/>
                  </a:lnTo>
                  <a:lnTo>
                    <a:pt x="173081" y="613002"/>
                  </a:lnTo>
                  <a:lnTo>
                    <a:pt x="136298" y="591093"/>
                  </a:lnTo>
                  <a:lnTo>
                    <a:pt x="102916" y="564038"/>
                  </a:lnTo>
                  <a:lnTo>
                    <a:pt x="73399" y="532331"/>
                  </a:lnTo>
                  <a:lnTo>
                    <a:pt x="48210" y="496472"/>
                  </a:lnTo>
                  <a:lnTo>
                    <a:pt x="27813" y="456955"/>
                  </a:lnTo>
                  <a:lnTo>
                    <a:pt x="12670" y="414280"/>
                  </a:lnTo>
                  <a:lnTo>
                    <a:pt x="3244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4379723" y="2372994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305551" y="1809751"/>
            <a:ext cx="636905" cy="681355"/>
            <a:chOff x="5162550" y="1809750"/>
            <a:chExt cx="636905" cy="681355"/>
          </a:xfrm>
        </p:grpSpPr>
        <p:sp>
          <p:nvSpPr>
            <p:cNvPr id="9" name="object 9"/>
            <p:cNvSpPr/>
            <p:nvPr/>
          </p:nvSpPr>
          <p:spPr>
            <a:xfrm>
              <a:off x="5181600" y="18288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299212" y="0"/>
                  </a:moveTo>
                  <a:lnTo>
                    <a:pt x="255001" y="3484"/>
                  </a:lnTo>
                  <a:lnTo>
                    <a:pt x="212804" y="13607"/>
                  </a:lnTo>
                  <a:lnTo>
                    <a:pt x="173081" y="29871"/>
                  </a:lnTo>
                  <a:lnTo>
                    <a:pt x="136298" y="51780"/>
                  </a:lnTo>
                  <a:lnTo>
                    <a:pt x="102916" y="78835"/>
                  </a:lnTo>
                  <a:lnTo>
                    <a:pt x="73399" y="110542"/>
                  </a:lnTo>
                  <a:lnTo>
                    <a:pt x="48210" y="146401"/>
                  </a:lnTo>
                  <a:lnTo>
                    <a:pt x="27813" y="185918"/>
                  </a:lnTo>
                  <a:lnTo>
                    <a:pt x="12670" y="228593"/>
                  </a:lnTo>
                  <a:lnTo>
                    <a:pt x="3244" y="273932"/>
                  </a:lnTo>
                  <a:lnTo>
                    <a:pt x="0" y="321437"/>
                  </a:lnTo>
                  <a:lnTo>
                    <a:pt x="3244" y="368941"/>
                  </a:lnTo>
                  <a:lnTo>
                    <a:pt x="12670" y="414280"/>
                  </a:lnTo>
                  <a:lnTo>
                    <a:pt x="27813" y="456955"/>
                  </a:lnTo>
                  <a:lnTo>
                    <a:pt x="48210" y="496472"/>
                  </a:lnTo>
                  <a:lnTo>
                    <a:pt x="73399" y="532331"/>
                  </a:lnTo>
                  <a:lnTo>
                    <a:pt x="102916" y="564038"/>
                  </a:lnTo>
                  <a:lnTo>
                    <a:pt x="136298" y="591093"/>
                  </a:lnTo>
                  <a:lnTo>
                    <a:pt x="173081" y="613002"/>
                  </a:lnTo>
                  <a:lnTo>
                    <a:pt x="212804" y="629266"/>
                  </a:lnTo>
                  <a:lnTo>
                    <a:pt x="255001" y="639389"/>
                  </a:lnTo>
                  <a:lnTo>
                    <a:pt x="299212" y="642874"/>
                  </a:lnTo>
                  <a:lnTo>
                    <a:pt x="343453" y="639389"/>
                  </a:lnTo>
                  <a:lnTo>
                    <a:pt x="385677" y="629266"/>
                  </a:lnTo>
                  <a:lnTo>
                    <a:pt x="425420" y="613002"/>
                  </a:lnTo>
                  <a:lnTo>
                    <a:pt x="462220" y="591093"/>
                  </a:lnTo>
                  <a:lnTo>
                    <a:pt x="495614" y="564038"/>
                  </a:lnTo>
                  <a:lnTo>
                    <a:pt x="525139" y="532331"/>
                  </a:lnTo>
                  <a:lnTo>
                    <a:pt x="550334" y="496472"/>
                  </a:lnTo>
                  <a:lnTo>
                    <a:pt x="570735" y="456955"/>
                  </a:lnTo>
                  <a:lnTo>
                    <a:pt x="585880" y="414280"/>
                  </a:lnTo>
                  <a:lnTo>
                    <a:pt x="595306" y="368941"/>
                  </a:lnTo>
                  <a:lnTo>
                    <a:pt x="598551" y="321437"/>
                  </a:lnTo>
                  <a:lnTo>
                    <a:pt x="595306" y="273932"/>
                  </a:lnTo>
                  <a:lnTo>
                    <a:pt x="585880" y="228593"/>
                  </a:lnTo>
                  <a:lnTo>
                    <a:pt x="570735" y="185918"/>
                  </a:lnTo>
                  <a:lnTo>
                    <a:pt x="550334" y="146401"/>
                  </a:lnTo>
                  <a:lnTo>
                    <a:pt x="525139" y="110542"/>
                  </a:lnTo>
                  <a:lnTo>
                    <a:pt x="495614" y="78835"/>
                  </a:lnTo>
                  <a:lnTo>
                    <a:pt x="462220" y="51780"/>
                  </a:lnTo>
                  <a:lnTo>
                    <a:pt x="425420" y="29871"/>
                  </a:lnTo>
                  <a:lnTo>
                    <a:pt x="385677" y="13607"/>
                  </a:lnTo>
                  <a:lnTo>
                    <a:pt x="343453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5181600" y="18288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0" y="321437"/>
                  </a:moveTo>
                  <a:lnTo>
                    <a:pt x="3244" y="273932"/>
                  </a:lnTo>
                  <a:lnTo>
                    <a:pt x="12670" y="228593"/>
                  </a:lnTo>
                  <a:lnTo>
                    <a:pt x="27813" y="185918"/>
                  </a:lnTo>
                  <a:lnTo>
                    <a:pt x="48210" y="146401"/>
                  </a:lnTo>
                  <a:lnTo>
                    <a:pt x="73399" y="110542"/>
                  </a:lnTo>
                  <a:lnTo>
                    <a:pt x="102916" y="78835"/>
                  </a:lnTo>
                  <a:lnTo>
                    <a:pt x="136298" y="51780"/>
                  </a:lnTo>
                  <a:lnTo>
                    <a:pt x="173081" y="29871"/>
                  </a:lnTo>
                  <a:lnTo>
                    <a:pt x="212804" y="13607"/>
                  </a:lnTo>
                  <a:lnTo>
                    <a:pt x="255001" y="3484"/>
                  </a:lnTo>
                  <a:lnTo>
                    <a:pt x="299212" y="0"/>
                  </a:lnTo>
                  <a:lnTo>
                    <a:pt x="343453" y="3484"/>
                  </a:lnTo>
                  <a:lnTo>
                    <a:pt x="385677" y="13607"/>
                  </a:lnTo>
                  <a:lnTo>
                    <a:pt x="425420" y="29871"/>
                  </a:lnTo>
                  <a:lnTo>
                    <a:pt x="462220" y="51780"/>
                  </a:lnTo>
                  <a:lnTo>
                    <a:pt x="495614" y="78835"/>
                  </a:lnTo>
                  <a:lnTo>
                    <a:pt x="525139" y="110542"/>
                  </a:lnTo>
                  <a:lnTo>
                    <a:pt x="550334" y="146401"/>
                  </a:lnTo>
                  <a:lnTo>
                    <a:pt x="570735" y="185918"/>
                  </a:lnTo>
                  <a:lnTo>
                    <a:pt x="585880" y="228593"/>
                  </a:lnTo>
                  <a:lnTo>
                    <a:pt x="595306" y="273932"/>
                  </a:lnTo>
                  <a:lnTo>
                    <a:pt x="598551" y="321437"/>
                  </a:lnTo>
                  <a:lnTo>
                    <a:pt x="595306" y="368941"/>
                  </a:lnTo>
                  <a:lnTo>
                    <a:pt x="585880" y="414280"/>
                  </a:lnTo>
                  <a:lnTo>
                    <a:pt x="570735" y="456955"/>
                  </a:lnTo>
                  <a:lnTo>
                    <a:pt x="550334" y="496472"/>
                  </a:lnTo>
                  <a:lnTo>
                    <a:pt x="525139" y="532331"/>
                  </a:lnTo>
                  <a:lnTo>
                    <a:pt x="495614" y="564038"/>
                  </a:lnTo>
                  <a:lnTo>
                    <a:pt x="462220" y="591093"/>
                  </a:lnTo>
                  <a:lnTo>
                    <a:pt x="425420" y="613002"/>
                  </a:lnTo>
                  <a:lnTo>
                    <a:pt x="385677" y="629266"/>
                  </a:lnTo>
                  <a:lnTo>
                    <a:pt x="343453" y="639389"/>
                  </a:lnTo>
                  <a:lnTo>
                    <a:pt x="299212" y="642874"/>
                  </a:lnTo>
                  <a:lnTo>
                    <a:pt x="255001" y="639389"/>
                  </a:lnTo>
                  <a:lnTo>
                    <a:pt x="212804" y="629266"/>
                  </a:lnTo>
                  <a:lnTo>
                    <a:pt x="173081" y="613002"/>
                  </a:lnTo>
                  <a:lnTo>
                    <a:pt x="136298" y="591093"/>
                  </a:lnTo>
                  <a:lnTo>
                    <a:pt x="102916" y="564038"/>
                  </a:lnTo>
                  <a:lnTo>
                    <a:pt x="73399" y="532331"/>
                  </a:lnTo>
                  <a:lnTo>
                    <a:pt x="48210" y="496472"/>
                  </a:lnTo>
                  <a:lnTo>
                    <a:pt x="27813" y="456955"/>
                  </a:lnTo>
                  <a:lnTo>
                    <a:pt x="12670" y="414280"/>
                  </a:lnTo>
                  <a:lnTo>
                    <a:pt x="3244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6513703" y="1915490"/>
            <a:ext cx="2235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807840" y="2133601"/>
            <a:ext cx="1517015" cy="475615"/>
          </a:xfrm>
          <a:custGeom>
            <a:avLst/>
            <a:gdLst/>
            <a:ahLst/>
            <a:cxnLst/>
            <a:rect l="l" t="t" r="r" b="b"/>
            <a:pathLst>
              <a:path w="1517014" h="475614">
                <a:moveTo>
                  <a:pt x="1328901" y="36871"/>
                </a:moveTo>
                <a:lnTo>
                  <a:pt x="0" y="438912"/>
                </a:lnTo>
                <a:lnTo>
                  <a:pt x="10922" y="475488"/>
                </a:lnTo>
                <a:lnTo>
                  <a:pt x="1339951" y="73321"/>
                </a:lnTo>
                <a:lnTo>
                  <a:pt x="1328901" y="36871"/>
                </a:lnTo>
                <a:close/>
              </a:path>
              <a:path w="1517014" h="475614">
                <a:moveTo>
                  <a:pt x="1469435" y="31369"/>
                </a:moveTo>
                <a:lnTo>
                  <a:pt x="1347089" y="31369"/>
                </a:lnTo>
                <a:lnTo>
                  <a:pt x="1358138" y="67817"/>
                </a:lnTo>
                <a:lnTo>
                  <a:pt x="1339951" y="73321"/>
                </a:lnTo>
                <a:lnTo>
                  <a:pt x="1351026" y="109854"/>
                </a:lnTo>
                <a:lnTo>
                  <a:pt x="1469435" y="31369"/>
                </a:lnTo>
                <a:close/>
              </a:path>
              <a:path w="1517014" h="475614">
                <a:moveTo>
                  <a:pt x="1347089" y="31369"/>
                </a:moveTo>
                <a:lnTo>
                  <a:pt x="1328901" y="36871"/>
                </a:lnTo>
                <a:lnTo>
                  <a:pt x="1339951" y="73321"/>
                </a:lnTo>
                <a:lnTo>
                  <a:pt x="1358138" y="67817"/>
                </a:lnTo>
                <a:lnTo>
                  <a:pt x="1347089" y="31369"/>
                </a:lnTo>
                <a:close/>
              </a:path>
              <a:path w="1517014" h="475614">
                <a:moveTo>
                  <a:pt x="1516761" y="0"/>
                </a:moveTo>
                <a:lnTo>
                  <a:pt x="1317878" y="508"/>
                </a:lnTo>
                <a:lnTo>
                  <a:pt x="1328901" y="36871"/>
                </a:lnTo>
                <a:lnTo>
                  <a:pt x="1347089" y="31369"/>
                </a:lnTo>
                <a:lnTo>
                  <a:pt x="1469435" y="31369"/>
                </a:lnTo>
                <a:lnTo>
                  <a:pt x="151676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55819" y="1959991"/>
            <a:ext cx="598804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US" sz="2800" b="1" kern="0" spc="15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spc="155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6305551" y="2647951"/>
            <a:ext cx="636905" cy="681355"/>
            <a:chOff x="5162550" y="2647950"/>
            <a:chExt cx="636905" cy="681355"/>
          </a:xfrm>
        </p:grpSpPr>
        <p:sp>
          <p:nvSpPr>
            <p:cNvPr id="15" name="object 15"/>
            <p:cNvSpPr/>
            <p:nvPr/>
          </p:nvSpPr>
          <p:spPr>
            <a:xfrm>
              <a:off x="5181600" y="26670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299212" y="0"/>
                  </a:moveTo>
                  <a:lnTo>
                    <a:pt x="255001" y="3484"/>
                  </a:lnTo>
                  <a:lnTo>
                    <a:pt x="212804" y="13607"/>
                  </a:lnTo>
                  <a:lnTo>
                    <a:pt x="173081" y="29871"/>
                  </a:lnTo>
                  <a:lnTo>
                    <a:pt x="136298" y="51780"/>
                  </a:lnTo>
                  <a:lnTo>
                    <a:pt x="102916" y="78835"/>
                  </a:lnTo>
                  <a:lnTo>
                    <a:pt x="73399" y="110542"/>
                  </a:lnTo>
                  <a:lnTo>
                    <a:pt x="48210" y="146401"/>
                  </a:lnTo>
                  <a:lnTo>
                    <a:pt x="27813" y="185918"/>
                  </a:lnTo>
                  <a:lnTo>
                    <a:pt x="12670" y="228593"/>
                  </a:lnTo>
                  <a:lnTo>
                    <a:pt x="3244" y="273932"/>
                  </a:lnTo>
                  <a:lnTo>
                    <a:pt x="0" y="321437"/>
                  </a:lnTo>
                  <a:lnTo>
                    <a:pt x="3244" y="368944"/>
                  </a:lnTo>
                  <a:lnTo>
                    <a:pt x="12670" y="414291"/>
                  </a:lnTo>
                  <a:lnTo>
                    <a:pt x="27813" y="456979"/>
                  </a:lnTo>
                  <a:lnTo>
                    <a:pt x="48210" y="496510"/>
                  </a:lnTo>
                  <a:lnTo>
                    <a:pt x="73399" y="532386"/>
                  </a:lnTo>
                  <a:lnTo>
                    <a:pt x="102916" y="564110"/>
                  </a:lnTo>
                  <a:lnTo>
                    <a:pt x="136298" y="591182"/>
                  </a:lnTo>
                  <a:lnTo>
                    <a:pt x="173081" y="613106"/>
                  </a:lnTo>
                  <a:lnTo>
                    <a:pt x="212804" y="629382"/>
                  </a:lnTo>
                  <a:lnTo>
                    <a:pt x="255001" y="639513"/>
                  </a:lnTo>
                  <a:lnTo>
                    <a:pt x="299212" y="643001"/>
                  </a:lnTo>
                  <a:lnTo>
                    <a:pt x="343453" y="639513"/>
                  </a:lnTo>
                  <a:lnTo>
                    <a:pt x="385677" y="629382"/>
                  </a:lnTo>
                  <a:lnTo>
                    <a:pt x="425420" y="613106"/>
                  </a:lnTo>
                  <a:lnTo>
                    <a:pt x="462220" y="591182"/>
                  </a:lnTo>
                  <a:lnTo>
                    <a:pt x="495614" y="564110"/>
                  </a:lnTo>
                  <a:lnTo>
                    <a:pt x="525139" y="532386"/>
                  </a:lnTo>
                  <a:lnTo>
                    <a:pt x="550334" y="496510"/>
                  </a:lnTo>
                  <a:lnTo>
                    <a:pt x="570735" y="456979"/>
                  </a:lnTo>
                  <a:lnTo>
                    <a:pt x="585880" y="414291"/>
                  </a:lnTo>
                  <a:lnTo>
                    <a:pt x="595306" y="368944"/>
                  </a:lnTo>
                  <a:lnTo>
                    <a:pt x="598551" y="321437"/>
                  </a:lnTo>
                  <a:lnTo>
                    <a:pt x="595306" y="273932"/>
                  </a:lnTo>
                  <a:lnTo>
                    <a:pt x="585880" y="228593"/>
                  </a:lnTo>
                  <a:lnTo>
                    <a:pt x="570735" y="185918"/>
                  </a:lnTo>
                  <a:lnTo>
                    <a:pt x="550334" y="146401"/>
                  </a:lnTo>
                  <a:lnTo>
                    <a:pt x="525139" y="110542"/>
                  </a:lnTo>
                  <a:lnTo>
                    <a:pt x="495614" y="78835"/>
                  </a:lnTo>
                  <a:lnTo>
                    <a:pt x="462220" y="51780"/>
                  </a:lnTo>
                  <a:lnTo>
                    <a:pt x="425420" y="29871"/>
                  </a:lnTo>
                  <a:lnTo>
                    <a:pt x="385677" y="13607"/>
                  </a:lnTo>
                  <a:lnTo>
                    <a:pt x="343453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5181600" y="26670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0" y="321437"/>
                  </a:moveTo>
                  <a:lnTo>
                    <a:pt x="3244" y="273932"/>
                  </a:lnTo>
                  <a:lnTo>
                    <a:pt x="12670" y="228593"/>
                  </a:lnTo>
                  <a:lnTo>
                    <a:pt x="27813" y="185918"/>
                  </a:lnTo>
                  <a:lnTo>
                    <a:pt x="48210" y="146401"/>
                  </a:lnTo>
                  <a:lnTo>
                    <a:pt x="73399" y="110542"/>
                  </a:lnTo>
                  <a:lnTo>
                    <a:pt x="102916" y="78835"/>
                  </a:lnTo>
                  <a:lnTo>
                    <a:pt x="136298" y="51780"/>
                  </a:lnTo>
                  <a:lnTo>
                    <a:pt x="173081" y="29871"/>
                  </a:lnTo>
                  <a:lnTo>
                    <a:pt x="212804" y="13607"/>
                  </a:lnTo>
                  <a:lnTo>
                    <a:pt x="255001" y="3484"/>
                  </a:lnTo>
                  <a:lnTo>
                    <a:pt x="299212" y="0"/>
                  </a:lnTo>
                  <a:lnTo>
                    <a:pt x="343453" y="3484"/>
                  </a:lnTo>
                  <a:lnTo>
                    <a:pt x="385677" y="13607"/>
                  </a:lnTo>
                  <a:lnTo>
                    <a:pt x="425420" y="29871"/>
                  </a:lnTo>
                  <a:lnTo>
                    <a:pt x="462220" y="51780"/>
                  </a:lnTo>
                  <a:lnTo>
                    <a:pt x="495614" y="78835"/>
                  </a:lnTo>
                  <a:lnTo>
                    <a:pt x="525139" y="110542"/>
                  </a:lnTo>
                  <a:lnTo>
                    <a:pt x="550334" y="146401"/>
                  </a:lnTo>
                  <a:lnTo>
                    <a:pt x="570735" y="185918"/>
                  </a:lnTo>
                  <a:lnTo>
                    <a:pt x="585880" y="228593"/>
                  </a:lnTo>
                  <a:lnTo>
                    <a:pt x="595306" y="273932"/>
                  </a:lnTo>
                  <a:lnTo>
                    <a:pt x="598551" y="321437"/>
                  </a:lnTo>
                  <a:lnTo>
                    <a:pt x="595306" y="368944"/>
                  </a:lnTo>
                  <a:lnTo>
                    <a:pt x="585880" y="414291"/>
                  </a:lnTo>
                  <a:lnTo>
                    <a:pt x="570735" y="456979"/>
                  </a:lnTo>
                  <a:lnTo>
                    <a:pt x="550334" y="496510"/>
                  </a:lnTo>
                  <a:lnTo>
                    <a:pt x="525139" y="532386"/>
                  </a:lnTo>
                  <a:lnTo>
                    <a:pt x="495614" y="564110"/>
                  </a:lnTo>
                  <a:lnTo>
                    <a:pt x="462220" y="591182"/>
                  </a:lnTo>
                  <a:lnTo>
                    <a:pt x="425420" y="613106"/>
                  </a:lnTo>
                  <a:lnTo>
                    <a:pt x="385677" y="629382"/>
                  </a:lnTo>
                  <a:lnTo>
                    <a:pt x="343453" y="639513"/>
                  </a:lnTo>
                  <a:lnTo>
                    <a:pt x="299212" y="643001"/>
                  </a:lnTo>
                  <a:lnTo>
                    <a:pt x="255001" y="639513"/>
                  </a:lnTo>
                  <a:lnTo>
                    <a:pt x="212804" y="629382"/>
                  </a:lnTo>
                  <a:lnTo>
                    <a:pt x="173081" y="613106"/>
                  </a:lnTo>
                  <a:lnTo>
                    <a:pt x="136298" y="591182"/>
                  </a:lnTo>
                  <a:lnTo>
                    <a:pt x="102916" y="564110"/>
                  </a:lnTo>
                  <a:lnTo>
                    <a:pt x="73399" y="532386"/>
                  </a:lnTo>
                  <a:lnTo>
                    <a:pt x="48210" y="496510"/>
                  </a:lnTo>
                  <a:lnTo>
                    <a:pt x="27813" y="456979"/>
                  </a:lnTo>
                  <a:lnTo>
                    <a:pt x="12670" y="414291"/>
                  </a:lnTo>
                  <a:lnTo>
                    <a:pt x="3244" y="368944"/>
                  </a:lnTo>
                  <a:lnTo>
                    <a:pt x="0" y="321437"/>
                  </a:lnTo>
                  <a:close/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6513704" y="2753994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796916" y="2572131"/>
            <a:ext cx="1527810" cy="342265"/>
          </a:xfrm>
          <a:custGeom>
            <a:avLst/>
            <a:gdLst/>
            <a:ahLst/>
            <a:cxnLst/>
            <a:rect l="l" t="t" r="r" b="b"/>
            <a:pathLst>
              <a:path w="1527810" h="342264">
                <a:moveTo>
                  <a:pt x="1337151" y="304743"/>
                </a:moveTo>
                <a:lnTo>
                  <a:pt x="1329690" y="342138"/>
                </a:lnTo>
                <a:lnTo>
                  <a:pt x="1527683" y="323469"/>
                </a:lnTo>
                <a:lnTo>
                  <a:pt x="1499484" y="308483"/>
                </a:lnTo>
                <a:lnTo>
                  <a:pt x="1355852" y="308483"/>
                </a:lnTo>
                <a:lnTo>
                  <a:pt x="1337151" y="304743"/>
                </a:lnTo>
                <a:close/>
              </a:path>
              <a:path w="1527810" h="342264">
                <a:moveTo>
                  <a:pt x="1344604" y="267397"/>
                </a:moveTo>
                <a:lnTo>
                  <a:pt x="1337151" y="304743"/>
                </a:lnTo>
                <a:lnTo>
                  <a:pt x="1355852" y="308483"/>
                </a:lnTo>
                <a:lnTo>
                  <a:pt x="1363345" y="271145"/>
                </a:lnTo>
                <a:lnTo>
                  <a:pt x="1344604" y="267397"/>
                </a:lnTo>
                <a:close/>
              </a:path>
              <a:path w="1527810" h="342264">
                <a:moveTo>
                  <a:pt x="1352042" y="230124"/>
                </a:moveTo>
                <a:lnTo>
                  <a:pt x="1344604" y="267397"/>
                </a:lnTo>
                <a:lnTo>
                  <a:pt x="1363345" y="271145"/>
                </a:lnTo>
                <a:lnTo>
                  <a:pt x="1355852" y="308483"/>
                </a:lnTo>
                <a:lnTo>
                  <a:pt x="1499484" y="308483"/>
                </a:lnTo>
                <a:lnTo>
                  <a:pt x="1352042" y="230124"/>
                </a:lnTo>
                <a:close/>
              </a:path>
              <a:path w="1527810" h="342264">
                <a:moveTo>
                  <a:pt x="7366" y="0"/>
                </a:moveTo>
                <a:lnTo>
                  <a:pt x="0" y="37338"/>
                </a:lnTo>
                <a:lnTo>
                  <a:pt x="1337151" y="304743"/>
                </a:lnTo>
                <a:lnTo>
                  <a:pt x="1344604" y="267397"/>
                </a:lnTo>
                <a:lnTo>
                  <a:pt x="73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948173" y="2798140"/>
            <a:ext cx="118212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en-US" sz="2800" b="1" kern="0" spc="9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spc="90" dirty="0">
                <a:solidFill>
                  <a:sysClr val="windowText" lastClr="000000"/>
                </a:solidFill>
                <a:latin typeface="Helvetica"/>
                <a:cs typeface="Helvetica"/>
              </a:rPr>
              <a:t>(1-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C)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413375" y="4282592"/>
            <a:ext cx="1823720" cy="156210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R="109220" algn="r">
              <a:spcBef>
                <a:spcPts val="770"/>
              </a:spcBef>
              <a:tabLst>
                <a:tab pos="805815" algn="l"/>
                <a:tab pos="1299845" algn="l"/>
              </a:tabLst>
            </a:pP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800" kern="0" spc="3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R="69215" algn="r">
              <a:spcBef>
                <a:spcPts val="675"/>
              </a:spcBef>
              <a:tabLst>
                <a:tab pos="845819" algn="l"/>
                <a:tab pos="1339215" algn="l"/>
              </a:tabLst>
            </a:pPr>
            <a:r>
              <a:rPr lang="en-US" sz="2800" kern="0" spc="15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spc="150" dirty="0">
                <a:solidFill>
                  <a:sysClr val="windowText" lastClr="000000"/>
                </a:solidFill>
                <a:latin typeface="Helvetica"/>
                <a:cs typeface="Helvetica"/>
              </a:rPr>
              <a:t>C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R="5080" algn="r">
              <a:spcBef>
                <a:spcPts val="670"/>
              </a:spcBef>
              <a:tabLst>
                <a:tab pos="1600200" algn="l"/>
              </a:tabLst>
            </a:pPr>
            <a:r>
              <a:rPr lang="en-US" sz="2800" kern="0" spc="8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spc="85" dirty="0">
                <a:solidFill>
                  <a:sysClr val="windowText" lastClr="000000"/>
                </a:solidFill>
                <a:latin typeface="Helvetica"/>
                <a:cs typeface="Helvetica"/>
              </a:rPr>
              <a:t>(1-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C)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575809" y="4901946"/>
            <a:ext cx="6273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M</a:t>
            </a:r>
            <a:r>
              <a:rPr sz="280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334000" y="4421251"/>
            <a:ext cx="76200" cy="1446530"/>
          </a:xfrm>
          <a:custGeom>
            <a:avLst/>
            <a:gdLst/>
            <a:ahLst/>
            <a:cxnLst/>
            <a:rect l="l" t="t" r="r" b="b"/>
            <a:pathLst>
              <a:path w="76200" h="1446529">
                <a:moveTo>
                  <a:pt x="0" y="0"/>
                </a:moveTo>
                <a:lnTo>
                  <a:pt x="0" y="1446149"/>
                </a:lnTo>
              </a:path>
              <a:path w="76200" h="1446529">
                <a:moveTo>
                  <a:pt x="0" y="0"/>
                </a:moveTo>
                <a:lnTo>
                  <a:pt x="76200" y="0"/>
                </a:lnTo>
              </a:path>
              <a:path w="76200" h="1446529">
                <a:moveTo>
                  <a:pt x="0" y="1446149"/>
                </a:moveTo>
                <a:lnTo>
                  <a:pt x="76200" y="144614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467600" y="4343400"/>
            <a:ext cx="76200" cy="1524000"/>
          </a:xfrm>
          <a:custGeom>
            <a:avLst/>
            <a:gdLst/>
            <a:ahLst/>
            <a:cxnLst/>
            <a:rect l="l" t="t" r="r" b="b"/>
            <a:pathLst>
              <a:path w="76200" h="1524000">
                <a:moveTo>
                  <a:pt x="76200" y="0"/>
                </a:moveTo>
                <a:lnTo>
                  <a:pt x="76200" y="1524000"/>
                </a:lnTo>
              </a:path>
              <a:path w="76200" h="1524000">
                <a:moveTo>
                  <a:pt x="76200" y="0"/>
                </a:moveTo>
                <a:lnTo>
                  <a:pt x="0" y="0"/>
                </a:lnTo>
              </a:path>
              <a:path w="76200" h="1524000">
                <a:moveTo>
                  <a:pt x="76200" y="1524000"/>
                </a:moveTo>
                <a:lnTo>
                  <a:pt x="0" y="15240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1160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728980">
              <a:spcBef>
                <a:spcPts val="2245"/>
              </a:spcBef>
            </a:pPr>
            <a:r>
              <a:rPr spc="-30" dirty="0"/>
              <a:t>Two-</a:t>
            </a:r>
            <a:r>
              <a:rPr dirty="0"/>
              <a:t>component</a:t>
            </a:r>
            <a:r>
              <a:rPr spc="10" dirty="0"/>
              <a:t> </a:t>
            </a:r>
            <a:r>
              <a:rPr dirty="0"/>
              <a:t>parallel</a:t>
            </a:r>
            <a:r>
              <a:rPr spc="-15" dirty="0"/>
              <a:t> </a:t>
            </a:r>
            <a:r>
              <a:rPr spc="-10" dirty="0"/>
              <a:t>system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85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3" y="3457194"/>
            <a:ext cx="55721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spcBef>
                <a:spcPts val="95"/>
              </a:spcBef>
              <a:buFontTx/>
              <a:buChar char="•"/>
              <a:tabLst>
                <a:tab pos="35496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matrix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28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has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form: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714751" y="2038351"/>
            <a:ext cx="636905" cy="681355"/>
            <a:chOff x="2571750" y="2038350"/>
            <a:chExt cx="636905" cy="681355"/>
          </a:xfrm>
        </p:grpSpPr>
        <p:sp>
          <p:nvSpPr>
            <p:cNvPr id="5" name="object 5"/>
            <p:cNvSpPr/>
            <p:nvPr/>
          </p:nvSpPr>
          <p:spPr>
            <a:xfrm>
              <a:off x="2590800" y="2057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5" h="643255">
                  <a:moveTo>
                    <a:pt x="299212" y="0"/>
                  </a:moveTo>
                  <a:lnTo>
                    <a:pt x="255001" y="3484"/>
                  </a:lnTo>
                  <a:lnTo>
                    <a:pt x="212804" y="13607"/>
                  </a:lnTo>
                  <a:lnTo>
                    <a:pt x="173081" y="29871"/>
                  </a:lnTo>
                  <a:lnTo>
                    <a:pt x="136298" y="51780"/>
                  </a:lnTo>
                  <a:lnTo>
                    <a:pt x="102916" y="78835"/>
                  </a:lnTo>
                  <a:lnTo>
                    <a:pt x="73399" y="110542"/>
                  </a:lnTo>
                  <a:lnTo>
                    <a:pt x="48210" y="146401"/>
                  </a:lnTo>
                  <a:lnTo>
                    <a:pt x="27813" y="185918"/>
                  </a:lnTo>
                  <a:lnTo>
                    <a:pt x="12670" y="228593"/>
                  </a:lnTo>
                  <a:lnTo>
                    <a:pt x="3244" y="273932"/>
                  </a:lnTo>
                  <a:lnTo>
                    <a:pt x="0" y="321437"/>
                  </a:lnTo>
                  <a:lnTo>
                    <a:pt x="3244" y="368941"/>
                  </a:lnTo>
                  <a:lnTo>
                    <a:pt x="12670" y="414280"/>
                  </a:lnTo>
                  <a:lnTo>
                    <a:pt x="27813" y="456955"/>
                  </a:lnTo>
                  <a:lnTo>
                    <a:pt x="48210" y="496472"/>
                  </a:lnTo>
                  <a:lnTo>
                    <a:pt x="73399" y="532331"/>
                  </a:lnTo>
                  <a:lnTo>
                    <a:pt x="102916" y="564038"/>
                  </a:lnTo>
                  <a:lnTo>
                    <a:pt x="136298" y="591093"/>
                  </a:lnTo>
                  <a:lnTo>
                    <a:pt x="173081" y="613002"/>
                  </a:lnTo>
                  <a:lnTo>
                    <a:pt x="212804" y="629266"/>
                  </a:lnTo>
                  <a:lnTo>
                    <a:pt x="255001" y="639389"/>
                  </a:lnTo>
                  <a:lnTo>
                    <a:pt x="299212" y="642874"/>
                  </a:lnTo>
                  <a:lnTo>
                    <a:pt x="343453" y="639389"/>
                  </a:lnTo>
                  <a:lnTo>
                    <a:pt x="385677" y="629266"/>
                  </a:lnTo>
                  <a:lnTo>
                    <a:pt x="425420" y="613002"/>
                  </a:lnTo>
                  <a:lnTo>
                    <a:pt x="462220" y="591093"/>
                  </a:lnTo>
                  <a:lnTo>
                    <a:pt x="495614" y="564038"/>
                  </a:lnTo>
                  <a:lnTo>
                    <a:pt x="525139" y="532331"/>
                  </a:lnTo>
                  <a:lnTo>
                    <a:pt x="550334" y="496472"/>
                  </a:lnTo>
                  <a:lnTo>
                    <a:pt x="570735" y="456955"/>
                  </a:lnTo>
                  <a:lnTo>
                    <a:pt x="585880" y="414280"/>
                  </a:lnTo>
                  <a:lnTo>
                    <a:pt x="595306" y="368941"/>
                  </a:lnTo>
                  <a:lnTo>
                    <a:pt x="598551" y="321437"/>
                  </a:lnTo>
                  <a:lnTo>
                    <a:pt x="595306" y="273932"/>
                  </a:lnTo>
                  <a:lnTo>
                    <a:pt x="585880" y="228593"/>
                  </a:lnTo>
                  <a:lnTo>
                    <a:pt x="570735" y="185918"/>
                  </a:lnTo>
                  <a:lnTo>
                    <a:pt x="550334" y="146401"/>
                  </a:lnTo>
                  <a:lnTo>
                    <a:pt x="525139" y="110542"/>
                  </a:lnTo>
                  <a:lnTo>
                    <a:pt x="495614" y="78835"/>
                  </a:lnTo>
                  <a:lnTo>
                    <a:pt x="462220" y="51780"/>
                  </a:lnTo>
                  <a:lnTo>
                    <a:pt x="425420" y="29871"/>
                  </a:lnTo>
                  <a:lnTo>
                    <a:pt x="385677" y="13607"/>
                  </a:lnTo>
                  <a:lnTo>
                    <a:pt x="343453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2590800" y="2057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5" h="643255">
                  <a:moveTo>
                    <a:pt x="0" y="321437"/>
                  </a:moveTo>
                  <a:lnTo>
                    <a:pt x="3244" y="273932"/>
                  </a:lnTo>
                  <a:lnTo>
                    <a:pt x="12670" y="228593"/>
                  </a:lnTo>
                  <a:lnTo>
                    <a:pt x="27813" y="185918"/>
                  </a:lnTo>
                  <a:lnTo>
                    <a:pt x="48210" y="146401"/>
                  </a:lnTo>
                  <a:lnTo>
                    <a:pt x="73399" y="110542"/>
                  </a:lnTo>
                  <a:lnTo>
                    <a:pt x="102916" y="78835"/>
                  </a:lnTo>
                  <a:lnTo>
                    <a:pt x="136298" y="51780"/>
                  </a:lnTo>
                  <a:lnTo>
                    <a:pt x="173081" y="29871"/>
                  </a:lnTo>
                  <a:lnTo>
                    <a:pt x="212804" y="13607"/>
                  </a:lnTo>
                  <a:lnTo>
                    <a:pt x="255001" y="3484"/>
                  </a:lnTo>
                  <a:lnTo>
                    <a:pt x="299212" y="0"/>
                  </a:lnTo>
                  <a:lnTo>
                    <a:pt x="343453" y="3484"/>
                  </a:lnTo>
                  <a:lnTo>
                    <a:pt x="385677" y="13607"/>
                  </a:lnTo>
                  <a:lnTo>
                    <a:pt x="425420" y="29871"/>
                  </a:lnTo>
                  <a:lnTo>
                    <a:pt x="462220" y="51780"/>
                  </a:lnTo>
                  <a:lnTo>
                    <a:pt x="495614" y="78835"/>
                  </a:lnTo>
                  <a:lnTo>
                    <a:pt x="525139" y="110542"/>
                  </a:lnTo>
                  <a:lnTo>
                    <a:pt x="550334" y="146401"/>
                  </a:lnTo>
                  <a:lnTo>
                    <a:pt x="570735" y="185918"/>
                  </a:lnTo>
                  <a:lnTo>
                    <a:pt x="585880" y="228593"/>
                  </a:lnTo>
                  <a:lnTo>
                    <a:pt x="595306" y="273932"/>
                  </a:lnTo>
                  <a:lnTo>
                    <a:pt x="598551" y="321437"/>
                  </a:lnTo>
                  <a:lnTo>
                    <a:pt x="595306" y="368941"/>
                  </a:lnTo>
                  <a:lnTo>
                    <a:pt x="585880" y="414280"/>
                  </a:lnTo>
                  <a:lnTo>
                    <a:pt x="570735" y="456955"/>
                  </a:lnTo>
                  <a:lnTo>
                    <a:pt x="550334" y="496472"/>
                  </a:lnTo>
                  <a:lnTo>
                    <a:pt x="525139" y="532331"/>
                  </a:lnTo>
                  <a:lnTo>
                    <a:pt x="495614" y="564038"/>
                  </a:lnTo>
                  <a:lnTo>
                    <a:pt x="462220" y="591093"/>
                  </a:lnTo>
                  <a:lnTo>
                    <a:pt x="425420" y="613002"/>
                  </a:lnTo>
                  <a:lnTo>
                    <a:pt x="385677" y="629266"/>
                  </a:lnTo>
                  <a:lnTo>
                    <a:pt x="343453" y="639389"/>
                  </a:lnTo>
                  <a:lnTo>
                    <a:pt x="299212" y="642874"/>
                  </a:lnTo>
                  <a:lnTo>
                    <a:pt x="255001" y="639389"/>
                  </a:lnTo>
                  <a:lnTo>
                    <a:pt x="212804" y="629266"/>
                  </a:lnTo>
                  <a:lnTo>
                    <a:pt x="173081" y="613002"/>
                  </a:lnTo>
                  <a:lnTo>
                    <a:pt x="136298" y="591093"/>
                  </a:lnTo>
                  <a:lnTo>
                    <a:pt x="102916" y="564038"/>
                  </a:lnTo>
                  <a:lnTo>
                    <a:pt x="73399" y="532331"/>
                  </a:lnTo>
                  <a:lnTo>
                    <a:pt x="48210" y="496472"/>
                  </a:lnTo>
                  <a:lnTo>
                    <a:pt x="27813" y="456955"/>
                  </a:lnTo>
                  <a:lnTo>
                    <a:pt x="12670" y="414280"/>
                  </a:lnTo>
                  <a:lnTo>
                    <a:pt x="3244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922522" y="2144090"/>
            <a:ext cx="2235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403851" y="2038351"/>
            <a:ext cx="636905" cy="681355"/>
            <a:chOff x="4260850" y="2038350"/>
            <a:chExt cx="636905" cy="681355"/>
          </a:xfrm>
        </p:grpSpPr>
        <p:sp>
          <p:nvSpPr>
            <p:cNvPr id="9" name="object 9"/>
            <p:cNvSpPr/>
            <p:nvPr/>
          </p:nvSpPr>
          <p:spPr>
            <a:xfrm>
              <a:off x="4279900" y="2057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299212" y="0"/>
                  </a:moveTo>
                  <a:lnTo>
                    <a:pt x="255001" y="3484"/>
                  </a:lnTo>
                  <a:lnTo>
                    <a:pt x="212804" y="13607"/>
                  </a:lnTo>
                  <a:lnTo>
                    <a:pt x="173081" y="29871"/>
                  </a:lnTo>
                  <a:lnTo>
                    <a:pt x="136298" y="51780"/>
                  </a:lnTo>
                  <a:lnTo>
                    <a:pt x="102916" y="78835"/>
                  </a:lnTo>
                  <a:lnTo>
                    <a:pt x="73399" y="110542"/>
                  </a:lnTo>
                  <a:lnTo>
                    <a:pt x="48210" y="146401"/>
                  </a:lnTo>
                  <a:lnTo>
                    <a:pt x="27813" y="185918"/>
                  </a:lnTo>
                  <a:lnTo>
                    <a:pt x="12670" y="228593"/>
                  </a:lnTo>
                  <a:lnTo>
                    <a:pt x="3244" y="273932"/>
                  </a:lnTo>
                  <a:lnTo>
                    <a:pt x="0" y="321437"/>
                  </a:lnTo>
                  <a:lnTo>
                    <a:pt x="3244" y="368941"/>
                  </a:lnTo>
                  <a:lnTo>
                    <a:pt x="12670" y="414280"/>
                  </a:lnTo>
                  <a:lnTo>
                    <a:pt x="27813" y="456955"/>
                  </a:lnTo>
                  <a:lnTo>
                    <a:pt x="48210" y="496472"/>
                  </a:lnTo>
                  <a:lnTo>
                    <a:pt x="73399" y="532331"/>
                  </a:lnTo>
                  <a:lnTo>
                    <a:pt x="102916" y="564038"/>
                  </a:lnTo>
                  <a:lnTo>
                    <a:pt x="136298" y="591093"/>
                  </a:lnTo>
                  <a:lnTo>
                    <a:pt x="173081" y="613002"/>
                  </a:lnTo>
                  <a:lnTo>
                    <a:pt x="212804" y="629266"/>
                  </a:lnTo>
                  <a:lnTo>
                    <a:pt x="255001" y="639389"/>
                  </a:lnTo>
                  <a:lnTo>
                    <a:pt x="299212" y="642874"/>
                  </a:lnTo>
                  <a:lnTo>
                    <a:pt x="343453" y="639389"/>
                  </a:lnTo>
                  <a:lnTo>
                    <a:pt x="385677" y="629266"/>
                  </a:lnTo>
                  <a:lnTo>
                    <a:pt x="425420" y="613002"/>
                  </a:lnTo>
                  <a:lnTo>
                    <a:pt x="462220" y="591093"/>
                  </a:lnTo>
                  <a:lnTo>
                    <a:pt x="495614" y="564038"/>
                  </a:lnTo>
                  <a:lnTo>
                    <a:pt x="525139" y="532331"/>
                  </a:lnTo>
                  <a:lnTo>
                    <a:pt x="550334" y="496472"/>
                  </a:lnTo>
                  <a:lnTo>
                    <a:pt x="570735" y="456955"/>
                  </a:lnTo>
                  <a:lnTo>
                    <a:pt x="585880" y="414280"/>
                  </a:lnTo>
                  <a:lnTo>
                    <a:pt x="595306" y="368941"/>
                  </a:lnTo>
                  <a:lnTo>
                    <a:pt x="598551" y="321437"/>
                  </a:lnTo>
                  <a:lnTo>
                    <a:pt x="595306" y="273932"/>
                  </a:lnTo>
                  <a:lnTo>
                    <a:pt x="585880" y="228593"/>
                  </a:lnTo>
                  <a:lnTo>
                    <a:pt x="570735" y="185918"/>
                  </a:lnTo>
                  <a:lnTo>
                    <a:pt x="550334" y="146401"/>
                  </a:lnTo>
                  <a:lnTo>
                    <a:pt x="525139" y="110542"/>
                  </a:lnTo>
                  <a:lnTo>
                    <a:pt x="495614" y="78835"/>
                  </a:lnTo>
                  <a:lnTo>
                    <a:pt x="462220" y="51780"/>
                  </a:lnTo>
                  <a:lnTo>
                    <a:pt x="425420" y="29871"/>
                  </a:lnTo>
                  <a:lnTo>
                    <a:pt x="385677" y="13607"/>
                  </a:lnTo>
                  <a:lnTo>
                    <a:pt x="343453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4279900" y="2057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0" y="321437"/>
                  </a:moveTo>
                  <a:lnTo>
                    <a:pt x="3244" y="273932"/>
                  </a:lnTo>
                  <a:lnTo>
                    <a:pt x="12670" y="228593"/>
                  </a:lnTo>
                  <a:lnTo>
                    <a:pt x="27813" y="185918"/>
                  </a:lnTo>
                  <a:lnTo>
                    <a:pt x="48210" y="146401"/>
                  </a:lnTo>
                  <a:lnTo>
                    <a:pt x="73399" y="110542"/>
                  </a:lnTo>
                  <a:lnTo>
                    <a:pt x="102916" y="78835"/>
                  </a:lnTo>
                  <a:lnTo>
                    <a:pt x="136298" y="51780"/>
                  </a:lnTo>
                  <a:lnTo>
                    <a:pt x="173081" y="29871"/>
                  </a:lnTo>
                  <a:lnTo>
                    <a:pt x="212804" y="13607"/>
                  </a:lnTo>
                  <a:lnTo>
                    <a:pt x="255001" y="3484"/>
                  </a:lnTo>
                  <a:lnTo>
                    <a:pt x="299212" y="0"/>
                  </a:lnTo>
                  <a:lnTo>
                    <a:pt x="343453" y="3484"/>
                  </a:lnTo>
                  <a:lnTo>
                    <a:pt x="385677" y="13607"/>
                  </a:lnTo>
                  <a:lnTo>
                    <a:pt x="425420" y="29871"/>
                  </a:lnTo>
                  <a:lnTo>
                    <a:pt x="462220" y="51780"/>
                  </a:lnTo>
                  <a:lnTo>
                    <a:pt x="495614" y="78835"/>
                  </a:lnTo>
                  <a:lnTo>
                    <a:pt x="525139" y="110542"/>
                  </a:lnTo>
                  <a:lnTo>
                    <a:pt x="550334" y="146401"/>
                  </a:lnTo>
                  <a:lnTo>
                    <a:pt x="570735" y="185918"/>
                  </a:lnTo>
                  <a:lnTo>
                    <a:pt x="585880" y="228593"/>
                  </a:lnTo>
                  <a:lnTo>
                    <a:pt x="595306" y="273932"/>
                  </a:lnTo>
                  <a:lnTo>
                    <a:pt x="598551" y="321437"/>
                  </a:lnTo>
                  <a:lnTo>
                    <a:pt x="595306" y="368941"/>
                  </a:lnTo>
                  <a:lnTo>
                    <a:pt x="585880" y="414280"/>
                  </a:lnTo>
                  <a:lnTo>
                    <a:pt x="570735" y="456955"/>
                  </a:lnTo>
                  <a:lnTo>
                    <a:pt x="550334" y="496472"/>
                  </a:lnTo>
                  <a:lnTo>
                    <a:pt x="525139" y="532331"/>
                  </a:lnTo>
                  <a:lnTo>
                    <a:pt x="495614" y="564038"/>
                  </a:lnTo>
                  <a:lnTo>
                    <a:pt x="462220" y="591093"/>
                  </a:lnTo>
                  <a:lnTo>
                    <a:pt x="425420" y="613002"/>
                  </a:lnTo>
                  <a:lnTo>
                    <a:pt x="385677" y="629266"/>
                  </a:lnTo>
                  <a:lnTo>
                    <a:pt x="343453" y="639389"/>
                  </a:lnTo>
                  <a:lnTo>
                    <a:pt x="299212" y="642874"/>
                  </a:lnTo>
                  <a:lnTo>
                    <a:pt x="255001" y="639389"/>
                  </a:lnTo>
                  <a:lnTo>
                    <a:pt x="212804" y="629266"/>
                  </a:lnTo>
                  <a:lnTo>
                    <a:pt x="173081" y="613002"/>
                  </a:lnTo>
                  <a:lnTo>
                    <a:pt x="136298" y="591093"/>
                  </a:lnTo>
                  <a:lnTo>
                    <a:pt x="102916" y="564038"/>
                  </a:lnTo>
                  <a:lnTo>
                    <a:pt x="73399" y="532331"/>
                  </a:lnTo>
                  <a:lnTo>
                    <a:pt x="48210" y="496472"/>
                  </a:lnTo>
                  <a:lnTo>
                    <a:pt x="27813" y="456955"/>
                  </a:lnTo>
                  <a:lnTo>
                    <a:pt x="12670" y="414280"/>
                  </a:lnTo>
                  <a:lnTo>
                    <a:pt x="3244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5611748" y="2144090"/>
            <a:ext cx="2235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4356100" y="2038351"/>
            <a:ext cx="3348354" cy="681355"/>
            <a:chOff x="3213100" y="2038350"/>
            <a:chExt cx="3348354" cy="681355"/>
          </a:xfrm>
        </p:grpSpPr>
        <p:sp>
          <p:nvSpPr>
            <p:cNvPr id="13" name="object 13"/>
            <p:cNvSpPr/>
            <p:nvPr/>
          </p:nvSpPr>
          <p:spPr>
            <a:xfrm>
              <a:off x="3213100" y="2305049"/>
              <a:ext cx="2730500" cy="114300"/>
            </a:xfrm>
            <a:custGeom>
              <a:avLst/>
              <a:gdLst/>
              <a:ahLst/>
              <a:cxnLst/>
              <a:rect l="l" t="t" r="r" b="b"/>
              <a:pathLst>
                <a:path w="2730500" h="114300">
                  <a:moveTo>
                    <a:pt x="1066800" y="57150"/>
                  </a:moveTo>
                  <a:lnTo>
                    <a:pt x="1003300" y="38100"/>
                  </a:lnTo>
                  <a:lnTo>
                    <a:pt x="876300" y="0"/>
                  </a:lnTo>
                  <a:lnTo>
                    <a:pt x="876300" y="38100"/>
                  </a:lnTo>
                  <a:lnTo>
                    <a:pt x="0" y="38100"/>
                  </a:lnTo>
                  <a:lnTo>
                    <a:pt x="0" y="76200"/>
                  </a:lnTo>
                  <a:lnTo>
                    <a:pt x="876300" y="76200"/>
                  </a:lnTo>
                  <a:lnTo>
                    <a:pt x="876300" y="114300"/>
                  </a:lnTo>
                  <a:lnTo>
                    <a:pt x="1003300" y="76200"/>
                  </a:lnTo>
                  <a:lnTo>
                    <a:pt x="1066800" y="57150"/>
                  </a:lnTo>
                  <a:close/>
                </a:path>
                <a:path w="2730500" h="114300">
                  <a:moveTo>
                    <a:pt x="2730500" y="57150"/>
                  </a:moveTo>
                  <a:lnTo>
                    <a:pt x="2667000" y="38100"/>
                  </a:lnTo>
                  <a:lnTo>
                    <a:pt x="2540000" y="0"/>
                  </a:lnTo>
                  <a:lnTo>
                    <a:pt x="2540000" y="38100"/>
                  </a:lnTo>
                  <a:lnTo>
                    <a:pt x="1663700" y="38100"/>
                  </a:lnTo>
                  <a:lnTo>
                    <a:pt x="1663700" y="76200"/>
                  </a:lnTo>
                  <a:lnTo>
                    <a:pt x="2540000" y="76200"/>
                  </a:lnTo>
                  <a:lnTo>
                    <a:pt x="2540000" y="114300"/>
                  </a:lnTo>
                  <a:lnTo>
                    <a:pt x="2667000" y="76200"/>
                  </a:lnTo>
                  <a:lnTo>
                    <a:pt x="2730500" y="571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" name="object 14"/>
            <p:cNvSpPr/>
            <p:nvPr/>
          </p:nvSpPr>
          <p:spPr>
            <a:xfrm>
              <a:off x="5943600" y="2057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299212" y="0"/>
                  </a:moveTo>
                  <a:lnTo>
                    <a:pt x="255001" y="3484"/>
                  </a:lnTo>
                  <a:lnTo>
                    <a:pt x="212804" y="13607"/>
                  </a:lnTo>
                  <a:lnTo>
                    <a:pt x="173081" y="29871"/>
                  </a:lnTo>
                  <a:lnTo>
                    <a:pt x="136298" y="51780"/>
                  </a:lnTo>
                  <a:lnTo>
                    <a:pt x="102916" y="78835"/>
                  </a:lnTo>
                  <a:lnTo>
                    <a:pt x="73399" y="110542"/>
                  </a:lnTo>
                  <a:lnTo>
                    <a:pt x="48210" y="146401"/>
                  </a:lnTo>
                  <a:lnTo>
                    <a:pt x="27813" y="185918"/>
                  </a:lnTo>
                  <a:lnTo>
                    <a:pt x="12670" y="228593"/>
                  </a:lnTo>
                  <a:lnTo>
                    <a:pt x="3244" y="273932"/>
                  </a:lnTo>
                  <a:lnTo>
                    <a:pt x="0" y="321437"/>
                  </a:lnTo>
                  <a:lnTo>
                    <a:pt x="3244" y="368941"/>
                  </a:lnTo>
                  <a:lnTo>
                    <a:pt x="12670" y="414280"/>
                  </a:lnTo>
                  <a:lnTo>
                    <a:pt x="27813" y="456955"/>
                  </a:lnTo>
                  <a:lnTo>
                    <a:pt x="48210" y="496472"/>
                  </a:lnTo>
                  <a:lnTo>
                    <a:pt x="73399" y="532331"/>
                  </a:lnTo>
                  <a:lnTo>
                    <a:pt x="102916" y="564038"/>
                  </a:lnTo>
                  <a:lnTo>
                    <a:pt x="136298" y="591093"/>
                  </a:lnTo>
                  <a:lnTo>
                    <a:pt x="173081" y="613002"/>
                  </a:lnTo>
                  <a:lnTo>
                    <a:pt x="212804" y="629266"/>
                  </a:lnTo>
                  <a:lnTo>
                    <a:pt x="255001" y="639389"/>
                  </a:lnTo>
                  <a:lnTo>
                    <a:pt x="299212" y="642874"/>
                  </a:lnTo>
                  <a:lnTo>
                    <a:pt x="343453" y="639389"/>
                  </a:lnTo>
                  <a:lnTo>
                    <a:pt x="385677" y="629266"/>
                  </a:lnTo>
                  <a:lnTo>
                    <a:pt x="425420" y="613002"/>
                  </a:lnTo>
                  <a:lnTo>
                    <a:pt x="462220" y="591093"/>
                  </a:lnTo>
                  <a:lnTo>
                    <a:pt x="495614" y="564038"/>
                  </a:lnTo>
                  <a:lnTo>
                    <a:pt x="525139" y="532331"/>
                  </a:lnTo>
                  <a:lnTo>
                    <a:pt x="550334" y="496472"/>
                  </a:lnTo>
                  <a:lnTo>
                    <a:pt x="570735" y="456955"/>
                  </a:lnTo>
                  <a:lnTo>
                    <a:pt x="585880" y="414280"/>
                  </a:lnTo>
                  <a:lnTo>
                    <a:pt x="595306" y="368941"/>
                  </a:lnTo>
                  <a:lnTo>
                    <a:pt x="598551" y="321437"/>
                  </a:lnTo>
                  <a:lnTo>
                    <a:pt x="595306" y="273932"/>
                  </a:lnTo>
                  <a:lnTo>
                    <a:pt x="585880" y="228593"/>
                  </a:lnTo>
                  <a:lnTo>
                    <a:pt x="570735" y="185918"/>
                  </a:lnTo>
                  <a:lnTo>
                    <a:pt x="550334" y="146401"/>
                  </a:lnTo>
                  <a:lnTo>
                    <a:pt x="525139" y="110542"/>
                  </a:lnTo>
                  <a:lnTo>
                    <a:pt x="495614" y="78835"/>
                  </a:lnTo>
                  <a:lnTo>
                    <a:pt x="462220" y="51780"/>
                  </a:lnTo>
                  <a:lnTo>
                    <a:pt x="425420" y="29871"/>
                  </a:lnTo>
                  <a:lnTo>
                    <a:pt x="385677" y="13607"/>
                  </a:lnTo>
                  <a:lnTo>
                    <a:pt x="343453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5943600" y="2057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0" y="321437"/>
                  </a:moveTo>
                  <a:lnTo>
                    <a:pt x="3244" y="273932"/>
                  </a:lnTo>
                  <a:lnTo>
                    <a:pt x="12670" y="228593"/>
                  </a:lnTo>
                  <a:lnTo>
                    <a:pt x="27813" y="185918"/>
                  </a:lnTo>
                  <a:lnTo>
                    <a:pt x="48210" y="146401"/>
                  </a:lnTo>
                  <a:lnTo>
                    <a:pt x="73399" y="110542"/>
                  </a:lnTo>
                  <a:lnTo>
                    <a:pt x="102916" y="78835"/>
                  </a:lnTo>
                  <a:lnTo>
                    <a:pt x="136298" y="51780"/>
                  </a:lnTo>
                  <a:lnTo>
                    <a:pt x="173081" y="29871"/>
                  </a:lnTo>
                  <a:lnTo>
                    <a:pt x="212804" y="13607"/>
                  </a:lnTo>
                  <a:lnTo>
                    <a:pt x="255001" y="3484"/>
                  </a:lnTo>
                  <a:lnTo>
                    <a:pt x="299212" y="0"/>
                  </a:lnTo>
                  <a:lnTo>
                    <a:pt x="343453" y="3484"/>
                  </a:lnTo>
                  <a:lnTo>
                    <a:pt x="385677" y="13607"/>
                  </a:lnTo>
                  <a:lnTo>
                    <a:pt x="425420" y="29871"/>
                  </a:lnTo>
                  <a:lnTo>
                    <a:pt x="462220" y="51780"/>
                  </a:lnTo>
                  <a:lnTo>
                    <a:pt x="495614" y="78835"/>
                  </a:lnTo>
                  <a:lnTo>
                    <a:pt x="525139" y="110542"/>
                  </a:lnTo>
                  <a:lnTo>
                    <a:pt x="550334" y="146401"/>
                  </a:lnTo>
                  <a:lnTo>
                    <a:pt x="570735" y="185918"/>
                  </a:lnTo>
                  <a:lnTo>
                    <a:pt x="585880" y="228593"/>
                  </a:lnTo>
                  <a:lnTo>
                    <a:pt x="595306" y="273932"/>
                  </a:lnTo>
                  <a:lnTo>
                    <a:pt x="598551" y="321437"/>
                  </a:lnTo>
                  <a:lnTo>
                    <a:pt x="595306" y="368941"/>
                  </a:lnTo>
                  <a:lnTo>
                    <a:pt x="585880" y="414280"/>
                  </a:lnTo>
                  <a:lnTo>
                    <a:pt x="570735" y="456955"/>
                  </a:lnTo>
                  <a:lnTo>
                    <a:pt x="550334" y="496472"/>
                  </a:lnTo>
                  <a:lnTo>
                    <a:pt x="525139" y="532331"/>
                  </a:lnTo>
                  <a:lnTo>
                    <a:pt x="495614" y="564038"/>
                  </a:lnTo>
                  <a:lnTo>
                    <a:pt x="462220" y="591093"/>
                  </a:lnTo>
                  <a:lnTo>
                    <a:pt x="425420" y="613002"/>
                  </a:lnTo>
                  <a:lnTo>
                    <a:pt x="385677" y="629266"/>
                  </a:lnTo>
                  <a:lnTo>
                    <a:pt x="343453" y="639389"/>
                  </a:lnTo>
                  <a:lnTo>
                    <a:pt x="299212" y="642874"/>
                  </a:lnTo>
                  <a:lnTo>
                    <a:pt x="255001" y="639389"/>
                  </a:lnTo>
                  <a:lnTo>
                    <a:pt x="212804" y="629266"/>
                  </a:lnTo>
                  <a:lnTo>
                    <a:pt x="173081" y="613002"/>
                  </a:lnTo>
                  <a:lnTo>
                    <a:pt x="136298" y="591093"/>
                  </a:lnTo>
                  <a:lnTo>
                    <a:pt x="102916" y="564038"/>
                  </a:lnTo>
                  <a:lnTo>
                    <a:pt x="73399" y="532331"/>
                  </a:lnTo>
                  <a:lnTo>
                    <a:pt x="48210" y="496472"/>
                  </a:lnTo>
                  <a:lnTo>
                    <a:pt x="27813" y="456955"/>
                  </a:lnTo>
                  <a:lnTo>
                    <a:pt x="12670" y="414280"/>
                  </a:lnTo>
                  <a:lnTo>
                    <a:pt x="3244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7275703" y="2144090"/>
            <a:ext cx="2235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628770" y="1812162"/>
            <a:ext cx="1935803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1673860" algn="l"/>
              </a:tabLst>
            </a:pPr>
            <a:r>
              <a:rPr sz="2800" b="1" kern="0" spc="170" dirty="0">
                <a:solidFill>
                  <a:sysClr val="windowText" lastClr="000000"/>
                </a:solidFill>
                <a:latin typeface="Symbol"/>
                <a:cs typeface="Symbol"/>
              </a:rPr>
              <a:t></a:t>
            </a:r>
            <a:r>
              <a:rPr lang="en-US" sz="2800" b="1" kern="0" spc="17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lang="en-US" sz="2800" b="1" kern="0" spc="3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endParaRPr sz="2800" kern="0" dirty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360034" y="4053675"/>
            <a:ext cx="1525270" cy="156210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R="5080" algn="r">
              <a:spcBef>
                <a:spcPts val="775"/>
              </a:spcBef>
              <a:tabLst>
                <a:tab pos="807720" algn="l"/>
                <a:tab pos="1301750" algn="l"/>
              </a:tabLst>
            </a:pP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00" kern="0" spc="155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lang="en-US" sz="2800" kern="0" spc="15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R="8255" algn="r">
              <a:spcBef>
                <a:spcPts val="670"/>
              </a:spcBef>
              <a:tabLst>
                <a:tab pos="591185" algn="l"/>
                <a:tab pos="1200785" algn="l"/>
              </a:tabLst>
            </a:pPr>
            <a:r>
              <a:rPr sz="2800" kern="0" spc="155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lang="en-US" sz="2800" kern="0" spc="15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800" kern="0" spc="3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R="27940" algn="r">
              <a:spcBef>
                <a:spcPts val="675"/>
              </a:spcBef>
              <a:tabLst>
                <a:tab pos="591185" algn="l"/>
                <a:tab pos="1082040" algn="l"/>
              </a:tabLst>
            </a:pP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lang="en-US" sz="2800" kern="0" spc="3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423409" y="4673346"/>
            <a:ext cx="6273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M</a:t>
            </a:r>
            <a:r>
              <a:rPr sz="280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181600" y="4192651"/>
            <a:ext cx="76200" cy="1446530"/>
          </a:xfrm>
          <a:custGeom>
            <a:avLst/>
            <a:gdLst/>
            <a:ahLst/>
            <a:cxnLst/>
            <a:rect l="l" t="t" r="r" b="b"/>
            <a:pathLst>
              <a:path w="76200" h="1446529">
                <a:moveTo>
                  <a:pt x="0" y="0"/>
                </a:moveTo>
                <a:lnTo>
                  <a:pt x="0" y="1446149"/>
                </a:lnTo>
              </a:path>
              <a:path w="76200" h="1446529">
                <a:moveTo>
                  <a:pt x="0" y="0"/>
                </a:moveTo>
                <a:lnTo>
                  <a:pt x="76200" y="0"/>
                </a:lnTo>
              </a:path>
              <a:path w="76200" h="1446529">
                <a:moveTo>
                  <a:pt x="0" y="1446149"/>
                </a:moveTo>
                <a:lnTo>
                  <a:pt x="76200" y="144614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315200" y="4114800"/>
            <a:ext cx="76200" cy="1524000"/>
          </a:xfrm>
          <a:custGeom>
            <a:avLst/>
            <a:gdLst/>
            <a:ahLst/>
            <a:cxnLst/>
            <a:rect l="l" t="t" r="r" b="b"/>
            <a:pathLst>
              <a:path w="76200" h="1524000">
                <a:moveTo>
                  <a:pt x="76200" y="0"/>
                </a:moveTo>
                <a:lnTo>
                  <a:pt x="76200" y="1524000"/>
                </a:lnTo>
              </a:path>
              <a:path w="76200" h="1524000">
                <a:moveTo>
                  <a:pt x="76200" y="0"/>
                </a:moveTo>
                <a:lnTo>
                  <a:pt x="0" y="0"/>
                </a:lnTo>
              </a:path>
              <a:path w="76200" h="1524000">
                <a:moveTo>
                  <a:pt x="76200" y="1524000"/>
                </a:moveTo>
                <a:lnTo>
                  <a:pt x="0" y="15240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91240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690880">
              <a:spcBef>
                <a:spcPts val="2245"/>
              </a:spcBef>
            </a:pPr>
            <a:r>
              <a:rPr dirty="0"/>
              <a:t>Important</a:t>
            </a:r>
            <a:r>
              <a:rPr spc="-50" dirty="0"/>
              <a:t> </a:t>
            </a:r>
            <a:r>
              <a:rPr dirty="0"/>
              <a:t>properties</a:t>
            </a:r>
            <a:r>
              <a:rPr spc="-45" dirty="0"/>
              <a:t> </a:t>
            </a:r>
            <a:r>
              <a:rPr dirty="0"/>
              <a:t>of</a:t>
            </a:r>
            <a:r>
              <a:rPr spc="-50" dirty="0"/>
              <a:t> </a:t>
            </a:r>
            <a:r>
              <a:rPr dirty="0"/>
              <a:t>matrix</a:t>
            </a:r>
            <a:r>
              <a:rPr spc="-45" dirty="0"/>
              <a:t> </a:t>
            </a:r>
            <a:r>
              <a:rPr spc="-50" dirty="0"/>
              <a:t>M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2123986" y="1448474"/>
            <a:ext cx="10045114" cy="3730508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80365" indent="-342265">
              <a:spcBef>
                <a:spcPts val="870"/>
              </a:spcBef>
              <a:buChar char="•"/>
              <a:tabLst>
                <a:tab pos="380365" algn="l"/>
              </a:tabLst>
            </a:pPr>
            <a:r>
              <a:rPr sz="3200" dirty="0"/>
              <a:t>Sum</a:t>
            </a:r>
            <a:r>
              <a:rPr sz="3200" spc="-50" dirty="0"/>
              <a:t> </a:t>
            </a:r>
            <a:r>
              <a:rPr sz="3200" dirty="0"/>
              <a:t>of</a:t>
            </a:r>
            <a:r>
              <a:rPr sz="3200" spc="-25" dirty="0"/>
              <a:t> </a:t>
            </a:r>
            <a:r>
              <a:rPr sz="3200" dirty="0"/>
              <a:t>the</a:t>
            </a:r>
            <a:r>
              <a:rPr sz="3200" spc="-40" dirty="0"/>
              <a:t> </a:t>
            </a:r>
            <a:r>
              <a:rPr sz="3200" dirty="0"/>
              <a:t>entries</a:t>
            </a:r>
            <a:r>
              <a:rPr sz="3200" spc="-25" dirty="0"/>
              <a:t> </a:t>
            </a:r>
            <a:r>
              <a:rPr sz="3200" dirty="0"/>
              <a:t>in</a:t>
            </a:r>
            <a:r>
              <a:rPr sz="3200" spc="-25" dirty="0"/>
              <a:t> </a:t>
            </a:r>
            <a:r>
              <a:rPr sz="3200" dirty="0"/>
              <a:t>each</a:t>
            </a:r>
            <a:r>
              <a:rPr sz="3200" spc="-40" dirty="0"/>
              <a:t> </a:t>
            </a:r>
            <a:r>
              <a:rPr sz="3200" dirty="0"/>
              <a:t>column</a:t>
            </a:r>
            <a:r>
              <a:rPr sz="3200" spc="-45" dirty="0"/>
              <a:t> </a:t>
            </a:r>
            <a:r>
              <a:rPr sz="3200" dirty="0"/>
              <a:t>is</a:t>
            </a:r>
            <a:r>
              <a:rPr sz="3200" spc="-15" dirty="0"/>
              <a:t> </a:t>
            </a:r>
            <a:r>
              <a:rPr sz="3200" spc="-50" dirty="0"/>
              <a:t>0</a:t>
            </a:r>
            <a:endParaRPr sz="3200"/>
          </a:p>
          <a:p>
            <a:pPr marL="381000" marR="439420" indent="-342900">
              <a:spcBef>
                <a:spcPts val="765"/>
              </a:spcBef>
              <a:buChar char="•"/>
              <a:tabLst>
                <a:tab pos="381000" algn="l"/>
              </a:tabLst>
            </a:pPr>
            <a:r>
              <a:rPr sz="3200" dirty="0"/>
              <a:t>Positive</a:t>
            </a:r>
            <a:r>
              <a:rPr sz="3200" spc="-40" dirty="0"/>
              <a:t> </a:t>
            </a:r>
            <a:r>
              <a:rPr sz="3200" dirty="0"/>
              <a:t>sign</a:t>
            </a:r>
            <a:r>
              <a:rPr sz="3200" spc="-35" dirty="0"/>
              <a:t> </a:t>
            </a:r>
            <a:r>
              <a:rPr sz="3200" dirty="0"/>
              <a:t>of</a:t>
            </a:r>
            <a:r>
              <a:rPr sz="3200" spc="-30" dirty="0"/>
              <a:t> </a:t>
            </a:r>
            <a:r>
              <a:rPr sz="3200" dirty="0"/>
              <a:t>an</a:t>
            </a:r>
            <a:r>
              <a:rPr sz="3200" spc="-50" dirty="0"/>
              <a:t> </a:t>
            </a:r>
            <a:r>
              <a:rPr sz="3200" dirty="0"/>
              <a:t>ij</a:t>
            </a:r>
            <a:r>
              <a:rPr sz="3150" baseline="-21164" dirty="0"/>
              <a:t>th</a:t>
            </a:r>
            <a:r>
              <a:rPr sz="3150" spc="434" baseline="-21164" dirty="0"/>
              <a:t> </a:t>
            </a:r>
            <a:r>
              <a:rPr sz="3200" dirty="0"/>
              <a:t>entry</a:t>
            </a:r>
            <a:r>
              <a:rPr sz="3200" spc="-30" dirty="0"/>
              <a:t> </a:t>
            </a:r>
            <a:r>
              <a:rPr sz="3200" dirty="0"/>
              <a:t>indicates</a:t>
            </a:r>
            <a:r>
              <a:rPr sz="3200" spc="-25" dirty="0"/>
              <a:t> </a:t>
            </a:r>
            <a:r>
              <a:rPr sz="3200" spc="-20" dirty="0"/>
              <a:t>that </a:t>
            </a:r>
            <a:r>
              <a:rPr sz="3200" dirty="0"/>
              <a:t>the</a:t>
            </a:r>
            <a:r>
              <a:rPr sz="3200" spc="-50" dirty="0"/>
              <a:t> </a:t>
            </a:r>
            <a:r>
              <a:rPr sz="3200" dirty="0"/>
              <a:t>transition</a:t>
            </a:r>
            <a:r>
              <a:rPr sz="3200" spc="-60" dirty="0"/>
              <a:t> </a:t>
            </a:r>
            <a:r>
              <a:rPr sz="3200" dirty="0"/>
              <a:t>originates</a:t>
            </a:r>
            <a:r>
              <a:rPr sz="3200" spc="-45" dirty="0"/>
              <a:t> </a:t>
            </a:r>
            <a:r>
              <a:rPr sz="3200" dirty="0"/>
              <a:t>from</a:t>
            </a:r>
            <a:r>
              <a:rPr sz="3200" spc="-60" dirty="0"/>
              <a:t> </a:t>
            </a:r>
            <a:r>
              <a:rPr sz="3200" dirty="0"/>
              <a:t>the</a:t>
            </a:r>
            <a:r>
              <a:rPr sz="3200" spc="-45" dirty="0"/>
              <a:t> </a:t>
            </a:r>
            <a:r>
              <a:rPr sz="3200" dirty="0"/>
              <a:t>i</a:t>
            </a:r>
            <a:r>
              <a:rPr sz="3150" baseline="-21164" dirty="0"/>
              <a:t>th</a:t>
            </a:r>
            <a:r>
              <a:rPr sz="3150" spc="405" baseline="-21164" dirty="0"/>
              <a:t> </a:t>
            </a:r>
            <a:r>
              <a:rPr sz="3200" spc="-20" dirty="0"/>
              <a:t>state</a:t>
            </a:r>
            <a:endParaRPr sz="3200"/>
          </a:p>
          <a:p>
            <a:pPr marL="381000" marR="621665" indent="-342900">
              <a:spcBef>
                <a:spcPts val="770"/>
              </a:spcBef>
              <a:buChar char="•"/>
              <a:tabLst>
                <a:tab pos="381000" algn="l"/>
              </a:tabLst>
            </a:pPr>
            <a:r>
              <a:rPr sz="3200" dirty="0"/>
              <a:t>In</a:t>
            </a:r>
            <a:r>
              <a:rPr sz="3200" spc="-40" dirty="0"/>
              <a:t> </a:t>
            </a:r>
            <a:r>
              <a:rPr sz="3200" dirty="0"/>
              <a:t>reliability</a:t>
            </a:r>
            <a:r>
              <a:rPr sz="3200" spc="-30" dirty="0"/>
              <a:t> </a:t>
            </a:r>
            <a:r>
              <a:rPr sz="3200" dirty="0"/>
              <a:t>analysis,</a:t>
            </a:r>
            <a:r>
              <a:rPr sz="3200" spc="-45" dirty="0"/>
              <a:t> </a:t>
            </a:r>
            <a:r>
              <a:rPr sz="3200" dirty="0"/>
              <a:t>M</a:t>
            </a:r>
            <a:r>
              <a:rPr sz="3200" spc="-30" dirty="0"/>
              <a:t> </a:t>
            </a:r>
            <a:r>
              <a:rPr sz="3200" dirty="0"/>
              <a:t>allows</a:t>
            </a:r>
            <a:r>
              <a:rPr sz="3200" spc="-30" dirty="0"/>
              <a:t> </a:t>
            </a:r>
            <a:r>
              <a:rPr sz="3200" dirty="0"/>
              <a:t>us</a:t>
            </a:r>
            <a:r>
              <a:rPr sz="3200" spc="-30" dirty="0"/>
              <a:t> </a:t>
            </a:r>
            <a:r>
              <a:rPr sz="3200" spc="-25" dirty="0"/>
              <a:t>to </a:t>
            </a:r>
            <a:r>
              <a:rPr sz="3200" dirty="0"/>
              <a:t>distinguish</a:t>
            </a:r>
            <a:r>
              <a:rPr sz="3200" spc="-75" dirty="0"/>
              <a:t> </a:t>
            </a:r>
            <a:r>
              <a:rPr sz="3200" dirty="0"/>
              <a:t>between</a:t>
            </a:r>
            <a:r>
              <a:rPr sz="3200" spc="-60" dirty="0"/>
              <a:t> </a:t>
            </a:r>
            <a:r>
              <a:rPr sz="3200" dirty="0"/>
              <a:t>the</a:t>
            </a:r>
            <a:r>
              <a:rPr sz="3200" spc="-80" dirty="0"/>
              <a:t> </a:t>
            </a:r>
            <a:r>
              <a:rPr sz="3200" dirty="0"/>
              <a:t>operational</a:t>
            </a:r>
            <a:r>
              <a:rPr sz="3200" spc="-60" dirty="0"/>
              <a:t> </a:t>
            </a:r>
            <a:r>
              <a:rPr sz="3200" spc="-25" dirty="0"/>
              <a:t>and </a:t>
            </a:r>
            <a:r>
              <a:rPr sz="3200" dirty="0"/>
              <a:t>failed</a:t>
            </a:r>
            <a:r>
              <a:rPr sz="3200" spc="-55" dirty="0"/>
              <a:t> </a:t>
            </a:r>
            <a:r>
              <a:rPr sz="3200" spc="-10" dirty="0"/>
              <a:t>states</a:t>
            </a:r>
            <a:endParaRPr sz="3200"/>
          </a:p>
          <a:p>
            <a:pPr marL="495300">
              <a:spcBef>
                <a:spcPts val="690"/>
              </a:spcBef>
            </a:pPr>
            <a:r>
              <a:rPr dirty="0"/>
              <a:t>–</a:t>
            </a:r>
            <a:r>
              <a:rPr spc="-120" dirty="0"/>
              <a:t> </a:t>
            </a:r>
            <a:r>
              <a:rPr dirty="0"/>
              <a:t>each</a:t>
            </a:r>
            <a:r>
              <a:rPr spc="-40" dirty="0"/>
              <a:t> </a:t>
            </a:r>
            <a:r>
              <a:rPr dirty="0"/>
              <a:t>failed</a:t>
            </a:r>
            <a:r>
              <a:rPr spc="-45" dirty="0"/>
              <a:t> </a:t>
            </a:r>
            <a:r>
              <a:rPr dirty="0"/>
              <a:t>state</a:t>
            </a:r>
            <a:r>
              <a:rPr spc="-50" dirty="0"/>
              <a:t> </a:t>
            </a:r>
            <a:r>
              <a:rPr dirty="0"/>
              <a:t>i</a:t>
            </a:r>
            <a:r>
              <a:rPr spc="-55" dirty="0"/>
              <a:t> </a:t>
            </a:r>
            <a:r>
              <a:rPr dirty="0"/>
              <a:t>has</a:t>
            </a:r>
            <a:r>
              <a:rPr spc="-40" dirty="0"/>
              <a:t> </a:t>
            </a:r>
            <a:r>
              <a:rPr dirty="0"/>
              <a:t>a</a:t>
            </a:r>
            <a:r>
              <a:rPr spc="-50" dirty="0"/>
              <a:t> </a:t>
            </a:r>
            <a:r>
              <a:rPr dirty="0"/>
              <a:t>zero</a:t>
            </a:r>
            <a:r>
              <a:rPr spc="-45" dirty="0"/>
              <a:t> </a:t>
            </a:r>
            <a:r>
              <a:rPr dirty="0"/>
              <a:t>diagonal</a:t>
            </a:r>
            <a:r>
              <a:rPr spc="-35" dirty="0"/>
              <a:t> </a:t>
            </a:r>
            <a:r>
              <a:rPr spc="-10" dirty="0"/>
              <a:t>element</a:t>
            </a:r>
          </a:p>
          <a:p>
            <a:pPr marL="781685">
              <a:spcBef>
                <a:spcPts val="5"/>
              </a:spcBef>
            </a:pPr>
            <a:r>
              <a:rPr sz="2400" dirty="0"/>
              <a:t>m</a:t>
            </a:r>
            <a:r>
              <a:rPr sz="2400" baseline="-20833" dirty="0"/>
              <a:t>ii</a:t>
            </a:r>
            <a:r>
              <a:rPr sz="2400" spc="-75" baseline="-20833" dirty="0"/>
              <a:t> </a:t>
            </a:r>
            <a:r>
              <a:rPr dirty="0"/>
              <a:t>(a</a:t>
            </a:r>
            <a:r>
              <a:rPr spc="-50" dirty="0"/>
              <a:t> </a:t>
            </a:r>
            <a:r>
              <a:rPr dirty="0"/>
              <a:t>failed</a:t>
            </a:r>
            <a:r>
              <a:rPr spc="-50" dirty="0"/>
              <a:t> </a:t>
            </a:r>
            <a:r>
              <a:rPr dirty="0"/>
              <a:t>state</a:t>
            </a:r>
            <a:r>
              <a:rPr spc="-55" dirty="0"/>
              <a:t> </a:t>
            </a:r>
            <a:r>
              <a:rPr dirty="0"/>
              <a:t>cannot</a:t>
            </a:r>
            <a:r>
              <a:rPr spc="-55" dirty="0"/>
              <a:t> </a:t>
            </a:r>
            <a:r>
              <a:rPr spc="-10" dirty="0"/>
              <a:t>leaved)</a:t>
            </a:r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86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</p:spTree>
    <p:extLst>
      <p:ext uri="{BB962C8B-B14F-4D97-AF65-F5344CB8AC3E}">
        <p14:creationId xmlns:p14="http://schemas.microsoft.com/office/powerpoint/2010/main" val="4041329680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879850" y="4489450"/>
            <a:ext cx="4356100" cy="1079500"/>
            <a:chOff x="2736850" y="4489450"/>
            <a:chExt cx="4356100" cy="1079500"/>
          </a:xfrm>
        </p:grpSpPr>
        <p:sp>
          <p:nvSpPr>
            <p:cNvPr id="3" name="object 3"/>
            <p:cNvSpPr/>
            <p:nvPr/>
          </p:nvSpPr>
          <p:spPr>
            <a:xfrm>
              <a:off x="2743200" y="4495800"/>
              <a:ext cx="4343400" cy="1066800"/>
            </a:xfrm>
            <a:custGeom>
              <a:avLst/>
              <a:gdLst/>
              <a:ahLst/>
              <a:cxnLst/>
              <a:rect l="l" t="t" r="r" b="b"/>
              <a:pathLst>
                <a:path w="4343400" h="1066800">
                  <a:moveTo>
                    <a:pt x="4343400" y="0"/>
                  </a:moveTo>
                  <a:lnTo>
                    <a:pt x="0" y="0"/>
                  </a:lnTo>
                  <a:lnTo>
                    <a:pt x="0" y="1066800"/>
                  </a:lnTo>
                  <a:lnTo>
                    <a:pt x="4343400" y="1066800"/>
                  </a:lnTo>
                  <a:lnTo>
                    <a:pt x="4343400" y="0"/>
                  </a:lnTo>
                  <a:close/>
                </a:path>
              </a:pathLst>
            </a:custGeom>
            <a:solidFill>
              <a:srgbClr val="B8CCFD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2743200" y="4495800"/>
              <a:ext cx="4343400" cy="1066800"/>
            </a:xfrm>
            <a:custGeom>
              <a:avLst/>
              <a:gdLst/>
              <a:ahLst/>
              <a:cxnLst/>
              <a:rect l="l" t="t" r="r" b="b"/>
              <a:pathLst>
                <a:path w="4343400" h="1066800">
                  <a:moveTo>
                    <a:pt x="0" y="1066800"/>
                  </a:moveTo>
                  <a:lnTo>
                    <a:pt x="4343400" y="1066800"/>
                  </a:lnTo>
                  <a:lnTo>
                    <a:pt x="4343400" y="0"/>
                  </a:lnTo>
                  <a:lnTo>
                    <a:pt x="0" y="0"/>
                  </a:lnTo>
                  <a:lnTo>
                    <a:pt x="0" y="106680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algn="ctr">
              <a:spcBef>
                <a:spcPts val="2245"/>
              </a:spcBef>
            </a:pPr>
            <a:r>
              <a:rPr dirty="0"/>
              <a:t>State</a:t>
            </a:r>
            <a:r>
              <a:rPr spc="-35" dirty="0"/>
              <a:t> </a:t>
            </a:r>
            <a:r>
              <a:rPr dirty="0"/>
              <a:t>transition</a:t>
            </a:r>
            <a:r>
              <a:rPr spc="-45" dirty="0"/>
              <a:t> </a:t>
            </a:r>
            <a:r>
              <a:rPr spc="-10" dirty="0"/>
              <a:t>equations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87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940051" y="1545412"/>
            <a:ext cx="8224520" cy="25628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0" marR="30480" indent="-342900">
              <a:spcBef>
                <a:spcPts val="105"/>
              </a:spcBef>
              <a:buFontTx/>
              <a:buChar char="•"/>
              <a:tabLst>
                <a:tab pos="381000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Let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P(t)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vector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whose</a:t>
            </a:r>
            <a:r>
              <a:rPr sz="3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</a:t>
            </a:r>
            <a:r>
              <a:rPr sz="3150" kern="0" baseline="-21164" dirty="0">
                <a:solidFill>
                  <a:sysClr val="windowText" lastClr="000000"/>
                </a:solidFill>
                <a:latin typeface="Helvetica"/>
                <a:cs typeface="Helvetica"/>
              </a:rPr>
              <a:t>th</a:t>
            </a:r>
            <a:r>
              <a:rPr sz="3150" kern="0" spc="450" baseline="-2116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element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probability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</a:t>
            </a:r>
            <a:r>
              <a:rPr sz="3150" kern="0" baseline="-21164" dirty="0">
                <a:solidFill>
                  <a:sysClr val="windowText" lastClr="000000"/>
                </a:solidFill>
                <a:latin typeface="Helvetica"/>
                <a:cs typeface="Helvetica"/>
              </a:rPr>
              <a:t>i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(t),</a:t>
            </a:r>
            <a:r>
              <a:rPr sz="32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probability</a:t>
            </a:r>
            <a:r>
              <a:rPr sz="3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the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32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3200" kern="0" spc="-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</a:t>
            </a:r>
            <a:r>
              <a:rPr sz="3200" kern="0" spc="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at</a:t>
            </a:r>
            <a:r>
              <a:rPr sz="32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time</a:t>
            </a:r>
            <a:r>
              <a:rPr sz="3200" kern="0" spc="-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t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81000" marR="573405" indent="-342900">
              <a:spcBef>
                <a:spcPts val="770"/>
              </a:spcBef>
              <a:buFontTx/>
              <a:buChar char="•"/>
              <a:tabLst>
                <a:tab pos="381000" algn="l"/>
              </a:tabLst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matrix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representation</a:t>
            </a:r>
            <a:r>
              <a:rPr sz="3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32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of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r>
              <a:rPr sz="32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</a:t>
            </a:r>
            <a:r>
              <a:rPr sz="32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equations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given</a:t>
            </a:r>
            <a:r>
              <a:rPr sz="32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56099" y="4765041"/>
            <a:ext cx="249110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spcBef>
                <a:spcPts val="100"/>
              </a:spcBef>
            </a:pP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P(t)</a:t>
            </a:r>
            <a:r>
              <a:rPr sz="32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3200" kern="0" spc="-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•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P(t)</a:t>
            </a:r>
            <a:endParaRPr sz="32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67201" y="4597146"/>
            <a:ext cx="31940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255" marR="5080" indent="-8890">
              <a:spcBef>
                <a:spcPts val="95"/>
              </a:spcBef>
            </a:pPr>
            <a:r>
              <a:rPr sz="2800" u="sng" kern="0" spc="-330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u="sng" kern="0" spc="-25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</a:t>
            </a:r>
            <a:r>
              <a:rPr sz="2800" u="sng" kern="0" spc="-385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kern="0" spc="-38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dt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675354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728980">
              <a:spcBef>
                <a:spcPts val="2245"/>
              </a:spcBef>
            </a:pPr>
            <a:r>
              <a:rPr spc="-30" dirty="0"/>
              <a:t>Two-</a:t>
            </a:r>
            <a:r>
              <a:rPr dirty="0"/>
              <a:t>component</a:t>
            </a:r>
            <a:r>
              <a:rPr spc="10" dirty="0"/>
              <a:t> </a:t>
            </a:r>
            <a:r>
              <a:rPr dirty="0"/>
              <a:t>parallel</a:t>
            </a:r>
            <a:r>
              <a:rPr spc="-15" dirty="0"/>
              <a:t> </a:t>
            </a:r>
            <a:r>
              <a:rPr spc="-10" dirty="0"/>
              <a:t>system</a:t>
            </a:r>
          </a:p>
        </p:txBody>
      </p:sp>
      <p:sp>
        <p:nvSpPr>
          <p:cNvPr id="29" name="object 2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88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3" y="1549985"/>
            <a:ext cx="655510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spcBef>
                <a:spcPts val="100"/>
              </a:spcBef>
              <a:buFontTx/>
              <a:buChar char="•"/>
              <a:tabLst>
                <a:tab pos="35496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Using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</a:t>
            </a:r>
            <a:r>
              <a:rPr sz="24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matrix</a:t>
            </a:r>
            <a:r>
              <a:rPr sz="24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derived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earlier,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24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get: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65452" y="3745229"/>
            <a:ext cx="704278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spcBef>
                <a:spcPts val="100"/>
              </a:spcBef>
              <a:buFontTx/>
              <a:buChar char="•"/>
              <a:tabLst>
                <a:tab pos="35496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This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represents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following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equations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105400" y="2135251"/>
            <a:ext cx="76200" cy="1446530"/>
          </a:xfrm>
          <a:custGeom>
            <a:avLst/>
            <a:gdLst/>
            <a:ahLst/>
            <a:cxnLst/>
            <a:rect l="l" t="t" r="r" b="b"/>
            <a:pathLst>
              <a:path w="76200" h="1446529">
                <a:moveTo>
                  <a:pt x="0" y="0"/>
                </a:moveTo>
                <a:lnTo>
                  <a:pt x="0" y="1446149"/>
                </a:lnTo>
              </a:path>
              <a:path w="76200" h="1446529">
                <a:moveTo>
                  <a:pt x="0" y="0"/>
                </a:moveTo>
                <a:lnTo>
                  <a:pt x="76200" y="0"/>
                </a:lnTo>
              </a:path>
              <a:path w="76200" h="1446529">
                <a:moveTo>
                  <a:pt x="0" y="1446149"/>
                </a:moveTo>
                <a:lnTo>
                  <a:pt x="76200" y="144614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7162800" y="2133600"/>
            <a:ext cx="76200" cy="1446530"/>
          </a:xfrm>
          <a:custGeom>
            <a:avLst/>
            <a:gdLst/>
            <a:ahLst/>
            <a:cxnLst/>
            <a:rect l="l" t="t" r="r" b="b"/>
            <a:pathLst>
              <a:path w="76200" h="1446529">
                <a:moveTo>
                  <a:pt x="76200" y="0"/>
                </a:moveTo>
                <a:lnTo>
                  <a:pt x="76200" y="1446276"/>
                </a:lnTo>
              </a:path>
              <a:path w="76200" h="1446529">
                <a:moveTo>
                  <a:pt x="76200" y="0"/>
                </a:moveTo>
                <a:lnTo>
                  <a:pt x="0" y="0"/>
                </a:lnTo>
              </a:path>
              <a:path w="76200" h="1446529">
                <a:moveTo>
                  <a:pt x="76200" y="1446276"/>
                </a:moveTo>
                <a:lnTo>
                  <a:pt x="0" y="144627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8610600" y="2133600"/>
            <a:ext cx="76200" cy="1446530"/>
          </a:xfrm>
          <a:custGeom>
            <a:avLst/>
            <a:gdLst/>
            <a:ahLst/>
            <a:cxnLst/>
            <a:rect l="l" t="t" r="r" b="b"/>
            <a:pathLst>
              <a:path w="76200" h="1446529">
                <a:moveTo>
                  <a:pt x="76200" y="0"/>
                </a:moveTo>
                <a:lnTo>
                  <a:pt x="76200" y="1446276"/>
                </a:lnTo>
              </a:path>
              <a:path w="76200" h="1446529">
                <a:moveTo>
                  <a:pt x="76200" y="0"/>
                </a:moveTo>
                <a:lnTo>
                  <a:pt x="0" y="0"/>
                </a:lnTo>
              </a:path>
              <a:path w="76200" h="1446529">
                <a:moveTo>
                  <a:pt x="76200" y="1446276"/>
                </a:moveTo>
                <a:lnTo>
                  <a:pt x="0" y="144627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7620000" y="2133600"/>
            <a:ext cx="76200" cy="1446530"/>
          </a:xfrm>
          <a:custGeom>
            <a:avLst/>
            <a:gdLst/>
            <a:ahLst/>
            <a:cxnLst/>
            <a:rect l="l" t="t" r="r" b="b"/>
            <a:pathLst>
              <a:path w="76200" h="1446529">
                <a:moveTo>
                  <a:pt x="0" y="0"/>
                </a:moveTo>
                <a:lnTo>
                  <a:pt x="0" y="1446276"/>
                </a:lnTo>
              </a:path>
              <a:path w="76200" h="1446529">
                <a:moveTo>
                  <a:pt x="0" y="0"/>
                </a:moveTo>
                <a:lnTo>
                  <a:pt x="76200" y="0"/>
                </a:lnTo>
              </a:path>
              <a:path w="76200" h="1446529">
                <a:moveTo>
                  <a:pt x="0" y="1446276"/>
                </a:moveTo>
                <a:lnTo>
                  <a:pt x="76200" y="144627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784846" y="2081911"/>
            <a:ext cx="7804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spcBef>
                <a:spcPts val="95"/>
              </a:spcBef>
            </a:pP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spc="-15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10246" y="2593974"/>
            <a:ext cx="7296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800" kern="0" spc="26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784845" y="2783137"/>
            <a:ext cx="781050" cy="77533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R="91440" algn="ctr">
              <a:spcBef>
                <a:spcPts val="240"/>
              </a:spcBef>
            </a:pPr>
            <a:r>
              <a:rPr sz="185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185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8100">
              <a:spcBef>
                <a:spcPts val="180"/>
              </a:spcBef>
            </a:pP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spc="-15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419600" y="2133600"/>
            <a:ext cx="76200" cy="1446530"/>
          </a:xfrm>
          <a:custGeom>
            <a:avLst/>
            <a:gdLst/>
            <a:ahLst/>
            <a:cxnLst/>
            <a:rect l="l" t="t" r="r" b="b"/>
            <a:pathLst>
              <a:path w="76200" h="1446529">
                <a:moveTo>
                  <a:pt x="76200" y="0"/>
                </a:moveTo>
                <a:lnTo>
                  <a:pt x="76200" y="1446276"/>
                </a:lnTo>
              </a:path>
              <a:path w="76200" h="1446529">
                <a:moveTo>
                  <a:pt x="76200" y="0"/>
                </a:moveTo>
                <a:lnTo>
                  <a:pt x="0" y="0"/>
                </a:lnTo>
              </a:path>
              <a:path w="76200" h="1446529">
                <a:moveTo>
                  <a:pt x="76200" y="1446276"/>
                </a:moveTo>
                <a:lnTo>
                  <a:pt x="0" y="144627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429000" y="2133600"/>
            <a:ext cx="76200" cy="1446530"/>
          </a:xfrm>
          <a:custGeom>
            <a:avLst/>
            <a:gdLst/>
            <a:ahLst/>
            <a:cxnLst/>
            <a:rect l="l" t="t" r="r" b="b"/>
            <a:pathLst>
              <a:path w="76200" h="1446529">
                <a:moveTo>
                  <a:pt x="0" y="0"/>
                </a:moveTo>
                <a:lnTo>
                  <a:pt x="0" y="1446276"/>
                </a:lnTo>
              </a:path>
              <a:path w="76200" h="1446529">
                <a:moveTo>
                  <a:pt x="0" y="0"/>
                </a:moveTo>
                <a:lnTo>
                  <a:pt x="76200" y="0"/>
                </a:lnTo>
              </a:path>
              <a:path w="76200" h="1446529">
                <a:moveTo>
                  <a:pt x="0" y="1446276"/>
                </a:moveTo>
                <a:lnTo>
                  <a:pt x="76200" y="144627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54857" y="1995957"/>
            <a:ext cx="3279140" cy="156210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76200">
              <a:spcBef>
                <a:spcPts val="770"/>
              </a:spcBef>
              <a:tabLst>
                <a:tab pos="1741170" algn="l"/>
                <a:tab pos="2549525" algn="l"/>
                <a:tab pos="3042920" algn="l"/>
              </a:tabLst>
            </a:pP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spc="-15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00" kern="0" spc="155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lang="en-US" sz="2800" kern="0" spc="15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040380">
              <a:spcBef>
                <a:spcPts val="675"/>
              </a:spcBef>
            </a:pP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020060">
              <a:spcBef>
                <a:spcPts val="670"/>
              </a:spcBef>
            </a:pP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18358" y="2593974"/>
            <a:ext cx="277075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1775460" algn="l"/>
                <a:tab pos="236664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800" kern="0" spc="26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sz="2800" kern="0" spc="155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lang="en-US" sz="2800" kern="0" spc="15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lang="en-US"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800" kern="0" spc="3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endParaRPr sz="2800" kern="0" dirty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67557" y="2783137"/>
            <a:ext cx="2846960" cy="772006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299720">
              <a:spcBef>
                <a:spcPts val="240"/>
              </a:spcBef>
            </a:pPr>
            <a:r>
              <a:rPr sz="185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1850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63500">
              <a:spcBef>
                <a:spcPts val="180"/>
              </a:spcBef>
              <a:tabLst>
                <a:tab pos="1925320" algn="l"/>
                <a:tab pos="2516505" algn="l"/>
              </a:tabLst>
            </a:pP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spc="-15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lang="en-US" sz="2800" kern="0" spc="15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endParaRPr sz="2800" kern="0" dirty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882900" y="2386711"/>
            <a:ext cx="33147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955" marR="5080" indent="-8890">
              <a:spcBef>
                <a:spcPts val="95"/>
              </a:spcBef>
            </a:pPr>
            <a:r>
              <a:rPr sz="2800" u="sng" kern="0" spc="-330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u="sng" kern="0" spc="-30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</a:t>
            </a:r>
            <a:r>
              <a:rPr sz="2800" u="sng" kern="0" spc="-385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kern="0" spc="-38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dt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652010" y="2615311"/>
            <a:ext cx="2330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386321" y="2615311"/>
            <a:ext cx="1441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·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049395" y="4496561"/>
            <a:ext cx="1779270" cy="3111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spcBef>
                <a:spcPts val="120"/>
              </a:spcBef>
              <a:tabLst>
                <a:tab pos="1633855" algn="l"/>
              </a:tabLst>
            </a:pPr>
            <a:r>
              <a:rPr sz="185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1850" kern="0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sz="185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185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552059" y="5008626"/>
            <a:ext cx="1374140" cy="3111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spcBef>
                <a:spcPts val="120"/>
              </a:spcBef>
              <a:tabLst>
                <a:tab pos="1228725" algn="l"/>
              </a:tabLst>
            </a:pPr>
            <a:r>
              <a:rPr sz="185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1850" kern="0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sz="185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185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787394" y="5316423"/>
            <a:ext cx="20866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spcBef>
                <a:spcPts val="9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8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lang="en-US" sz="2800" kern="0" spc="4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spc="45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spc="67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800" kern="0" spc="45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800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553332" y="4292346"/>
            <a:ext cx="263779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spcBef>
                <a:spcPts val="95"/>
              </a:spcBef>
            </a:pPr>
            <a:r>
              <a:rPr sz="3000" u="sng" kern="0" baseline="44444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</a:t>
            </a:r>
            <a:r>
              <a:rPr sz="3000" kern="0" spc="247" baseline="44444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800" kern="0" spc="25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00" kern="0" spc="12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lang="en-US" sz="2800" kern="0" spc="15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spc="12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800" kern="0" spc="254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800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543680" y="4461510"/>
            <a:ext cx="2387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dt</a:t>
            </a:r>
            <a:endParaRPr sz="20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543680" y="5253685"/>
            <a:ext cx="238760" cy="605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7625">
              <a:lnSpc>
                <a:spcPts val="2280"/>
              </a:lnSpc>
              <a:spcBef>
                <a:spcPts val="105"/>
              </a:spcBef>
            </a:pPr>
            <a:r>
              <a:rPr sz="2000" u="sng" kern="0" spc="-50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</a:t>
            </a:r>
            <a:endParaRPr sz="20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2700">
              <a:lnSpc>
                <a:spcPts val="2280"/>
              </a:lnSpc>
            </a:pPr>
            <a:r>
              <a:rPr sz="20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dt</a:t>
            </a:r>
            <a:endParaRPr sz="20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553331" y="4804409"/>
            <a:ext cx="3832989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spcBef>
                <a:spcPts val="95"/>
              </a:spcBef>
            </a:pPr>
            <a:r>
              <a:rPr sz="3000" u="sng" kern="0" baseline="40277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</a:t>
            </a:r>
            <a:r>
              <a:rPr sz="3000" kern="0" spc="240" baseline="40277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800" kern="0" spc="254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12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lang="en-US" sz="2800" kern="0" spc="12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spc="12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800" kern="0" spc="25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(t)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lang="en-US" sz="2800" kern="0" spc="18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spc="185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800" kern="0" spc="25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800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543681" y="4994910"/>
            <a:ext cx="6635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518159" algn="l"/>
              </a:tabLst>
            </a:pPr>
            <a:r>
              <a:rPr sz="20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dt</a:t>
            </a:r>
            <a:r>
              <a:rPr sz="2000" kern="0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sz="185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185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276600" y="4191000"/>
            <a:ext cx="152400" cy="1676400"/>
          </a:xfrm>
          <a:custGeom>
            <a:avLst/>
            <a:gdLst/>
            <a:ahLst/>
            <a:cxnLst/>
            <a:rect l="l" t="t" r="r" b="b"/>
            <a:pathLst>
              <a:path w="152400" h="1676400">
                <a:moveTo>
                  <a:pt x="152400" y="1676400"/>
                </a:moveTo>
                <a:lnTo>
                  <a:pt x="122759" y="1665421"/>
                </a:lnTo>
                <a:lnTo>
                  <a:pt x="98536" y="1635482"/>
                </a:lnTo>
                <a:lnTo>
                  <a:pt x="82194" y="1591076"/>
                </a:lnTo>
                <a:lnTo>
                  <a:pt x="76200" y="1536700"/>
                </a:lnTo>
                <a:lnTo>
                  <a:pt x="76200" y="977900"/>
                </a:lnTo>
                <a:lnTo>
                  <a:pt x="70205" y="923496"/>
                </a:lnTo>
                <a:lnTo>
                  <a:pt x="53863" y="879094"/>
                </a:lnTo>
                <a:lnTo>
                  <a:pt x="29640" y="849169"/>
                </a:lnTo>
                <a:lnTo>
                  <a:pt x="0" y="838200"/>
                </a:lnTo>
                <a:lnTo>
                  <a:pt x="29640" y="827230"/>
                </a:lnTo>
                <a:lnTo>
                  <a:pt x="53863" y="797306"/>
                </a:lnTo>
                <a:lnTo>
                  <a:pt x="70205" y="752903"/>
                </a:lnTo>
                <a:lnTo>
                  <a:pt x="76200" y="698500"/>
                </a:lnTo>
                <a:lnTo>
                  <a:pt x="76200" y="139700"/>
                </a:lnTo>
                <a:lnTo>
                  <a:pt x="82194" y="85296"/>
                </a:lnTo>
                <a:lnTo>
                  <a:pt x="98536" y="40893"/>
                </a:lnTo>
                <a:lnTo>
                  <a:pt x="122759" y="10969"/>
                </a:lnTo>
                <a:lnTo>
                  <a:pt x="1524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26093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539750">
              <a:spcBef>
                <a:spcPts val="2245"/>
              </a:spcBef>
            </a:pPr>
            <a:r>
              <a:rPr dirty="0"/>
              <a:t>Solving</a:t>
            </a:r>
            <a:r>
              <a:rPr spc="-20" dirty="0"/>
              <a:t> </a:t>
            </a:r>
            <a:r>
              <a:rPr dirty="0"/>
              <a:t>state</a:t>
            </a:r>
            <a:r>
              <a:rPr spc="-35" dirty="0"/>
              <a:t> </a:t>
            </a:r>
            <a:r>
              <a:rPr dirty="0"/>
              <a:t>transition</a:t>
            </a:r>
            <a:r>
              <a:rPr spc="-35" dirty="0"/>
              <a:t> </a:t>
            </a:r>
            <a:r>
              <a:rPr spc="-10" dirty="0"/>
              <a:t>equations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89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27352" y="1342050"/>
            <a:ext cx="8347709" cy="3526154"/>
          </a:xfrm>
          <a:prstGeom prst="rect">
            <a:avLst/>
          </a:prstGeom>
        </p:spPr>
        <p:txBody>
          <a:bodyPr vert="horz" wrap="square" lIns="0" tIns="220980" rIns="0" bIns="0" rtlCol="0">
            <a:spAutoFit/>
          </a:bodyPr>
          <a:lstStyle/>
          <a:p>
            <a:pPr marL="393065" indent="-342265">
              <a:spcBef>
                <a:spcPts val="1740"/>
              </a:spcBef>
              <a:buFontTx/>
              <a:buChar char="•"/>
              <a:tabLst>
                <a:tab pos="39306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By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solving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these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equations,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get</a:t>
            </a:r>
            <a:endParaRPr sz="24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2355215">
              <a:spcBef>
                <a:spcPts val="1900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e</a:t>
            </a:r>
            <a:r>
              <a:rPr sz="2775" kern="0" baseline="25525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775" kern="0" spc="97" baseline="25525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lang="en-US" sz="2775" kern="0" spc="97" baseline="255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97" baseline="25525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endParaRPr sz="2775" kern="0" baseline="25525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2355215">
              <a:spcBef>
                <a:spcPts val="670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=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e</a:t>
            </a:r>
            <a:r>
              <a:rPr sz="2775" kern="0" spc="-15" baseline="25525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775" kern="0" spc="195" baseline="255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195" baseline="25525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2775" kern="0" spc="-22" baseline="255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-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e</a:t>
            </a:r>
            <a:r>
              <a:rPr sz="2775" kern="0" spc="-15" baseline="25525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775" kern="0" spc="97" baseline="25525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lang="en-US" sz="2775" kern="0" spc="97" baseline="255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97" baseline="25525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endParaRPr sz="2775" kern="0" baseline="25525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2355215">
              <a:spcBef>
                <a:spcPts val="67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800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00" kern="0" spc="-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1-</a:t>
            </a:r>
            <a:r>
              <a:rPr sz="2800" kern="0" spc="-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e</a:t>
            </a:r>
            <a:r>
              <a:rPr sz="2775" kern="0" spc="-15" baseline="25525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775" kern="0" spc="195" baseline="255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195" baseline="25525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2775" kern="0" spc="-30" baseline="255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sz="2800" kern="0" spc="-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e</a:t>
            </a:r>
            <a:r>
              <a:rPr sz="2775" kern="0" spc="-15" baseline="25525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775" kern="0" spc="97" baseline="25525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lang="en-US" sz="2775" kern="0" spc="97" baseline="255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97" baseline="25525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endParaRPr sz="2775" kern="0" baseline="25525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93700" marR="55880" indent="-342900">
              <a:spcBef>
                <a:spcPts val="1075"/>
              </a:spcBef>
              <a:buFontTx/>
              <a:buChar char="•"/>
              <a:tabLst>
                <a:tab pos="393700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Since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</a:t>
            </a:r>
            <a:r>
              <a:rPr sz="2400" kern="0" baseline="-20833" dirty="0">
                <a:solidFill>
                  <a:sysClr val="windowText" lastClr="000000"/>
                </a:solidFill>
                <a:latin typeface="Helvetica"/>
                <a:cs typeface="Helvetica"/>
              </a:rPr>
              <a:t>i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(t)</a:t>
            </a:r>
            <a:r>
              <a:rPr sz="24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known,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compute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reliability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of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24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sum</a:t>
            </a:r>
            <a:r>
              <a:rPr sz="24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probabilities</a:t>
            </a:r>
            <a:r>
              <a:rPr sz="2400" kern="0" spc="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taken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over</a:t>
            </a:r>
            <a:r>
              <a:rPr sz="24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all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operating</a:t>
            </a:r>
            <a:r>
              <a:rPr sz="2400" kern="0" spc="-1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states</a:t>
            </a:r>
            <a:endParaRPr sz="24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36900" y="5105400"/>
            <a:ext cx="5764530" cy="468718"/>
          </a:xfrm>
          <a:prstGeom prst="rect">
            <a:avLst/>
          </a:prstGeom>
          <a:solidFill>
            <a:srgbClr val="B8CCFD"/>
          </a:solidFill>
        </p:spPr>
        <p:txBody>
          <a:bodyPr vert="horz" wrap="square" lIns="0" tIns="37465" rIns="0" bIns="0" rtlCol="0">
            <a:spAutoFit/>
          </a:bodyPr>
          <a:lstStyle/>
          <a:p>
            <a:pPr marL="109855">
              <a:spcBef>
                <a:spcPts val="29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R</a:t>
            </a:r>
            <a:r>
              <a:rPr sz="2775" kern="0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parallel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800" kern="0" spc="-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800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+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775" kern="0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00" kern="0" spc="1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e</a:t>
            </a:r>
            <a:r>
              <a:rPr sz="2775" kern="0" spc="-15" baseline="25525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775" kern="0" spc="195" baseline="255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195" baseline="25525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2775" kern="0" spc="-30" baseline="255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- 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e</a:t>
            </a:r>
            <a:r>
              <a:rPr sz="2775" kern="0" spc="-15" baseline="25525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775" kern="0" spc="97" baseline="25525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lang="en-US" sz="2775" kern="0" spc="97" baseline="255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97" baseline="25525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endParaRPr sz="2775" kern="0" baseline="25525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6438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160" y="6203010"/>
            <a:ext cx="6896890" cy="301770"/>
          </a:xfrm>
          <a:prstGeom prst="rect">
            <a:avLst/>
          </a:prstGeom>
        </p:spPr>
        <p:txBody>
          <a:bodyPr vert="horz" wrap="square" lIns="0" tIns="25611" rIns="0" bIns="0" rtlCol="0">
            <a:spAutoFit/>
          </a:bodyPr>
          <a:lstStyle/>
          <a:p>
            <a:pPr marL="18971" defTabSz="1365931">
              <a:spcBef>
                <a:spcPts val="202"/>
              </a:spcBef>
            </a:pP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p.</a:t>
            </a:r>
            <a:r>
              <a:rPr sz="1793" kern="0" spc="13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13</a:t>
            </a:r>
            <a:r>
              <a:rPr sz="1793" kern="0" spc="127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Design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of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Fault</a:t>
            </a:r>
            <a:r>
              <a:rPr sz="1793" kern="0" spc="9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Tolerant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Systems</a:t>
            </a:r>
            <a:r>
              <a:rPr sz="1793" kern="0" spc="164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-</a:t>
            </a:r>
            <a:r>
              <a:rPr sz="1793" kern="0" spc="120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Elena</a:t>
            </a:r>
            <a:r>
              <a:rPr sz="1793" kern="0" spc="149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dirty="0">
                <a:solidFill>
                  <a:srgbClr val="323232"/>
                </a:solidFill>
                <a:latin typeface="Arial"/>
                <a:cs typeface="Arial"/>
              </a:rPr>
              <a:t>Dubrova,</a:t>
            </a:r>
            <a:r>
              <a:rPr sz="1793" kern="0" spc="142" dirty="0">
                <a:solidFill>
                  <a:srgbClr val="323232"/>
                </a:solidFill>
                <a:latin typeface="Times New Roman"/>
                <a:cs typeface="Times New Roman"/>
              </a:rPr>
              <a:t> </a:t>
            </a:r>
            <a:r>
              <a:rPr sz="1793" kern="0" spc="-15" dirty="0">
                <a:solidFill>
                  <a:srgbClr val="323232"/>
                </a:solidFill>
                <a:latin typeface="Arial"/>
                <a:cs typeface="Arial"/>
              </a:rPr>
              <a:t>ESDlab</a:t>
            </a:r>
            <a:endParaRPr sz="1793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70037" y="206276"/>
            <a:ext cx="8649807" cy="863984"/>
          </a:xfrm>
          <a:prstGeom prst="rect">
            <a:avLst/>
          </a:prstGeom>
          <a:solidFill>
            <a:srgbClr val="FDFD61"/>
          </a:solidFill>
        </p:spPr>
        <p:txBody>
          <a:bodyPr vert="horz" wrap="square" lIns="0" tIns="297844" rIns="0" bIns="0" rtlCol="0">
            <a:spAutoFit/>
          </a:bodyPr>
          <a:lstStyle/>
          <a:p>
            <a:pPr marL="949" algn="ctr">
              <a:spcBef>
                <a:spcPts val="2345"/>
              </a:spcBef>
            </a:pPr>
            <a:r>
              <a:rPr spc="-15" dirty="0">
                <a:solidFill>
                  <a:srgbClr val="000000"/>
                </a:solidFill>
              </a:rPr>
              <a:t>Overview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45016" y="1365652"/>
            <a:ext cx="4864151" cy="3082421"/>
          </a:xfrm>
          <a:prstGeom prst="rect">
            <a:avLst/>
          </a:prstGeom>
        </p:spPr>
        <p:txBody>
          <a:bodyPr vert="horz" wrap="square" lIns="0" tIns="128054" rIns="0" bIns="0" rtlCol="0">
            <a:spAutoFit/>
          </a:bodyPr>
          <a:lstStyle/>
          <a:p>
            <a:pPr marL="368991" indent="-350020" defTabSz="1365931">
              <a:spcBef>
                <a:spcPts val="1008"/>
              </a:spcBef>
              <a:buFontTx/>
              <a:buChar char="•"/>
              <a:tabLst>
                <a:tab pos="368991" algn="l"/>
              </a:tabLst>
            </a:pPr>
            <a:r>
              <a:rPr sz="3286" kern="0" dirty="0">
                <a:solidFill>
                  <a:sysClr val="windowText" lastClr="000000"/>
                </a:solidFill>
                <a:latin typeface="Arial"/>
                <a:cs typeface="Arial"/>
              </a:rPr>
              <a:t>Redundancy</a:t>
            </a:r>
            <a:r>
              <a:rPr sz="3286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3286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techniques</a:t>
            </a:r>
            <a:endParaRPr sz="3286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84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space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redundancy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2" indent="-234295" defTabSz="1365931">
              <a:spcBef>
                <a:spcPts val="642"/>
              </a:spcBef>
              <a:buFontTx/>
              <a:buChar char="•"/>
              <a:tabLst>
                <a:tab pos="1192344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hardware</a:t>
            </a:r>
            <a:r>
              <a:rPr sz="2465" kern="0" spc="4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redundancy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2" indent="-234295" defTabSz="1365931">
              <a:spcBef>
                <a:spcPts val="611"/>
              </a:spcBef>
              <a:buFontTx/>
              <a:buChar char="•"/>
              <a:tabLst>
                <a:tab pos="1192344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information</a:t>
            </a:r>
            <a:r>
              <a:rPr sz="2465" kern="0" spc="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redundancy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92344" lvl="2" indent="-234295" defTabSz="1365931">
              <a:spcBef>
                <a:spcPts val="620"/>
              </a:spcBef>
              <a:buFontTx/>
              <a:buChar char="•"/>
              <a:tabLst>
                <a:tab pos="1192344" algn="l"/>
              </a:tabLst>
            </a:pPr>
            <a:r>
              <a:rPr sz="2465" kern="0" dirty="0">
                <a:solidFill>
                  <a:sysClr val="windowText" lastClr="000000"/>
                </a:solidFill>
                <a:latin typeface="Arial"/>
                <a:cs typeface="Arial"/>
              </a:rPr>
              <a:t>software</a:t>
            </a:r>
            <a:r>
              <a:rPr sz="2465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465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redundancy</a:t>
            </a:r>
            <a:endParaRPr sz="2465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779719" lvl="1" indent="-291209" defTabSz="1365931">
              <a:spcBef>
                <a:spcPts val="754"/>
              </a:spcBef>
              <a:buFontTx/>
              <a:buChar char="–"/>
              <a:tabLst>
                <a:tab pos="779719" algn="l"/>
              </a:tabLst>
            </a:pPr>
            <a:r>
              <a:rPr sz="2838" kern="0" dirty="0">
                <a:solidFill>
                  <a:sysClr val="windowText" lastClr="000000"/>
                </a:solidFill>
                <a:latin typeface="Arial"/>
                <a:cs typeface="Arial"/>
              </a:rPr>
              <a:t>time</a:t>
            </a:r>
            <a:r>
              <a:rPr sz="2838" kern="0" spc="9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38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redundancy</a:t>
            </a:r>
            <a:endParaRPr sz="2838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098638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3175" algn="ctr">
              <a:spcBef>
                <a:spcPts val="2245"/>
              </a:spcBef>
            </a:pPr>
            <a:r>
              <a:rPr dirty="0"/>
              <a:t>Comparison</a:t>
            </a:r>
            <a:r>
              <a:rPr spc="-35" dirty="0"/>
              <a:t> </a:t>
            </a:r>
            <a:r>
              <a:rPr dirty="0"/>
              <a:t>to</a:t>
            </a:r>
            <a:r>
              <a:rPr spc="-35" dirty="0"/>
              <a:t> </a:t>
            </a:r>
            <a:r>
              <a:rPr dirty="0"/>
              <a:t>RBD</a:t>
            </a:r>
            <a:r>
              <a:rPr spc="-40" dirty="0"/>
              <a:t> </a:t>
            </a:r>
            <a:r>
              <a:rPr spc="-10" dirty="0"/>
              <a:t>result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90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40051" y="1548460"/>
            <a:ext cx="731393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0" marR="30480" indent="-342900">
              <a:spcBef>
                <a:spcPts val="95"/>
              </a:spcBef>
              <a:buFontTx/>
              <a:buChar char="•"/>
              <a:tabLst>
                <a:tab pos="38100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Since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e</a:t>
            </a:r>
            <a:r>
              <a:rPr sz="2775" kern="0" spc="-15" baseline="25525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775" kern="0" spc="127" baseline="255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127" baseline="25525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2800" kern="0" spc="85" dirty="0">
                <a:solidFill>
                  <a:sysClr val="windowText" lastClr="000000"/>
                </a:solidFill>
                <a:latin typeface="Arial"/>
                <a:cs typeface="Arial"/>
              </a:rPr>
              <a:t>,</a:t>
            </a:r>
            <a:r>
              <a:rPr sz="2800" kern="0" spc="-5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previous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equation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be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written</a:t>
            </a:r>
            <a:r>
              <a:rPr sz="28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65453" y="3512059"/>
            <a:ext cx="7828915" cy="2244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330" marR="5080" indent="-341630" algn="just">
              <a:spcBef>
                <a:spcPts val="95"/>
              </a:spcBef>
              <a:buFontTx/>
              <a:buChar char="•"/>
              <a:tabLst>
                <a:tab pos="35560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which</a:t>
            </a:r>
            <a:r>
              <a:rPr sz="28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agrees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expression</a:t>
            </a:r>
            <a:r>
              <a:rPr sz="28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derived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using 	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RBD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330" marR="24130" indent="-341630" algn="just">
              <a:spcBef>
                <a:spcPts val="675"/>
              </a:spcBef>
              <a:buFontTx/>
              <a:buChar char="•"/>
              <a:tabLst>
                <a:tab pos="35560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two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results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same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because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assumed 	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rates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two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are 	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independent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05377" y="2743264"/>
            <a:ext cx="3208655" cy="468077"/>
          </a:xfrm>
          <a:prstGeom prst="rect">
            <a:avLst/>
          </a:prstGeom>
          <a:solidFill>
            <a:srgbClr val="B8CCFD"/>
          </a:solidFill>
        </p:spPr>
        <p:txBody>
          <a:bodyPr vert="horz" wrap="square" lIns="0" tIns="36830" rIns="0" bIns="0" rtlCol="0">
            <a:spAutoFit/>
          </a:bodyPr>
          <a:lstStyle/>
          <a:p>
            <a:pPr marL="102870">
              <a:spcBef>
                <a:spcPts val="290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R</a:t>
            </a:r>
            <a:r>
              <a:rPr sz="2775" kern="0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parallel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800" kern="0" spc="-6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00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2R –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R</a:t>
            </a:r>
            <a:r>
              <a:rPr sz="2775" kern="0" spc="-37" baseline="25525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2775" kern="0" baseline="25525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1930476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0A03E-59CC-D6B4-4E80-A6AA49BD4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C6E9D-CD10-494B-AFB5-ED575A897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9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Slides 91-102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E4EB53-E052-90CA-7C5C-A6EFC5919C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87120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635" algn="ctr">
              <a:spcBef>
                <a:spcPts val="2245"/>
              </a:spcBef>
            </a:pPr>
            <a:r>
              <a:rPr dirty="0"/>
              <a:t>Dependant</a:t>
            </a:r>
            <a:r>
              <a:rPr spc="-95" dirty="0"/>
              <a:t> </a:t>
            </a:r>
            <a:r>
              <a:rPr dirty="0"/>
              <a:t>component</a:t>
            </a:r>
            <a:r>
              <a:rPr spc="-80" dirty="0"/>
              <a:t> </a:t>
            </a:r>
            <a:r>
              <a:rPr spc="-20" dirty="0"/>
              <a:t>case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2123986" y="1448474"/>
            <a:ext cx="8182064" cy="4050119"/>
          </a:xfrm>
          <a:prstGeom prst="rect">
            <a:avLst/>
          </a:prstGeom>
        </p:spPr>
        <p:txBody>
          <a:bodyPr vert="horz" wrap="square" lIns="0" tIns="112050" rIns="0" bIns="0" rtlCol="0">
            <a:spAutoFit/>
          </a:bodyPr>
          <a:lstStyle/>
          <a:p>
            <a:pPr marL="381000" marR="237490" indent="-342900">
              <a:spcBef>
                <a:spcPts val="95"/>
              </a:spcBef>
              <a:buChar char="•"/>
              <a:tabLst>
                <a:tab pos="381000" algn="l"/>
              </a:tabLst>
            </a:pPr>
            <a:r>
              <a:rPr dirty="0"/>
              <a:t>The</a:t>
            </a:r>
            <a:r>
              <a:rPr spc="-70" dirty="0"/>
              <a:t> </a:t>
            </a:r>
            <a:r>
              <a:rPr dirty="0"/>
              <a:t>value</a:t>
            </a:r>
            <a:r>
              <a:rPr spc="-70" dirty="0"/>
              <a:t> </a:t>
            </a:r>
            <a:r>
              <a:rPr dirty="0"/>
              <a:t>of</a:t>
            </a:r>
            <a:r>
              <a:rPr spc="-75" dirty="0"/>
              <a:t> </a:t>
            </a:r>
            <a:r>
              <a:rPr dirty="0"/>
              <a:t>Markov</a:t>
            </a:r>
            <a:r>
              <a:rPr spc="-75" dirty="0"/>
              <a:t> </a:t>
            </a:r>
            <a:r>
              <a:rPr dirty="0"/>
              <a:t>chains</a:t>
            </a:r>
            <a:r>
              <a:rPr spc="-70" dirty="0"/>
              <a:t> </a:t>
            </a:r>
            <a:r>
              <a:rPr dirty="0"/>
              <a:t>become</a:t>
            </a:r>
            <a:r>
              <a:rPr spc="-65" dirty="0"/>
              <a:t> </a:t>
            </a:r>
            <a:r>
              <a:rPr spc="-10" dirty="0"/>
              <a:t>evident </a:t>
            </a:r>
            <a:r>
              <a:rPr dirty="0"/>
              <a:t>when</a:t>
            </a:r>
            <a:r>
              <a:rPr spc="-75" dirty="0"/>
              <a:t> </a:t>
            </a:r>
            <a:r>
              <a:rPr dirty="0"/>
              <a:t>component</a:t>
            </a:r>
            <a:r>
              <a:rPr spc="-80" dirty="0"/>
              <a:t> </a:t>
            </a:r>
            <a:r>
              <a:rPr dirty="0"/>
              <a:t>failures</a:t>
            </a:r>
            <a:r>
              <a:rPr spc="-85" dirty="0"/>
              <a:t> </a:t>
            </a:r>
            <a:r>
              <a:rPr dirty="0"/>
              <a:t>cannot</a:t>
            </a:r>
            <a:r>
              <a:rPr spc="-100" dirty="0"/>
              <a:t> </a:t>
            </a:r>
            <a:r>
              <a:rPr dirty="0"/>
              <a:t>be</a:t>
            </a:r>
            <a:r>
              <a:rPr spc="-90" dirty="0"/>
              <a:t> </a:t>
            </a:r>
            <a:r>
              <a:rPr dirty="0"/>
              <a:t>assumed</a:t>
            </a:r>
            <a:r>
              <a:rPr spc="-80" dirty="0"/>
              <a:t> </a:t>
            </a:r>
            <a:r>
              <a:rPr spc="-25" dirty="0"/>
              <a:t>to </a:t>
            </a:r>
            <a:r>
              <a:rPr dirty="0"/>
              <a:t>be</a:t>
            </a:r>
            <a:r>
              <a:rPr spc="-35" dirty="0"/>
              <a:t> </a:t>
            </a:r>
            <a:r>
              <a:rPr spc="-10" dirty="0"/>
              <a:t>independent</a:t>
            </a:r>
          </a:p>
          <a:p>
            <a:pPr marL="780415" lvl="1" indent="-285115">
              <a:spcBef>
                <a:spcPts val="595"/>
              </a:spcBef>
              <a:buChar char="–"/>
              <a:tabLst>
                <a:tab pos="780415" algn="l"/>
              </a:tabLst>
            </a:pPr>
            <a:r>
              <a:rPr sz="2400" spc="-25" dirty="0">
                <a:latin typeface="Helvetica"/>
                <a:cs typeface="Helvetica"/>
              </a:rPr>
              <a:t>load-</a:t>
            </a:r>
            <a:r>
              <a:rPr sz="2400" dirty="0">
                <a:latin typeface="Helvetica"/>
                <a:cs typeface="Helvetica"/>
              </a:rPr>
              <a:t>sharing</a:t>
            </a:r>
            <a:r>
              <a:rPr sz="2400" spc="-40" dirty="0">
                <a:latin typeface="Helvetica"/>
                <a:cs typeface="Helvetica"/>
              </a:rPr>
              <a:t> </a:t>
            </a:r>
            <a:r>
              <a:rPr sz="2400" spc="-10" dirty="0">
                <a:latin typeface="Helvetica"/>
                <a:cs typeface="Helvetica"/>
              </a:rPr>
              <a:t>components</a:t>
            </a:r>
            <a:endParaRPr sz="2400" dirty="0">
              <a:latin typeface="Helvetica"/>
              <a:cs typeface="Helvetica"/>
            </a:endParaRPr>
          </a:p>
          <a:p>
            <a:pPr marL="779780" marR="5080" lvl="1" indent="-285115">
              <a:spcBef>
                <a:spcPts val="580"/>
              </a:spcBef>
              <a:buChar char="–"/>
              <a:tabLst>
                <a:tab pos="781685" algn="l"/>
              </a:tabLst>
            </a:pPr>
            <a:r>
              <a:rPr sz="2400" dirty="0">
                <a:latin typeface="Helvetica"/>
                <a:cs typeface="Helvetica"/>
              </a:rPr>
              <a:t>examples:</a:t>
            </a:r>
            <a:r>
              <a:rPr sz="2400" spc="-90" dirty="0">
                <a:latin typeface="Helvetica"/>
                <a:cs typeface="Helvetica"/>
              </a:rPr>
              <a:t> </a:t>
            </a:r>
            <a:r>
              <a:rPr sz="2400" dirty="0">
                <a:latin typeface="Helvetica"/>
                <a:cs typeface="Helvetica"/>
              </a:rPr>
              <a:t>electrical</a:t>
            </a:r>
            <a:r>
              <a:rPr sz="2400" spc="-85" dirty="0">
                <a:latin typeface="Helvetica"/>
                <a:cs typeface="Helvetica"/>
              </a:rPr>
              <a:t> </a:t>
            </a:r>
            <a:r>
              <a:rPr sz="2400" dirty="0">
                <a:latin typeface="Helvetica"/>
                <a:cs typeface="Helvetica"/>
              </a:rPr>
              <a:t>load,</a:t>
            </a:r>
            <a:r>
              <a:rPr sz="2400" spc="-105" dirty="0">
                <a:latin typeface="Helvetica"/>
                <a:cs typeface="Helvetica"/>
              </a:rPr>
              <a:t> </a:t>
            </a:r>
            <a:r>
              <a:rPr sz="2400" dirty="0">
                <a:latin typeface="Helvetica"/>
                <a:cs typeface="Helvetica"/>
              </a:rPr>
              <a:t>mechanical</a:t>
            </a:r>
            <a:r>
              <a:rPr sz="2400" spc="-80" dirty="0">
                <a:latin typeface="Helvetica"/>
                <a:cs typeface="Helvetica"/>
              </a:rPr>
              <a:t> </a:t>
            </a:r>
            <a:r>
              <a:rPr sz="2400" dirty="0">
                <a:latin typeface="Helvetica"/>
                <a:cs typeface="Helvetica"/>
              </a:rPr>
              <a:t>load,</a:t>
            </a:r>
            <a:r>
              <a:rPr sz="2400" spc="-100" dirty="0">
                <a:latin typeface="Helvetica"/>
                <a:cs typeface="Helvetica"/>
              </a:rPr>
              <a:t> </a:t>
            </a:r>
            <a:r>
              <a:rPr sz="2400" spc="-10" dirty="0">
                <a:latin typeface="Helvetica"/>
                <a:cs typeface="Helvetica"/>
              </a:rPr>
              <a:t>information 	</a:t>
            </a:r>
            <a:r>
              <a:rPr sz="2400" spc="-20" dirty="0">
                <a:latin typeface="Helvetica"/>
                <a:cs typeface="Helvetica"/>
              </a:rPr>
              <a:t>load</a:t>
            </a:r>
            <a:endParaRPr sz="2400" dirty="0">
              <a:latin typeface="Helvetica"/>
              <a:cs typeface="Helvetica"/>
            </a:endParaRPr>
          </a:p>
          <a:p>
            <a:pPr marL="381000" marR="198120" indent="-342900">
              <a:spcBef>
                <a:spcPts val="655"/>
              </a:spcBef>
              <a:buChar char="•"/>
              <a:tabLst>
                <a:tab pos="381000" algn="l"/>
              </a:tabLst>
            </a:pPr>
            <a:r>
              <a:rPr dirty="0"/>
              <a:t>If</a:t>
            </a:r>
            <a:r>
              <a:rPr spc="-70" dirty="0"/>
              <a:t> </a:t>
            </a:r>
            <a:r>
              <a:rPr dirty="0"/>
              <a:t>two</a:t>
            </a:r>
            <a:r>
              <a:rPr spc="-65" dirty="0"/>
              <a:t> </a:t>
            </a:r>
            <a:r>
              <a:rPr dirty="0"/>
              <a:t>components</a:t>
            </a:r>
            <a:r>
              <a:rPr spc="-65" dirty="0"/>
              <a:t> </a:t>
            </a:r>
            <a:r>
              <a:rPr dirty="0"/>
              <a:t>share</a:t>
            </a:r>
            <a:r>
              <a:rPr spc="-60" dirty="0"/>
              <a:t> </a:t>
            </a:r>
            <a:r>
              <a:rPr dirty="0"/>
              <a:t>the</a:t>
            </a:r>
            <a:r>
              <a:rPr spc="-60" dirty="0"/>
              <a:t> </a:t>
            </a:r>
            <a:r>
              <a:rPr dirty="0"/>
              <a:t>same</a:t>
            </a:r>
            <a:r>
              <a:rPr spc="-70" dirty="0"/>
              <a:t> </a:t>
            </a:r>
            <a:r>
              <a:rPr dirty="0"/>
              <a:t>load</a:t>
            </a:r>
            <a:r>
              <a:rPr spc="-50" dirty="0"/>
              <a:t> </a:t>
            </a:r>
            <a:r>
              <a:rPr dirty="0"/>
              <a:t>and</a:t>
            </a:r>
            <a:r>
              <a:rPr spc="-60" dirty="0"/>
              <a:t> </a:t>
            </a:r>
            <a:r>
              <a:rPr spc="-25" dirty="0"/>
              <a:t>one </a:t>
            </a:r>
            <a:r>
              <a:rPr dirty="0"/>
              <a:t>fails,</a:t>
            </a:r>
            <a:r>
              <a:rPr spc="-65" dirty="0"/>
              <a:t> </a:t>
            </a:r>
            <a:r>
              <a:rPr dirty="0"/>
              <a:t>the</a:t>
            </a:r>
            <a:r>
              <a:rPr spc="-65" dirty="0"/>
              <a:t> </a:t>
            </a:r>
            <a:r>
              <a:rPr dirty="0"/>
              <a:t>additional</a:t>
            </a:r>
            <a:r>
              <a:rPr spc="-50" dirty="0"/>
              <a:t> </a:t>
            </a:r>
            <a:r>
              <a:rPr dirty="0"/>
              <a:t>load</a:t>
            </a:r>
            <a:r>
              <a:rPr spc="-55" dirty="0"/>
              <a:t> </a:t>
            </a:r>
            <a:r>
              <a:rPr dirty="0"/>
              <a:t>on</a:t>
            </a:r>
            <a:r>
              <a:rPr spc="-50" dirty="0"/>
              <a:t> </a:t>
            </a:r>
            <a:r>
              <a:rPr dirty="0"/>
              <a:t>the</a:t>
            </a:r>
            <a:r>
              <a:rPr spc="-65" dirty="0"/>
              <a:t> </a:t>
            </a:r>
            <a:r>
              <a:rPr spc="-10" dirty="0"/>
              <a:t>second </a:t>
            </a:r>
            <a:r>
              <a:rPr dirty="0"/>
              <a:t>component</a:t>
            </a:r>
            <a:r>
              <a:rPr spc="-80" dirty="0"/>
              <a:t> </a:t>
            </a:r>
            <a:r>
              <a:rPr dirty="0"/>
              <a:t>increases</a:t>
            </a:r>
            <a:r>
              <a:rPr spc="-90" dirty="0"/>
              <a:t> </a:t>
            </a:r>
            <a:r>
              <a:rPr dirty="0"/>
              <a:t>its</a:t>
            </a:r>
            <a:r>
              <a:rPr spc="-105" dirty="0"/>
              <a:t> </a:t>
            </a:r>
            <a:r>
              <a:rPr dirty="0"/>
              <a:t>failure</a:t>
            </a:r>
            <a:r>
              <a:rPr spc="-80" dirty="0"/>
              <a:t> </a:t>
            </a:r>
            <a:r>
              <a:rPr spc="-20" dirty="0"/>
              <a:t>rate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92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</p:spTree>
    <p:extLst>
      <p:ext uri="{BB962C8B-B14F-4D97-AF65-F5344CB8AC3E}">
        <p14:creationId xmlns:p14="http://schemas.microsoft.com/office/powerpoint/2010/main" val="2744712264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602615">
              <a:spcBef>
                <a:spcPts val="2245"/>
              </a:spcBef>
            </a:pPr>
            <a:r>
              <a:rPr dirty="0"/>
              <a:t>Parallel</a:t>
            </a:r>
            <a:r>
              <a:rPr spc="-30" dirty="0"/>
              <a:t> </a:t>
            </a:r>
            <a:r>
              <a:rPr dirty="0"/>
              <a:t>system</a:t>
            </a:r>
            <a:r>
              <a:rPr spc="-30" dirty="0"/>
              <a:t> </a:t>
            </a:r>
            <a:r>
              <a:rPr dirty="0"/>
              <a:t>with</a:t>
            </a:r>
            <a:r>
              <a:rPr spc="-10" dirty="0"/>
              <a:t> </a:t>
            </a:r>
            <a:r>
              <a:rPr dirty="0"/>
              <a:t>load</a:t>
            </a:r>
            <a:r>
              <a:rPr spc="-15" dirty="0"/>
              <a:t> </a:t>
            </a:r>
            <a:r>
              <a:rPr spc="-10" dirty="0"/>
              <a:t>sharing</a:t>
            </a:r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93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40052" y="1548460"/>
            <a:ext cx="7807959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0" marR="30480" indent="-342900">
              <a:spcBef>
                <a:spcPts val="95"/>
              </a:spcBef>
              <a:buFontTx/>
              <a:buChar char="•"/>
              <a:tabLst>
                <a:tab pos="38100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before,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28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have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four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states,</a:t>
            </a:r>
            <a:r>
              <a:rPr sz="28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but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after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775" kern="0" spc="-37" baseline="25525" dirty="0">
                <a:solidFill>
                  <a:sysClr val="windowText" lastClr="000000"/>
                </a:solidFill>
                <a:latin typeface="Helvetica"/>
                <a:cs typeface="Helvetica"/>
              </a:rPr>
              <a:t>st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failure,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rate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775" kern="0" spc="-37" baseline="25525" dirty="0">
                <a:solidFill>
                  <a:sysClr val="windowText" lastClr="000000"/>
                </a:solidFill>
                <a:latin typeface="Helvetica"/>
                <a:cs typeface="Helvetica"/>
              </a:rPr>
              <a:t>nd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</a:t>
            </a:r>
            <a:r>
              <a:rPr sz="2800" kern="0" spc="-1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increases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605277" y="4095751"/>
            <a:ext cx="636905" cy="681355"/>
            <a:chOff x="2462276" y="4095750"/>
            <a:chExt cx="636905" cy="681355"/>
          </a:xfrm>
        </p:grpSpPr>
        <p:sp>
          <p:nvSpPr>
            <p:cNvPr id="5" name="object 5"/>
            <p:cNvSpPr/>
            <p:nvPr/>
          </p:nvSpPr>
          <p:spPr>
            <a:xfrm>
              <a:off x="2481326" y="41148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5" h="643254">
                  <a:moveTo>
                    <a:pt x="299212" y="0"/>
                  </a:moveTo>
                  <a:lnTo>
                    <a:pt x="254973" y="3484"/>
                  </a:lnTo>
                  <a:lnTo>
                    <a:pt x="212757" y="13607"/>
                  </a:lnTo>
                  <a:lnTo>
                    <a:pt x="173026" y="29871"/>
                  </a:lnTo>
                  <a:lnTo>
                    <a:pt x="136242" y="51780"/>
                  </a:lnTo>
                  <a:lnTo>
                    <a:pt x="102864" y="78835"/>
                  </a:lnTo>
                  <a:lnTo>
                    <a:pt x="73356" y="110542"/>
                  </a:lnTo>
                  <a:lnTo>
                    <a:pt x="48178" y="146401"/>
                  </a:lnTo>
                  <a:lnTo>
                    <a:pt x="27792" y="185918"/>
                  </a:lnTo>
                  <a:lnTo>
                    <a:pt x="12659" y="228593"/>
                  </a:lnTo>
                  <a:lnTo>
                    <a:pt x="3241" y="273932"/>
                  </a:lnTo>
                  <a:lnTo>
                    <a:pt x="0" y="321437"/>
                  </a:lnTo>
                  <a:lnTo>
                    <a:pt x="3241" y="368941"/>
                  </a:lnTo>
                  <a:lnTo>
                    <a:pt x="12659" y="414280"/>
                  </a:lnTo>
                  <a:lnTo>
                    <a:pt x="27792" y="456955"/>
                  </a:lnTo>
                  <a:lnTo>
                    <a:pt x="48178" y="496472"/>
                  </a:lnTo>
                  <a:lnTo>
                    <a:pt x="73356" y="532331"/>
                  </a:lnTo>
                  <a:lnTo>
                    <a:pt x="102864" y="564038"/>
                  </a:lnTo>
                  <a:lnTo>
                    <a:pt x="136242" y="591093"/>
                  </a:lnTo>
                  <a:lnTo>
                    <a:pt x="173026" y="613002"/>
                  </a:lnTo>
                  <a:lnTo>
                    <a:pt x="212757" y="629266"/>
                  </a:lnTo>
                  <a:lnTo>
                    <a:pt x="254973" y="639389"/>
                  </a:lnTo>
                  <a:lnTo>
                    <a:pt x="299212" y="642874"/>
                  </a:lnTo>
                  <a:lnTo>
                    <a:pt x="343422" y="639389"/>
                  </a:lnTo>
                  <a:lnTo>
                    <a:pt x="385619" y="629266"/>
                  </a:lnTo>
                  <a:lnTo>
                    <a:pt x="425342" y="613002"/>
                  </a:lnTo>
                  <a:lnTo>
                    <a:pt x="462125" y="591093"/>
                  </a:lnTo>
                  <a:lnTo>
                    <a:pt x="495507" y="564038"/>
                  </a:lnTo>
                  <a:lnTo>
                    <a:pt x="525024" y="532331"/>
                  </a:lnTo>
                  <a:lnTo>
                    <a:pt x="550213" y="496472"/>
                  </a:lnTo>
                  <a:lnTo>
                    <a:pt x="570610" y="456955"/>
                  </a:lnTo>
                  <a:lnTo>
                    <a:pt x="585753" y="414280"/>
                  </a:lnTo>
                  <a:lnTo>
                    <a:pt x="595179" y="368941"/>
                  </a:lnTo>
                  <a:lnTo>
                    <a:pt x="598424" y="321437"/>
                  </a:lnTo>
                  <a:lnTo>
                    <a:pt x="595179" y="273932"/>
                  </a:lnTo>
                  <a:lnTo>
                    <a:pt x="585753" y="228593"/>
                  </a:lnTo>
                  <a:lnTo>
                    <a:pt x="570610" y="185918"/>
                  </a:lnTo>
                  <a:lnTo>
                    <a:pt x="550213" y="146401"/>
                  </a:lnTo>
                  <a:lnTo>
                    <a:pt x="525024" y="110542"/>
                  </a:lnTo>
                  <a:lnTo>
                    <a:pt x="495507" y="78835"/>
                  </a:lnTo>
                  <a:lnTo>
                    <a:pt x="462125" y="51780"/>
                  </a:lnTo>
                  <a:lnTo>
                    <a:pt x="425342" y="29871"/>
                  </a:lnTo>
                  <a:lnTo>
                    <a:pt x="385619" y="13607"/>
                  </a:lnTo>
                  <a:lnTo>
                    <a:pt x="343422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" name="object 6"/>
            <p:cNvSpPr/>
            <p:nvPr/>
          </p:nvSpPr>
          <p:spPr>
            <a:xfrm>
              <a:off x="2481326" y="41148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5" h="643254">
                  <a:moveTo>
                    <a:pt x="0" y="321437"/>
                  </a:moveTo>
                  <a:lnTo>
                    <a:pt x="3241" y="273932"/>
                  </a:lnTo>
                  <a:lnTo>
                    <a:pt x="12659" y="228593"/>
                  </a:lnTo>
                  <a:lnTo>
                    <a:pt x="27792" y="185918"/>
                  </a:lnTo>
                  <a:lnTo>
                    <a:pt x="48178" y="146401"/>
                  </a:lnTo>
                  <a:lnTo>
                    <a:pt x="73356" y="110542"/>
                  </a:lnTo>
                  <a:lnTo>
                    <a:pt x="102864" y="78835"/>
                  </a:lnTo>
                  <a:lnTo>
                    <a:pt x="136242" y="51780"/>
                  </a:lnTo>
                  <a:lnTo>
                    <a:pt x="173026" y="29871"/>
                  </a:lnTo>
                  <a:lnTo>
                    <a:pt x="212757" y="13607"/>
                  </a:lnTo>
                  <a:lnTo>
                    <a:pt x="254973" y="3484"/>
                  </a:lnTo>
                  <a:lnTo>
                    <a:pt x="299212" y="0"/>
                  </a:lnTo>
                  <a:lnTo>
                    <a:pt x="343422" y="3484"/>
                  </a:lnTo>
                  <a:lnTo>
                    <a:pt x="385619" y="13607"/>
                  </a:lnTo>
                  <a:lnTo>
                    <a:pt x="425342" y="29871"/>
                  </a:lnTo>
                  <a:lnTo>
                    <a:pt x="462125" y="51780"/>
                  </a:lnTo>
                  <a:lnTo>
                    <a:pt x="495507" y="78835"/>
                  </a:lnTo>
                  <a:lnTo>
                    <a:pt x="525024" y="110542"/>
                  </a:lnTo>
                  <a:lnTo>
                    <a:pt x="550213" y="146401"/>
                  </a:lnTo>
                  <a:lnTo>
                    <a:pt x="570610" y="185918"/>
                  </a:lnTo>
                  <a:lnTo>
                    <a:pt x="585753" y="228593"/>
                  </a:lnTo>
                  <a:lnTo>
                    <a:pt x="595179" y="273932"/>
                  </a:lnTo>
                  <a:lnTo>
                    <a:pt x="598424" y="321437"/>
                  </a:lnTo>
                  <a:lnTo>
                    <a:pt x="595179" y="368941"/>
                  </a:lnTo>
                  <a:lnTo>
                    <a:pt x="585753" y="414280"/>
                  </a:lnTo>
                  <a:lnTo>
                    <a:pt x="570610" y="456955"/>
                  </a:lnTo>
                  <a:lnTo>
                    <a:pt x="550213" y="496472"/>
                  </a:lnTo>
                  <a:lnTo>
                    <a:pt x="525024" y="532331"/>
                  </a:lnTo>
                  <a:lnTo>
                    <a:pt x="495507" y="564038"/>
                  </a:lnTo>
                  <a:lnTo>
                    <a:pt x="462125" y="591093"/>
                  </a:lnTo>
                  <a:lnTo>
                    <a:pt x="425342" y="613002"/>
                  </a:lnTo>
                  <a:lnTo>
                    <a:pt x="385619" y="629266"/>
                  </a:lnTo>
                  <a:lnTo>
                    <a:pt x="343422" y="639389"/>
                  </a:lnTo>
                  <a:lnTo>
                    <a:pt x="299212" y="642874"/>
                  </a:lnTo>
                  <a:lnTo>
                    <a:pt x="254973" y="639389"/>
                  </a:lnTo>
                  <a:lnTo>
                    <a:pt x="212757" y="629266"/>
                  </a:lnTo>
                  <a:lnTo>
                    <a:pt x="173026" y="613002"/>
                  </a:lnTo>
                  <a:lnTo>
                    <a:pt x="136242" y="591093"/>
                  </a:lnTo>
                  <a:lnTo>
                    <a:pt x="102864" y="564038"/>
                  </a:lnTo>
                  <a:lnTo>
                    <a:pt x="73356" y="532331"/>
                  </a:lnTo>
                  <a:lnTo>
                    <a:pt x="48178" y="496472"/>
                  </a:lnTo>
                  <a:lnTo>
                    <a:pt x="27792" y="456955"/>
                  </a:lnTo>
                  <a:lnTo>
                    <a:pt x="12659" y="414280"/>
                  </a:lnTo>
                  <a:lnTo>
                    <a:pt x="3241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812795" y="4202048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738877" y="3333751"/>
            <a:ext cx="636905" cy="681355"/>
            <a:chOff x="4595876" y="3333750"/>
            <a:chExt cx="636905" cy="681355"/>
          </a:xfrm>
        </p:grpSpPr>
        <p:sp>
          <p:nvSpPr>
            <p:cNvPr id="9" name="object 9"/>
            <p:cNvSpPr/>
            <p:nvPr/>
          </p:nvSpPr>
          <p:spPr>
            <a:xfrm>
              <a:off x="4614926" y="33528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299212" y="0"/>
                  </a:moveTo>
                  <a:lnTo>
                    <a:pt x="254973" y="3484"/>
                  </a:lnTo>
                  <a:lnTo>
                    <a:pt x="212757" y="13607"/>
                  </a:lnTo>
                  <a:lnTo>
                    <a:pt x="173026" y="29871"/>
                  </a:lnTo>
                  <a:lnTo>
                    <a:pt x="136242" y="51780"/>
                  </a:lnTo>
                  <a:lnTo>
                    <a:pt x="102864" y="78835"/>
                  </a:lnTo>
                  <a:lnTo>
                    <a:pt x="73356" y="110542"/>
                  </a:lnTo>
                  <a:lnTo>
                    <a:pt x="48178" y="146401"/>
                  </a:lnTo>
                  <a:lnTo>
                    <a:pt x="27792" y="185918"/>
                  </a:lnTo>
                  <a:lnTo>
                    <a:pt x="12659" y="228593"/>
                  </a:lnTo>
                  <a:lnTo>
                    <a:pt x="3241" y="273932"/>
                  </a:lnTo>
                  <a:lnTo>
                    <a:pt x="0" y="321437"/>
                  </a:lnTo>
                  <a:lnTo>
                    <a:pt x="3241" y="368941"/>
                  </a:lnTo>
                  <a:lnTo>
                    <a:pt x="12659" y="414280"/>
                  </a:lnTo>
                  <a:lnTo>
                    <a:pt x="27792" y="456955"/>
                  </a:lnTo>
                  <a:lnTo>
                    <a:pt x="48178" y="496472"/>
                  </a:lnTo>
                  <a:lnTo>
                    <a:pt x="73356" y="532331"/>
                  </a:lnTo>
                  <a:lnTo>
                    <a:pt x="102864" y="564038"/>
                  </a:lnTo>
                  <a:lnTo>
                    <a:pt x="136242" y="591093"/>
                  </a:lnTo>
                  <a:lnTo>
                    <a:pt x="173026" y="613002"/>
                  </a:lnTo>
                  <a:lnTo>
                    <a:pt x="212757" y="629266"/>
                  </a:lnTo>
                  <a:lnTo>
                    <a:pt x="254973" y="639389"/>
                  </a:lnTo>
                  <a:lnTo>
                    <a:pt x="299212" y="642874"/>
                  </a:lnTo>
                  <a:lnTo>
                    <a:pt x="343422" y="639389"/>
                  </a:lnTo>
                  <a:lnTo>
                    <a:pt x="385619" y="629266"/>
                  </a:lnTo>
                  <a:lnTo>
                    <a:pt x="425342" y="613002"/>
                  </a:lnTo>
                  <a:lnTo>
                    <a:pt x="462125" y="591093"/>
                  </a:lnTo>
                  <a:lnTo>
                    <a:pt x="495507" y="564038"/>
                  </a:lnTo>
                  <a:lnTo>
                    <a:pt x="525024" y="532331"/>
                  </a:lnTo>
                  <a:lnTo>
                    <a:pt x="550213" y="496472"/>
                  </a:lnTo>
                  <a:lnTo>
                    <a:pt x="570610" y="456955"/>
                  </a:lnTo>
                  <a:lnTo>
                    <a:pt x="585753" y="414280"/>
                  </a:lnTo>
                  <a:lnTo>
                    <a:pt x="595179" y="368941"/>
                  </a:lnTo>
                  <a:lnTo>
                    <a:pt x="598424" y="321437"/>
                  </a:lnTo>
                  <a:lnTo>
                    <a:pt x="595179" y="273932"/>
                  </a:lnTo>
                  <a:lnTo>
                    <a:pt x="585753" y="228593"/>
                  </a:lnTo>
                  <a:lnTo>
                    <a:pt x="570610" y="185918"/>
                  </a:lnTo>
                  <a:lnTo>
                    <a:pt x="550213" y="146401"/>
                  </a:lnTo>
                  <a:lnTo>
                    <a:pt x="525024" y="110542"/>
                  </a:lnTo>
                  <a:lnTo>
                    <a:pt x="495507" y="78835"/>
                  </a:lnTo>
                  <a:lnTo>
                    <a:pt x="462125" y="51780"/>
                  </a:lnTo>
                  <a:lnTo>
                    <a:pt x="425342" y="29871"/>
                  </a:lnTo>
                  <a:lnTo>
                    <a:pt x="385619" y="13607"/>
                  </a:lnTo>
                  <a:lnTo>
                    <a:pt x="343422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4614926" y="33528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0" y="321437"/>
                  </a:moveTo>
                  <a:lnTo>
                    <a:pt x="3241" y="273932"/>
                  </a:lnTo>
                  <a:lnTo>
                    <a:pt x="12659" y="228593"/>
                  </a:lnTo>
                  <a:lnTo>
                    <a:pt x="27792" y="185918"/>
                  </a:lnTo>
                  <a:lnTo>
                    <a:pt x="48178" y="146401"/>
                  </a:lnTo>
                  <a:lnTo>
                    <a:pt x="73356" y="110542"/>
                  </a:lnTo>
                  <a:lnTo>
                    <a:pt x="102864" y="78835"/>
                  </a:lnTo>
                  <a:lnTo>
                    <a:pt x="136242" y="51780"/>
                  </a:lnTo>
                  <a:lnTo>
                    <a:pt x="173026" y="29871"/>
                  </a:lnTo>
                  <a:lnTo>
                    <a:pt x="212757" y="13607"/>
                  </a:lnTo>
                  <a:lnTo>
                    <a:pt x="254973" y="3484"/>
                  </a:lnTo>
                  <a:lnTo>
                    <a:pt x="299212" y="0"/>
                  </a:lnTo>
                  <a:lnTo>
                    <a:pt x="343422" y="3484"/>
                  </a:lnTo>
                  <a:lnTo>
                    <a:pt x="385619" y="13607"/>
                  </a:lnTo>
                  <a:lnTo>
                    <a:pt x="425342" y="29871"/>
                  </a:lnTo>
                  <a:lnTo>
                    <a:pt x="462125" y="51780"/>
                  </a:lnTo>
                  <a:lnTo>
                    <a:pt x="495507" y="78835"/>
                  </a:lnTo>
                  <a:lnTo>
                    <a:pt x="525024" y="110542"/>
                  </a:lnTo>
                  <a:lnTo>
                    <a:pt x="550213" y="146401"/>
                  </a:lnTo>
                  <a:lnTo>
                    <a:pt x="570610" y="185918"/>
                  </a:lnTo>
                  <a:lnTo>
                    <a:pt x="585753" y="228593"/>
                  </a:lnTo>
                  <a:lnTo>
                    <a:pt x="595179" y="273932"/>
                  </a:lnTo>
                  <a:lnTo>
                    <a:pt x="598424" y="321437"/>
                  </a:lnTo>
                  <a:lnTo>
                    <a:pt x="595179" y="368941"/>
                  </a:lnTo>
                  <a:lnTo>
                    <a:pt x="585753" y="414280"/>
                  </a:lnTo>
                  <a:lnTo>
                    <a:pt x="570610" y="456955"/>
                  </a:lnTo>
                  <a:lnTo>
                    <a:pt x="550213" y="496472"/>
                  </a:lnTo>
                  <a:lnTo>
                    <a:pt x="525024" y="532331"/>
                  </a:lnTo>
                  <a:lnTo>
                    <a:pt x="495507" y="564038"/>
                  </a:lnTo>
                  <a:lnTo>
                    <a:pt x="462125" y="591093"/>
                  </a:lnTo>
                  <a:lnTo>
                    <a:pt x="425342" y="613002"/>
                  </a:lnTo>
                  <a:lnTo>
                    <a:pt x="385619" y="629266"/>
                  </a:lnTo>
                  <a:lnTo>
                    <a:pt x="343422" y="639389"/>
                  </a:lnTo>
                  <a:lnTo>
                    <a:pt x="299212" y="642874"/>
                  </a:lnTo>
                  <a:lnTo>
                    <a:pt x="254973" y="639389"/>
                  </a:lnTo>
                  <a:lnTo>
                    <a:pt x="212757" y="629266"/>
                  </a:lnTo>
                  <a:lnTo>
                    <a:pt x="173026" y="613002"/>
                  </a:lnTo>
                  <a:lnTo>
                    <a:pt x="136242" y="591093"/>
                  </a:lnTo>
                  <a:lnTo>
                    <a:pt x="102864" y="564038"/>
                  </a:lnTo>
                  <a:lnTo>
                    <a:pt x="73356" y="532331"/>
                  </a:lnTo>
                  <a:lnTo>
                    <a:pt x="48178" y="496472"/>
                  </a:lnTo>
                  <a:lnTo>
                    <a:pt x="27792" y="456955"/>
                  </a:lnTo>
                  <a:lnTo>
                    <a:pt x="12659" y="414280"/>
                  </a:lnTo>
                  <a:lnTo>
                    <a:pt x="3241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5946776" y="3440048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239768" y="3810000"/>
            <a:ext cx="1594485" cy="627380"/>
          </a:xfrm>
          <a:custGeom>
            <a:avLst/>
            <a:gdLst/>
            <a:ahLst/>
            <a:cxnLst/>
            <a:rect l="l" t="t" r="r" b="b"/>
            <a:pathLst>
              <a:path w="1594485" h="627379">
                <a:moveTo>
                  <a:pt x="1409636" y="50491"/>
                </a:moveTo>
                <a:lnTo>
                  <a:pt x="0" y="591819"/>
                </a:lnTo>
                <a:lnTo>
                  <a:pt x="13588" y="627380"/>
                </a:lnTo>
                <a:lnTo>
                  <a:pt x="1423315" y="86065"/>
                </a:lnTo>
                <a:lnTo>
                  <a:pt x="1409636" y="50491"/>
                </a:lnTo>
                <a:close/>
              </a:path>
              <a:path w="1594485" h="627379">
                <a:moveTo>
                  <a:pt x="1537774" y="43687"/>
                </a:moveTo>
                <a:lnTo>
                  <a:pt x="1427353" y="43687"/>
                </a:lnTo>
                <a:lnTo>
                  <a:pt x="1441069" y="79248"/>
                </a:lnTo>
                <a:lnTo>
                  <a:pt x="1423315" y="86065"/>
                </a:lnTo>
                <a:lnTo>
                  <a:pt x="1437005" y="121666"/>
                </a:lnTo>
                <a:lnTo>
                  <a:pt x="1537774" y="43687"/>
                </a:lnTo>
                <a:close/>
              </a:path>
              <a:path w="1594485" h="627379">
                <a:moveTo>
                  <a:pt x="1427353" y="43687"/>
                </a:moveTo>
                <a:lnTo>
                  <a:pt x="1409636" y="50491"/>
                </a:lnTo>
                <a:lnTo>
                  <a:pt x="1423315" y="86065"/>
                </a:lnTo>
                <a:lnTo>
                  <a:pt x="1441069" y="79248"/>
                </a:lnTo>
                <a:lnTo>
                  <a:pt x="1427353" y="43687"/>
                </a:lnTo>
                <a:close/>
              </a:path>
              <a:path w="1594485" h="627379">
                <a:moveTo>
                  <a:pt x="1594231" y="0"/>
                </a:moveTo>
                <a:lnTo>
                  <a:pt x="1395983" y="14986"/>
                </a:lnTo>
                <a:lnTo>
                  <a:pt x="1409636" y="50491"/>
                </a:lnTo>
                <a:lnTo>
                  <a:pt x="1427353" y="43687"/>
                </a:lnTo>
                <a:lnTo>
                  <a:pt x="1537774" y="43687"/>
                </a:lnTo>
                <a:lnTo>
                  <a:pt x="15942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564379" y="3641216"/>
            <a:ext cx="583186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spcBef>
                <a:spcPts val="95"/>
              </a:spcBef>
            </a:pPr>
            <a:r>
              <a:rPr lang="en-US" sz="2800" b="1" kern="0" spc="17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254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endParaRPr sz="2775" kern="0" baseline="-21021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815077" y="4705351"/>
            <a:ext cx="636905" cy="681355"/>
            <a:chOff x="4672076" y="4705350"/>
            <a:chExt cx="636905" cy="681355"/>
          </a:xfrm>
        </p:grpSpPr>
        <p:sp>
          <p:nvSpPr>
            <p:cNvPr id="15" name="object 15"/>
            <p:cNvSpPr/>
            <p:nvPr/>
          </p:nvSpPr>
          <p:spPr>
            <a:xfrm>
              <a:off x="4691126" y="4724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299212" y="0"/>
                  </a:moveTo>
                  <a:lnTo>
                    <a:pt x="254973" y="3484"/>
                  </a:lnTo>
                  <a:lnTo>
                    <a:pt x="212757" y="13607"/>
                  </a:lnTo>
                  <a:lnTo>
                    <a:pt x="173026" y="29871"/>
                  </a:lnTo>
                  <a:lnTo>
                    <a:pt x="136242" y="51780"/>
                  </a:lnTo>
                  <a:lnTo>
                    <a:pt x="102864" y="78835"/>
                  </a:lnTo>
                  <a:lnTo>
                    <a:pt x="73356" y="110542"/>
                  </a:lnTo>
                  <a:lnTo>
                    <a:pt x="48178" y="146401"/>
                  </a:lnTo>
                  <a:lnTo>
                    <a:pt x="27792" y="185918"/>
                  </a:lnTo>
                  <a:lnTo>
                    <a:pt x="12659" y="228593"/>
                  </a:lnTo>
                  <a:lnTo>
                    <a:pt x="3241" y="273932"/>
                  </a:lnTo>
                  <a:lnTo>
                    <a:pt x="0" y="321437"/>
                  </a:lnTo>
                  <a:lnTo>
                    <a:pt x="3241" y="368944"/>
                  </a:lnTo>
                  <a:lnTo>
                    <a:pt x="12659" y="414291"/>
                  </a:lnTo>
                  <a:lnTo>
                    <a:pt x="27792" y="456979"/>
                  </a:lnTo>
                  <a:lnTo>
                    <a:pt x="48178" y="496510"/>
                  </a:lnTo>
                  <a:lnTo>
                    <a:pt x="73356" y="532386"/>
                  </a:lnTo>
                  <a:lnTo>
                    <a:pt x="102864" y="564110"/>
                  </a:lnTo>
                  <a:lnTo>
                    <a:pt x="136242" y="591182"/>
                  </a:lnTo>
                  <a:lnTo>
                    <a:pt x="173026" y="613106"/>
                  </a:lnTo>
                  <a:lnTo>
                    <a:pt x="212757" y="629382"/>
                  </a:lnTo>
                  <a:lnTo>
                    <a:pt x="254973" y="639513"/>
                  </a:lnTo>
                  <a:lnTo>
                    <a:pt x="299212" y="643001"/>
                  </a:lnTo>
                  <a:lnTo>
                    <a:pt x="343422" y="639513"/>
                  </a:lnTo>
                  <a:lnTo>
                    <a:pt x="385619" y="629382"/>
                  </a:lnTo>
                  <a:lnTo>
                    <a:pt x="425342" y="613106"/>
                  </a:lnTo>
                  <a:lnTo>
                    <a:pt x="462125" y="591182"/>
                  </a:lnTo>
                  <a:lnTo>
                    <a:pt x="495507" y="564110"/>
                  </a:lnTo>
                  <a:lnTo>
                    <a:pt x="525024" y="532386"/>
                  </a:lnTo>
                  <a:lnTo>
                    <a:pt x="550213" y="496510"/>
                  </a:lnTo>
                  <a:lnTo>
                    <a:pt x="570610" y="456979"/>
                  </a:lnTo>
                  <a:lnTo>
                    <a:pt x="585753" y="414291"/>
                  </a:lnTo>
                  <a:lnTo>
                    <a:pt x="595179" y="368944"/>
                  </a:lnTo>
                  <a:lnTo>
                    <a:pt x="598424" y="321437"/>
                  </a:lnTo>
                  <a:lnTo>
                    <a:pt x="595179" y="273932"/>
                  </a:lnTo>
                  <a:lnTo>
                    <a:pt x="585753" y="228593"/>
                  </a:lnTo>
                  <a:lnTo>
                    <a:pt x="570610" y="185918"/>
                  </a:lnTo>
                  <a:lnTo>
                    <a:pt x="550213" y="146401"/>
                  </a:lnTo>
                  <a:lnTo>
                    <a:pt x="525024" y="110542"/>
                  </a:lnTo>
                  <a:lnTo>
                    <a:pt x="495507" y="78835"/>
                  </a:lnTo>
                  <a:lnTo>
                    <a:pt x="462125" y="51780"/>
                  </a:lnTo>
                  <a:lnTo>
                    <a:pt x="425342" y="29871"/>
                  </a:lnTo>
                  <a:lnTo>
                    <a:pt x="385619" y="13607"/>
                  </a:lnTo>
                  <a:lnTo>
                    <a:pt x="343422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4691126" y="47244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0" y="321437"/>
                  </a:moveTo>
                  <a:lnTo>
                    <a:pt x="3241" y="273932"/>
                  </a:lnTo>
                  <a:lnTo>
                    <a:pt x="12659" y="228593"/>
                  </a:lnTo>
                  <a:lnTo>
                    <a:pt x="27792" y="185918"/>
                  </a:lnTo>
                  <a:lnTo>
                    <a:pt x="48178" y="146401"/>
                  </a:lnTo>
                  <a:lnTo>
                    <a:pt x="73356" y="110542"/>
                  </a:lnTo>
                  <a:lnTo>
                    <a:pt x="102864" y="78835"/>
                  </a:lnTo>
                  <a:lnTo>
                    <a:pt x="136242" y="51780"/>
                  </a:lnTo>
                  <a:lnTo>
                    <a:pt x="173026" y="29871"/>
                  </a:lnTo>
                  <a:lnTo>
                    <a:pt x="212757" y="13607"/>
                  </a:lnTo>
                  <a:lnTo>
                    <a:pt x="254973" y="3484"/>
                  </a:lnTo>
                  <a:lnTo>
                    <a:pt x="299212" y="0"/>
                  </a:lnTo>
                  <a:lnTo>
                    <a:pt x="343422" y="3484"/>
                  </a:lnTo>
                  <a:lnTo>
                    <a:pt x="385619" y="13607"/>
                  </a:lnTo>
                  <a:lnTo>
                    <a:pt x="425342" y="29871"/>
                  </a:lnTo>
                  <a:lnTo>
                    <a:pt x="462125" y="51780"/>
                  </a:lnTo>
                  <a:lnTo>
                    <a:pt x="495507" y="78835"/>
                  </a:lnTo>
                  <a:lnTo>
                    <a:pt x="525024" y="110542"/>
                  </a:lnTo>
                  <a:lnTo>
                    <a:pt x="550213" y="146401"/>
                  </a:lnTo>
                  <a:lnTo>
                    <a:pt x="570610" y="185918"/>
                  </a:lnTo>
                  <a:lnTo>
                    <a:pt x="585753" y="228593"/>
                  </a:lnTo>
                  <a:lnTo>
                    <a:pt x="595179" y="273932"/>
                  </a:lnTo>
                  <a:lnTo>
                    <a:pt x="598424" y="321437"/>
                  </a:lnTo>
                  <a:lnTo>
                    <a:pt x="595179" y="368944"/>
                  </a:lnTo>
                  <a:lnTo>
                    <a:pt x="585753" y="414291"/>
                  </a:lnTo>
                  <a:lnTo>
                    <a:pt x="570610" y="456979"/>
                  </a:lnTo>
                  <a:lnTo>
                    <a:pt x="550213" y="496510"/>
                  </a:lnTo>
                  <a:lnTo>
                    <a:pt x="525024" y="532386"/>
                  </a:lnTo>
                  <a:lnTo>
                    <a:pt x="495507" y="564110"/>
                  </a:lnTo>
                  <a:lnTo>
                    <a:pt x="462125" y="591182"/>
                  </a:lnTo>
                  <a:lnTo>
                    <a:pt x="425342" y="613106"/>
                  </a:lnTo>
                  <a:lnTo>
                    <a:pt x="385619" y="629382"/>
                  </a:lnTo>
                  <a:lnTo>
                    <a:pt x="343422" y="639513"/>
                  </a:lnTo>
                  <a:lnTo>
                    <a:pt x="299212" y="643001"/>
                  </a:lnTo>
                  <a:lnTo>
                    <a:pt x="254973" y="639513"/>
                  </a:lnTo>
                  <a:lnTo>
                    <a:pt x="212757" y="629382"/>
                  </a:lnTo>
                  <a:lnTo>
                    <a:pt x="173026" y="613106"/>
                  </a:lnTo>
                  <a:lnTo>
                    <a:pt x="136242" y="591182"/>
                  </a:lnTo>
                  <a:lnTo>
                    <a:pt x="102864" y="564110"/>
                  </a:lnTo>
                  <a:lnTo>
                    <a:pt x="73356" y="532386"/>
                  </a:lnTo>
                  <a:lnTo>
                    <a:pt x="48178" y="496510"/>
                  </a:lnTo>
                  <a:lnTo>
                    <a:pt x="27792" y="456979"/>
                  </a:lnTo>
                  <a:lnTo>
                    <a:pt x="12659" y="414291"/>
                  </a:lnTo>
                  <a:lnTo>
                    <a:pt x="3241" y="368944"/>
                  </a:lnTo>
                  <a:lnTo>
                    <a:pt x="0" y="321437"/>
                  </a:lnTo>
                  <a:close/>
                </a:path>
              </a:pathLst>
            </a:custGeom>
            <a:ln w="380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6022976" y="4812029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4226306" y="3792473"/>
            <a:ext cx="4206875" cy="1313180"/>
            <a:chOff x="3083305" y="3792473"/>
            <a:chExt cx="4206875" cy="1313180"/>
          </a:xfrm>
        </p:grpSpPr>
        <p:sp>
          <p:nvSpPr>
            <p:cNvPr id="19" name="object 19"/>
            <p:cNvSpPr/>
            <p:nvPr/>
          </p:nvSpPr>
          <p:spPr>
            <a:xfrm>
              <a:off x="3083306" y="3792473"/>
              <a:ext cx="3589020" cy="1313180"/>
            </a:xfrm>
            <a:custGeom>
              <a:avLst/>
              <a:gdLst/>
              <a:ahLst/>
              <a:cxnLst/>
              <a:rect l="l" t="t" r="r" b="b"/>
              <a:pathLst>
                <a:path w="3589020" h="1313179">
                  <a:moveTo>
                    <a:pt x="1607693" y="1312926"/>
                  </a:moveTo>
                  <a:lnTo>
                    <a:pt x="1547888" y="1262888"/>
                  </a:lnTo>
                  <a:lnTo>
                    <a:pt x="1455166" y="1185291"/>
                  </a:lnTo>
                  <a:lnTo>
                    <a:pt x="1440180" y="1220330"/>
                  </a:lnTo>
                  <a:lnTo>
                    <a:pt x="15113" y="609600"/>
                  </a:lnTo>
                  <a:lnTo>
                    <a:pt x="0" y="644652"/>
                  </a:lnTo>
                  <a:lnTo>
                    <a:pt x="1425194" y="1255382"/>
                  </a:lnTo>
                  <a:lnTo>
                    <a:pt x="1410208" y="1290447"/>
                  </a:lnTo>
                  <a:lnTo>
                    <a:pt x="1607693" y="1312926"/>
                  </a:lnTo>
                  <a:close/>
                </a:path>
                <a:path w="3589020" h="1313179">
                  <a:moveTo>
                    <a:pt x="3588893" y="703326"/>
                  </a:moveTo>
                  <a:lnTo>
                    <a:pt x="3390646" y="719074"/>
                  </a:lnTo>
                  <a:lnTo>
                    <a:pt x="3404476" y="754570"/>
                  </a:lnTo>
                  <a:lnTo>
                    <a:pt x="2210435" y="1218946"/>
                  </a:lnTo>
                  <a:lnTo>
                    <a:pt x="2224278" y="1254506"/>
                  </a:lnTo>
                  <a:lnTo>
                    <a:pt x="3418332" y="790130"/>
                  </a:lnTo>
                  <a:lnTo>
                    <a:pt x="3432175" y="825627"/>
                  </a:lnTo>
                  <a:lnTo>
                    <a:pt x="3532086" y="747649"/>
                  </a:lnTo>
                  <a:lnTo>
                    <a:pt x="3588893" y="703326"/>
                  </a:lnTo>
                  <a:close/>
                </a:path>
                <a:path w="3589020" h="1313179">
                  <a:moveTo>
                    <a:pt x="3588893" y="627126"/>
                  </a:moveTo>
                  <a:lnTo>
                    <a:pt x="3529533" y="578104"/>
                  </a:lnTo>
                  <a:lnTo>
                    <a:pt x="3435591" y="500507"/>
                  </a:lnTo>
                  <a:lnTo>
                    <a:pt x="3420770" y="535686"/>
                  </a:lnTo>
                  <a:lnTo>
                    <a:pt x="2148586" y="0"/>
                  </a:lnTo>
                  <a:lnTo>
                    <a:pt x="2133727" y="35052"/>
                  </a:lnTo>
                  <a:lnTo>
                    <a:pt x="3405987" y="570725"/>
                  </a:lnTo>
                  <a:lnTo>
                    <a:pt x="3391154" y="605917"/>
                  </a:lnTo>
                  <a:lnTo>
                    <a:pt x="3588893" y="62712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object 20"/>
            <p:cNvSpPr/>
            <p:nvPr/>
          </p:nvSpPr>
          <p:spPr>
            <a:xfrm>
              <a:off x="6672326" y="4114799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299212" y="0"/>
                  </a:moveTo>
                  <a:lnTo>
                    <a:pt x="254973" y="3484"/>
                  </a:lnTo>
                  <a:lnTo>
                    <a:pt x="212757" y="13607"/>
                  </a:lnTo>
                  <a:lnTo>
                    <a:pt x="173026" y="29871"/>
                  </a:lnTo>
                  <a:lnTo>
                    <a:pt x="136242" y="51780"/>
                  </a:lnTo>
                  <a:lnTo>
                    <a:pt x="102864" y="78835"/>
                  </a:lnTo>
                  <a:lnTo>
                    <a:pt x="73356" y="110542"/>
                  </a:lnTo>
                  <a:lnTo>
                    <a:pt x="48178" y="146401"/>
                  </a:lnTo>
                  <a:lnTo>
                    <a:pt x="27792" y="185918"/>
                  </a:lnTo>
                  <a:lnTo>
                    <a:pt x="12659" y="228593"/>
                  </a:lnTo>
                  <a:lnTo>
                    <a:pt x="3241" y="273932"/>
                  </a:lnTo>
                  <a:lnTo>
                    <a:pt x="0" y="321437"/>
                  </a:lnTo>
                  <a:lnTo>
                    <a:pt x="3241" y="368941"/>
                  </a:lnTo>
                  <a:lnTo>
                    <a:pt x="12659" y="414280"/>
                  </a:lnTo>
                  <a:lnTo>
                    <a:pt x="27792" y="456955"/>
                  </a:lnTo>
                  <a:lnTo>
                    <a:pt x="48178" y="496472"/>
                  </a:lnTo>
                  <a:lnTo>
                    <a:pt x="73356" y="532331"/>
                  </a:lnTo>
                  <a:lnTo>
                    <a:pt x="102864" y="564038"/>
                  </a:lnTo>
                  <a:lnTo>
                    <a:pt x="136242" y="591093"/>
                  </a:lnTo>
                  <a:lnTo>
                    <a:pt x="173026" y="613002"/>
                  </a:lnTo>
                  <a:lnTo>
                    <a:pt x="212757" y="629266"/>
                  </a:lnTo>
                  <a:lnTo>
                    <a:pt x="254973" y="639389"/>
                  </a:lnTo>
                  <a:lnTo>
                    <a:pt x="299212" y="642874"/>
                  </a:lnTo>
                  <a:lnTo>
                    <a:pt x="343422" y="639389"/>
                  </a:lnTo>
                  <a:lnTo>
                    <a:pt x="385619" y="629266"/>
                  </a:lnTo>
                  <a:lnTo>
                    <a:pt x="425342" y="613002"/>
                  </a:lnTo>
                  <a:lnTo>
                    <a:pt x="462125" y="591093"/>
                  </a:lnTo>
                  <a:lnTo>
                    <a:pt x="495507" y="564038"/>
                  </a:lnTo>
                  <a:lnTo>
                    <a:pt x="525024" y="532331"/>
                  </a:lnTo>
                  <a:lnTo>
                    <a:pt x="550213" y="496472"/>
                  </a:lnTo>
                  <a:lnTo>
                    <a:pt x="570610" y="456955"/>
                  </a:lnTo>
                  <a:lnTo>
                    <a:pt x="585753" y="414280"/>
                  </a:lnTo>
                  <a:lnTo>
                    <a:pt x="595179" y="368941"/>
                  </a:lnTo>
                  <a:lnTo>
                    <a:pt x="598424" y="321437"/>
                  </a:lnTo>
                  <a:lnTo>
                    <a:pt x="595179" y="273932"/>
                  </a:lnTo>
                  <a:lnTo>
                    <a:pt x="585753" y="228593"/>
                  </a:lnTo>
                  <a:lnTo>
                    <a:pt x="570610" y="185918"/>
                  </a:lnTo>
                  <a:lnTo>
                    <a:pt x="550213" y="146401"/>
                  </a:lnTo>
                  <a:lnTo>
                    <a:pt x="525024" y="110542"/>
                  </a:lnTo>
                  <a:lnTo>
                    <a:pt x="495507" y="78835"/>
                  </a:lnTo>
                  <a:lnTo>
                    <a:pt x="462125" y="51780"/>
                  </a:lnTo>
                  <a:lnTo>
                    <a:pt x="425342" y="29871"/>
                  </a:lnTo>
                  <a:lnTo>
                    <a:pt x="385619" y="13607"/>
                  </a:lnTo>
                  <a:lnTo>
                    <a:pt x="343422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1" name="object 21"/>
            <p:cNvSpPr/>
            <p:nvPr/>
          </p:nvSpPr>
          <p:spPr>
            <a:xfrm>
              <a:off x="6672326" y="4114799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4">
                  <a:moveTo>
                    <a:pt x="0" y="321437"/>
                  </a:moveTo>
                  <a:lnTo>
                    <a:pt x="3241" y="273932"/>
                  </a:lnTo>
                  <a:lnTo>
                    <a:pt x="12659" y="228593"/>
                  </a:lnTo>
                  <a:lnTo>
                    <a:pt x="27792" y="185918"/>
                  </a:lnTo>
                  <a:lnTo>
                    <a:pt x="48178" y="146401"/>
                  </a:lnTo>
                  <a:lnTo>
                    <a:pt x="73356" y="110542"/>
                  </a:lnTo>
                  <a:lnTo>
                    <a:pt x="102864" y="78835"/>
                  </a:lnTo>
                  <a:lnTo>
                    <a:pt x="136242" y="51780"/>
                  </a:lnTo>
                  <a:lnTo>
                    <a:pt x="173026" y="29871"/>
                  </a:lnTo>
                  <a:lnTo>
                    <a:pt x="212757" y="13607"/>
                  </a:lnTo>
                  <a:lnTo>
                    <a:pt x="254973" y="3484"/>
                  </a:lnTo>
                  <a:lnTo>
                    <a:pt x="299212" y="0"/>
                  </a:lnTo>
                  <a:lnTo>
                    <a:pt x="343422" y="3484"/>
                  </a:lnTo>
                  <a:lnTo>
                    <a:pt x="385619" y="13607"/>
                  </a:lnTo>
                  <a:lnTo>
                    <a:pt x="425342" y="29871"/>
                  </a:lnTo>
                  <a:lnTo>
                    <a:pt x="462125" y="51780"/>
                  </a:lnTo>
                  <a:lnTo>
                    <a:pt x="495507" y="78835"/>
                  </a:lnTo>
                  <a:lnTo>
                    <a:pt x="525024" y="110542"/>
                  </a:lnTo>
                  <a:lnTo>
                    <a:pt x="550213" y="146401"/>
                  </a:lnTo>
                  <a:lnTo>
                    <a:pt x="570610" y="185918"/>
                  </a:lnTo>
                  <a:lnTo>
                    <a:pt x="585753" y="228593"/>
                  </a:lnTo>
                  <a:lnTo>
                    <a:pt x="595179" y="273932"/>
                  </a:lnTo>
                  <a:lnTo>
                    <a:pt x="598424" y="321437"/>
                  </a:lnTo>
                  <a:lnTo>
                    <a:pt x="595179" y="368941"/>
                  </a:lnTo>
                  <a:lnTo>
                    <a:pt x="585753" y="414280"/>
                  </a:lnTo>
                  <a:lnTo>
                    <a:pt x="570610" y="456955"/>
                  </a:lnTo>
                  <a:lnTo>
                    <a:pt x="550213" y="496472"/>
                  </a:lnTo>
                  <a:lnTo>
                    <a:pt x="525024" y="532331"/>
                  </a:lnTo>
                  <a:lnTo>
                    <a:pt x="495507" y="564038"/>
                  </a:lnTo>
                  <a:lnTo>
                    <a:pt x="462125" y="591093"/>
                  </a:lnTo>
                  <a:lnTo>
                    <a:pt x="425342" y="613002"/>
                  </a:lnTo>
                  <a:lnTo>
                    <a:pt x="385619" y="629266"/>
                  </a:lnTo>
                  <a:lnTo>
                    <a:pt x="343422" y="639389"/>
                  </a:lnTo>
                  <a:lnTo>
                    <a:pt x="299212" y="642874"/>
                  </a:lnTo>
                  <a:lnTo>
                    <a:pt x="254973" y="639389"/>
                  </a:lnTo>
                  <a:lnTo>
                    <a:pt x="212757" y="629266"/>
                  </a:lnTo>
                  <a:lnTo>
                    <a:pt x="173026" y="613002"/>
                  </a:lnTo>
                  <a:lnTo>
                    <a:pt x="136242" y="591093"/>
                  </a:lnTo>
                  <a:lnTo>
                    <a:pt x="102864" y="564038"/>
                  </a:lnTo>
                  <a:lnTo>
                    <a:pt x="73356" y="532331"/>
                  </a:lnTo>
                  <a:lnTo>
                    <a:pt x="48178" y="496472"/>
                  </a:lnTo>
                  <a:lnTo>
                    <a:pt x="27792" y="456955"/>
                  </a:lnTo>
                  <a:lnTo>
                    <a:pt x="12659" y="414280"/>
                  </a:lnTo>
                  <a:lnTo>
                    <a:pt x="3241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8004810" y="4202048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4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946138" y="3560445"/>
            <a:ext cx="4889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spcBef>
                <a:spcPts val="95"/>
              </a:spcBef>
            </a:pPr>
            <a:r>
              <a:rPr lang="en-US" sz="2800" b="1" kern="0" spc="10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b="1" kern="0" spc="105" dirty="0">
                <a:solidFill>
                  <a:sysClr val="windowText" lastClr="000000"/>
                </a:solidFill>
                <a:latin typeface="Helvetica"/>
                <a:cs typeface="Helvetica"/>
              </a:rPr>
              <a:t>'</a:t>
            </a:r>
            <a:r>
              <a:rPr sz="2775" kern="0" spc="157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endParaRPr sz="2775" kern="0" baseline="-21021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564379" y="4708397"/>
            <a:ext cx="583186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spcBef>
                <a:spcPts val="95"/>
              </a:spcBef>
            </a:pPr>
            <a:r>
              <a:rPr lang="en-US" sz="2800" b="1" kern="0" spc="17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254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endParaRPr sz="2775" kern="0" baseline="-21021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098538" y="4780026"/>
            <a:ext cx="4889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spcBef>
                <a:spcPts val="95"/>
              </a:spcBef>
            </a:pPr>
            <a:r>
              <a:rPr lang="en-US" sz="2800" b="1" kern="0" spc="10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b="1" kern="0" spc="105" dirty="0">
                <a:solidFill>
                  <a:sysClr val="windowText" lastClr="000000"/>
                </a:solidFill>
                <a:latin typeface="Helvetica"/>
                <a:cs typeface="Helvetica"/>
              </a:rPr>
              <a:t>'</a:t>
            </a:r>
            <a:r>
              <a:rPr sz="2775" kern="0" spc="157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endParaRPr sz="2775" kern="0" baseline="-21021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13639379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03425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47015" rIns="0" bIns="0" rtlCol="0">
            <a:spAutoFit/>
          </a:bodyPr>
          <a:lstStyle/>
          <a:p>
            <a:pPr marL="602615">
              <a:spcBef>
                <a:spcPts val="1945"/>
              </a:spcBef>
            </a:pPr>
            <a:r>
              <a:rPr dirty="0"/>
              <a:t>Parallel</a:t>
            </a:r>
            <a:r>
              <a:rPr spc="-5" dirty="0"/>
              <a:t> </a:t>
            </a:r>
            <a:r>
              <a:rPr dirty="0"/>
              <a:t>system</a:t>
            </a:r>
            <a:r>
              <a:rPr spc="-5" dirty="0"/>
              <a:t> </a:t>
            </a:r>
            <a:r>
              <a:rPr dirty="0"/>
              <a:t>with</a:t>
            </a:r>
            <a:r>
              <a:rPr spc="-5" dirty="0"/>
              <a:t> </a:t>
            </a:r>
            <a:r>
              <a:rPr dirty="0"/>
              <a:t>load </a:t>
            </a:r>
            <a:r>
              <a:rPr spc="-10" dirty="0"/>
              <a:t>sharing</a:t>
            </a:r>
          </a:p>
        </p:txBody>
      </p:sp>
      <p:sp>
        <p:nvSpPr>
          <p:cNvPr id="32" name="object 3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94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3" y="1397634"/>
            <a:ext cx="44189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spcBef>
                <a:spcPts val="100"/>
              </a:spcBef>
              <a:buFontTx/>
              <a:buChar char="•"/>
              <a:tabLst>
                <a:tab pos="35496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State</a:t>
            </a:r>
            <a:r>
              <a:rPr sz="2400" kern="0" spc="-10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transition</a:t>
            </a:r>
            <a:r>
              <a:rPr sz="24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equations</a:t>
            </a:r>
            <a:r>
              <a:rPr sz="24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are: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42229" y="3021838"/>
            <a:ext cx="147955" cy="27764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z="17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endParaRPr sz="17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55334" y="3021838"/>
            <a:ext cx="147955" cy="27764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z="17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endParaRPr sz="17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83175" y="1799691"/>
            <a:ext cx="2421890" cy="192786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R="93980" algn="r">
              <a:spcBef>
                <a:spcPts val="725"/>
              </a:spcBef>
              <a:tabLst>
                <a:tab pos="1469390" algn="l"/>
                <a:tab pos="2021839" algn="l"/>
              </a:tabLst>
            </a:pPr>
            <a:r>
              <a:rPr sz="26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600" kern="0" spc="11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550" kern="0" spc="165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600" kern="0" spc="1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600" kern="0" spc="17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550" kern="0" spc="254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550" kern="0" spc="397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6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6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6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6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R="139065" algn="r">
              <a:spcBef>
                <a:spcPts val="625"/>
              </a:spcBef>
              <a:tabLst>
                <a:tab pos="487680" algn="l"/>
                <a:tab pos="1147445" algn="l"/>
                <a:tab pos="1699895" algn="l"/>
              </a:tabLst>
            </a:pPr>
            <a:r>
              <a:rPr lang="en-US" sz="2600" kern="0" spc="15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550" kern="0" spc="225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550" kern="0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6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600" kern="0" spc="8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600" kern="0" spc="85" dirty="0">
                <a:solidFill>
                  <a:sysClr val="windowText" lastClr="000000"/>
                </a:solidFill>
                <a:latin typeface="Helvetica"/>
                <a:cs typeface="Helvetica"/>
              </a:rPr>
              <a:t>'</a:t>
            </a:r>
            <a:r>
              <a:rPr sz="2550" kern="0" spc="127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550" kern="0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6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6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6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R="137160" algn="r">
              <a:spcBef>
                <a:spcPts val="625"/>
              </a:spcBef>
              <a:tabLst>
                <a:tab pos="579120" algn="l"/>
                <a:tab pos="1040765" algn="l"/>
                <a:tab pos="1702435" algn="l"/>
              </a:tabLst>
            </a:pPr>
            <a:r>
              <a:rPr lang="en-US" sz="2600" kern="0" spc="29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6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6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6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600" kern="0" spc="14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600" kern="0" spc="140" dirty="0">
                <a:solidFill>
                  <a:sysClr val="windowText" lastClr="000000"/>
                </a:solidFill>
                <a:latin typeface="Helvetica"/>
                <a:cs typeface="Helvetica"/>
              </a:rPr>
              <a:t>'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6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6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R="182880" algn="r">
              <a:spcBef>
                <a:spcPts val="625"/>
              </a:spcBef>
              <a:tabLst>
                <a:tab pos="553085" algn="l"/>
                <a:tab pos="1102995" algn="l"/>
                <a:tab pos="1656714" algn="l"/>
              </a:tabLst>
            </a:pPr>
            <a:r>
              <a:rPr sz="26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lang="en-US" sz="2600" kern="0" spc="8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600" kern="0" spc="85" dirty="0">
                <a:solidFill>
                  <a:sysClr val="windowText" lastClr="000000"/>
                </a:solidFill>
                <a:latin typeface="Helvetica"/>
                <a:cs typeface="Helvetica"/>
              </a:rPr>
              <a:t>'</a:t>
            </a:r>
            <a:r>
              <a:rPr sz="2550" kern="0" spc="127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550" kern="0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lang="en-US" sz="2600" kern="0" spc="8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600" kern="0" spc="85" dirty="0">
                <a:solidFill>
                  <a:sysClr val="windowText" lastClr="000000"/>
                </a:solidFill>
                <a:latin typeface="Helvetica"/>
                <a:cs typeface="Helvetica"/>
              </a:rPr>
              <a:t>'</a:t>
            </a:r>
            <a:r>
              <a:rPr sz="2550" kern="0" spc="127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550" kern="0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6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6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105400" y="1906651"/>
            <a:ext cx="76200" cy="1827530"/>
          </a:xfrm>
          <a:custGeom>
            <a:avLst/>
            <a:gdLst/>
            <a:ahLst/>
            <a:cxnLst/>
            <a:rect l="l" t="t" r="r" b="b"/>
            <a:pathLst>
              <a:path w="76200" h="1827529">
                <a:moveTo>
                  <a:pt x="0" y="0"/>
                </a:moveTo>
                <a:lnTo>
                  <a:pt x="0" y="1827149"/>
                </a:lnTo>
              </a:path>
              <a:path w="76200" h="1827529">
                <a:moveTo>
                  <a:pt x="0" y="0"/>
                </a:moveTo>
                <a:lnTo>
                  <a:pt x="76200" y="0"/>
                </a:lnTo>
              </a:path>
              <a:path w="76200" h="1827529">
                <a:moveTo>
                  <a:pt x="0" y="1827149"/>
                </a:moveTo>
                <a:lnTo>
                  <a:pt x="76200" y="182714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7696200" y="1905000"/>
            <a:ext cx="76200" cy="1828800"/>
          </a:xfrm>
          <a:custGeom>
            <a:avLst/>
            <a:gdLst/>
            <a:ahLst/>
            <a:cxnLst/>
            <a:rect l="l" t="t" r="r" b="b"/>
            <a:pathLst>
              <a:path w="76200" h="1828800">
                <a:moveTo>
                  <a:pt x="76200" y="0"/>
                </a:moveTo>
                <a:lnTo>
                  <a:pt x="76200" y="1828800"/>
                </a:lnTo>
              </a:path>
              <a:path w="76200" h="1828800">
                <a:moveTo>
                  <a:pt x="76200" y="0"/>
                </a:moveTo>
                <a:lnTo>
                  <a:pt x="0" y="0"/>
                </a:lnTo>
              </a:path>
              <a:path w="76200" h="1828800">
                <a:moveTo>
                  <a:pt x="76200" y="1828800"/>
                </a:moveTo>
                <a:lnTo>
                  <a:pt x="0" y="18288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9" name="object 9"/>
          <p:cNvSpPr/>
          <p:nvPr/>
        </p:nvSpPr>
        <p:spPr>
          <a:xfrm>
            <a:off x="8991600" y="1905000"/>
            <a:ext cx="152400" cy="1828800"/>
          </a:xfrm>
          <a:custGeom>
            <a:avLst/>
            <a:gdLst/>
            <a:ahLst/>
            <a:cxnLst/>
            <a:rect l="l" t="t" r="r" b="b"/>
            <a:pathLst>
              <a:path w="152400" h="1828800">
                <a:moveTo>
                  <a:pt x="152400" y="0"/>
                </a:moveTo>
                <a:lnTo>
                  <a:pt x="152400" y="1828800"/>
                </a:lnTo>
              </a:path>
              <a:path w="152400" h="1828800">
                <a:moveTo>
                  <a:pt x="15240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077200" y="1905000"/>
            <a:ext cx="76200" cy="1828800"/>
          </a:xfrm>
          <a:custGeom>
            <a:avLst/>
            <a:gdLst/>
            <a:ahLst/>
            <a:cxnLst/>
            <a:rect l="l" t="t" r="r" b="b"/>
            <a:pathLst>
              <a:path w="76200" h="1828800">
                <a:moveTo>
                  <a:pt x="0" y="0"/>
                </a:moveTo>
                <a:lnTo>
                  <a:pt x="0" y="1828800"/>
                </a:lnTo>
              </a:path>
              <a:path w="76200" h="1828800">
                <a:moveTo>
                  <a:pt x="0" y="0"/>
                </a:moveTo>
                <a:lnTo>
                  <a:pt x="76200" y="0"/>
                </a:lnTo>
              </a:path>
              <a:path w="76200" h="1828800">
                <a:moveTo>
                  <a:pt x="0" y="1828800"/>
                </a:moveTo>
                <a:lnTo>
                  <a:pt x="76200" y="18288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267954" y="1774672"/>
            <a:ext cx="730250" cy="97663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8100">
              <a:spcBef>
                <a:spcPts val="720"/>
              </a:spcBef>
            </a:pP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550" kern="0" spc="-15" baseline="-21241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6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8100">
              <a:spcBef>
                <a:spcPts val="625"/>
              </a:spcBef>
            </a:pP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550" kern="0" spc="-15" baseline="-21241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6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514334" y="2996565"/>
            <a:ext cx="147955" cy="27764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z="17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endParaRPr sz="17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293354" y="2804542"/>
            <a:ext cx="679450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600" kern="0" spc="2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6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6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419600" y="1905000"/>
            <a:ext cx="76200" cy="1828800"/>
          </a:xfrm>
          <a:custGeom>
            <a:avLst/>
            <a:gdLst/>
            <a:ahLst/>
            <a:cxnLst/>
            <a:rect l="l" t="t" r="r" b="b"/>
            <a:pathLst>
              <a:path w="76200" h="1828800">
                <a:moveTo>
                  <a:pt x="76200" y="0"/>
                </a:moveTo>
                <a:lnTo>
                  <a:pt x="76200" y="1828800"/>
                </a:lnTo>
              </a:path>
              <a:path w="76200" h="1828800">
                <a:moveTo>
                  <a:pt x="76200" y="0"/>
                </a:moveTo>
                <a:lnTo>
                  <a:pt x="0" y="0"/>
                </a:lnTo>
              </a:path>
              <a:path w="76200" h="1828800">
                <a:moveTo>
                  <a:pt x="76200" y="1828800"/>
                </a:moveTo>
                <a:lnTo>
                  <a:pt x="0" y="18288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267955" y="3280029"/>
            <a:ext cx="1002665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spcBef>
                <a:spcPts val="105"/>
              </a:spcBef>
              <a:tabLst>
                <a:tab pos="963930" algn="l"/>
              </a:tabLst>
            </a:pP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550" kern="0" baseline="-21241" dirty="0">
                <a:solidFill>
                  <a:sysClr val="windowText" lastClr="000000"/>
                </a:solidFill>
                <a:latin typeface="Arial"/>
                <a:cs typeface="Arial"/>
              </a:rPr>
              <a:t>4</a:t>
            </a: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600" kern="0" spc="-44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600" u="sng" kern="0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26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429000" y="1905000"/>
            <a:ext cx="76200" cy="1827530"/>
          </a:xfrm>
          <a:custGeom>
            <a:avLst/>
            <a:gdLst/>
            <a:ahLst/>
            <a:cxnLst/>
            <a:rect l="l" t="t" r="r" b="b"/>
            <a:pathLst>
              <a:path w="76200" h="1827529">
                <a:moveTo>
                  <a:pt x="0" y="0"/>
                </a:moveTo>
                <a:lnTo>
                  <a:pt x="0" y="1827149"/>
                </a:lnTo>
              </a:path>
              <a:path w="76200" h="1827529">
                <a:moveTo>
                  <a:pt x="0" y="0"/>
                </a:moveTo>
                <a:lnTo>
                  <a:pt x="76200" y="0"/>
                </a:lnTo>
              </a:path>
              <a:path w="76200" h="1827529">
                <a:moveTo>
                  <a:pt x="0" y="1827276"/>
                </a:moveTo>
                <a:lnTo>
                  <a:pt x="76200" y="182727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618865" y="1774672"/>
            <a:ext cx="730885" cy="97663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8100">
              <a:spcBef>
                <a:spcPts val="720"/>
              </a:spcBef>
            </a:pP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550" kern="0" spc="-15" baseline="-21241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6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8100">
              <a:spcBef>
                <a:spcPts val="625"/>
              </a:spcBef>
            </a:pP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550" kern="0" spc="-15" baseline="-21241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6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44265" y="2804542"/>
            <a:ext cx="680085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600" kern="0" spc="22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6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6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618865" y="2983216"/>
            <a:ext cx="730885" cy="71945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R="81280" algn="ctr">
              <a:spcBef>
                <a:spcPts val="229"/>
              </a:spcBef>
            </a:pPr>
            <a:r>
              <a:rPr sz="17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endParaRPr sz="17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38100">
              <a:spcBef>
                <a:spcPts val="170"/>
              </a:spcBef>
            </a:pP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550" kern="0" spc="-15" baseline="-21241" dirty="0">
                <a:solidFill>
                  <a:sysClr val="windowText" lastClr="000000"/>
                </a:solidFill>
                <a:latin typeface="Arial"/>
                <a:cs typeface="Arial"/>
              </a:rPr>
              <a:t>4</a:t>
            </a: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6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882901" y="2158111"/>
            <a:ext cx="33210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955" marR="5080" indent="-8890">
              <a:spcBef>
                <a:spcPts val="95"/>
              </a:spcBef>
            </a:pPr>
            <a:r>
              <a:rPr sz="2800" u="sng" kern="0" spc="-330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u="sng" kern="0" spc="-25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</a:t>
            </a:r>
            <a:r>
              <a:rPr sz="2800" u="sng" kern="0" spc="-385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kern="0" spc="-38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dt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652010" y="2386711"/>
            <a:ext cx="2330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843774" y="2386711"/>
            <a:ext cx="1441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·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805173" y="4255770"/>
            <a:ext cx="2223770" cy="27764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  <a:tabLst>
                <a:tab pos="1223010" algn="l"/>
                <a:tab pos="1635760" algn="l"/>
                <a:tab pos="2088514" algn="l"/>
              </a:tabLst>
            </a:pPr>
            <a:r>
              <a:rPr sz="17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1700" kern="0" dirty="0">
                <a:solidFill>
                  <a:sysClr val="windowText" lastClr="000000"/>
                </a:solidFill>
                <a:latin typeface="Arial"/>
                <a:cs typeface="Arial"/>
              </a:rPr>
              <a:t>	</a:t>
            </a:r>
            <a:r>
              <a:rPr sz="17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17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17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17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17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324733" y="4063442"/>
            <a:ext cx="3171601" cy="4135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spcBef>
                <a:spcPts val="105"/>
              </a:spcBef>
            </a:pPr>
            <a:r>
              <a:rPr sz="3000" u="sng" kern="0" baseline="40277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</a:t>
            </a:r>
            <a:r>
              <a:rPr sz="3000" kern="0" spc="254" baseline="40277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600" kern="0" spc="24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(t) =</a:t>
            </a:r>
            <a:r>
              <a:rPr sz="2600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6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(-</a:t>
            </a:r>
            <a:r>
              <a:rPr lang="en-US" sz="2600" kern="0" spc="35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600" kern="0" spc="31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6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600" kern="0" spc="35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600" kern="0" spc="30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)</a:t>
            </a: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600" kern="0" spc="24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6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600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315081" y="4232605"/>
            <a:ext cx="23812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20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dt</a:t>
            </a:r>
            <a:endParaRPr sz="20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324733" y="5014723"/>
            <a:ext cx="3521075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spcBef>
                <a:spcPts val="100"/>
              </a:spcBef>
            </a:pPr>
            <a:r>
              <a:rPr sz="3000" u="sng" kern="0" baseline="13888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</a:t>
            </a:r>
            <a:r>
              <a:rPr sz="3000" kern="0" spc="254" baseline="13888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550" kern="0" baseline="-21241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600" kern="0" spc="-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lang="en-US" sz="2600" kern="0" spc="4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550" kern="0" spc="67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600" kern="0" spc="45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550" kern="0" spc="67" baseline="-21241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600" kern="0" spc="45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600" kern="0" spc="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6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600" kern="0" spc="-1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6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'</a:t>
            </a:r>
            <a:r>
              <a:rPr sz="2550" kern="0" spc="-15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550" kern="0" spc="-15" baseline="-21241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600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315081" y="5299405"/>
            <a:ext cx="23812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20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dt</a:t>
            </a:r>
            <a:endParaRPr sz="20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324733" y="4539235"/>
            <a:ext cx="3521075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spcBef>
                <a:spcPts val="100"/>
              </a:spcBef>
            </a:pPr>
            <a:r>
              <a:rPr sz="3000" u="sng" kern="0" baseline="26388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</a:t>
            </a:r>
            <a:r>
              <a:rPr sz="3000" kern="0" spc="254" baseline="26388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550" kern="0" baseline="-21241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600" kern="0" spc="-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lang="en-US" sz="2600" kern="0" spc="4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550" kern="0" spc="67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600" kern="0" spc="45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550" kern="0" spc="67" baseline="-21241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r>
              <a:rPr sz="2600" kern="0" spc="45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600" kern="0" spc="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6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600" kern="0" spc="-1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6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'</a:t>
            </a:r>
            <a:r>
              <a:rPr sz="2550" kern="0" spc="-15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550" kern="0" spc="-15" baseline="-21241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600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315080" y="4766310"/>
            <a:ext cx="2387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dt</a:t>
            </a:r>
            <a:endParaRPr sz="20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895600" y="3962400"/>
            <a:ext cx="304800" cy="2133600"/>
          </a:xfrm>
          <a:custGeom>
            <a:avLst/>
            <a:gdLst/>
            <a:ahLst/>
            <a:cxnLst/>
            <a:rect l="l" t="t" r="r" b="b"/>
            <a:pathLst>
              <a:path w="304800" h="2133600">
                <a:moveTo>
                  <a:pt x="304800" y="2133600"/>
                </a:moveTo>
                <a:lnTo>
                  <a:pt x="264274" y="2127248"/>
                </a:lnTo>
                <a:lnTo>
                  <a:pt x="227866" y="2109325"/>
                </a:lnTo>
                <a:lnTo>
                  <a:pt x="197024" y="2081523"/>
                </a:lnTo>
                <a:lnTo>
                  <a:pt x="173199" y="2045539"/>
                </a:lnTo>
                <a:lnTo>
                  <a:pt x="157841" y="2003066"/>
                </a:lnTo>
                <a:lnTo>
                  <a:pt x="152400" y="1955800"/>
                </a:lnTo>
                <a:lnTo>
                  <a:pt x="152400" y="1244600"/>
                </a:lnTo>
                <a:lnTo>
                  <a:pt x="146958" y="1197342"/>
                </a:lnTo>
                <a:lnTo>
                  <a:pt x="131600" y="1154872"/>
                </a:lnTo>
                <a:lnTo>
                  <a:pt x="107775" y="1118885"/>
                </a:lnTo>
                <a:lnTo>
                  <a:pt x="76933" y="1091080"/>
                </a:lnTo>
                <a:lnTo>
                  <a:pt x="40525" y="1073152"/>
                </a:lnTo>
                <a:lnTo>
                  <a:pt x="0" y="1066800"/>
                </a:lnTo>
                <a:lnTo>
                  <a:pt x="40525" y="1060447"/>
                </a:lnTo>
                <a:lnTo>
                  <a:pt x="76933" y="1042519"/>
                </a:lnTo>
                <a:lnTo>
                  <a:pt x="107775" y="1014714"/>
                </a:lnTo>
                <a:lnTo>
                  <a:pt x="131600" y="978727"/>
                </a:lnTo>
                <a:lnTo>
                  <a:pt x="146958" y="936257"/>
                </a:lnTo>
                <a:lnTo>
                  <a:pt x="152400" y="889000"/>
                </a:lnTo>
                <a:lnTo>
                  <a:pt x="152400" y="177800"/>
                </a:lnTo>
                <a:lnTo>
                  <a:pt x="157841" y="130542"/>
                </a:lnTo>
                <a:lnTo>
                  <a:pt x="173199" y="88072"/>
                </a:lnTo>
                <a:lnTo>
                  <a:pt x="197024" y="52085"/>
                </a:lnTo>
                <a:lnTo>
                  <a:pt x="227866" y="24280"/>
                </a:lnTo>
                <a:lnTo>
                  <a:pt x="264274" y="6352"/>
                </a:lnTo>
                <a:lnTo>
                  <a:pt x="3048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302380" y="5490159"/>
            <a:ext cx="3609340" cy="674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0325">
              <a:lnSpc>
                <a:spcPts val="2910"/>
              </a:lnSpc>
              <a:spcBef>
                <a:spcPts val="105"/>
              </a:spcBef>
            </a:pPr>
            <a:r>
              <a:rPr sz="3000" u="sng" kern="0" baseline="1388" dirty="0">
                <a:solidFill>
                  <a:sysClr val="windowText" lastClr="00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</a:t>
            </a:r>
            <a:r>
              <a:rPr sz="3000" kern="0" spc="247" baseline="1388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550" kern="0" baseline="-21241" dirty="0">
                <a:solidFill>
                  <a:sysClr val="windowText" lastClr="000000"/>
                </a:solidFill>
                <a:latin typeface="Arial"/>
                <a:cs typeface="Arial"/>
              </a:rPr>
              <a:t>4</a:t>
            </a:r>
            <a:r>
              <a:rPr sz="2600" kern="0" dirty="0">
                <a:solidFill>
                  <a:sysClr val="windowText" lastClr="000000"/>
                </a:solidFill>
                <a:latin typeface="Arial"/>
                <a:cs typeface="Arial"/>
              </a:rPr>
              <a:t>(t) =</a:t>
            </a:r>
            <a:r>
              <a:rPr sz="2600" kern="0" spc="-1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lang="en-US" sz="2600" kern="0" spc="-1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6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'</a:t>
            </a:r>
            <a:r>
              <a:rPr sz="2550" kern="0" spc="-15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550" kern="0" spc="-15" baseline="-21241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6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+</a:t>
            </a:r>
            <a:r>
              <a:rPr lang="en-US" sz="2600" kern="0" spc="-1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6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'</a:t>
            </a:r>
            <a:r>
              <a:rPr sz="2550" kern="0" spc="-15" baseline="-2124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P</a:t>
            </a:r>
            <a:r>
              <a:rPr sz="2550" kern="0" spc="-15" baseline="-21241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r>
              <a:rPr sz="26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endParaRPr sz="2600" kern="0" dirty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25400">
              <a:lnSpc>
                <a:spcPts val="2190"/>
              </a:lnSpc>
            </a:pPr>
            <a:r>
              <a:rPr sz="20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dt</a:t>
            </a:r>
            <a:endParaRPr sz="2000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209336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635" algn="ctr">
              <a:spcBef>
                <a:spcPts val="2245"/>
              </a:spcBef>
            </a:pPr>
            <a:r>
              <a:rPr dirty="0"/>
              <a:t>Effect</a:t>
            </a:r>
            <a:r>
              <a:rPr spc="-15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dirty="0"/>
              <a:t>the</a:t>
            </a:r>
            <a:r>
              <a:rPr spc="-15" dirty="0"/>
              <a:t> </a:t>
            </a:r>
            <a:r>
              <a:rPr spc="-20" dirty="0"/>
              <a:t>load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95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40051" y="1546936"/>
            <a:ext cx="8121650" cy="148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381000" marR="30480" indent="-342900">
              <a:lnSpc>
                <a:spcPct val="99800"/>
              </a:lnSpc>
              <a:spcBef>
                <a:spcPts val="115"/>
              </a:spcBef>
              <a:buFontTx/>
              <a:buChar char="•"/>
              <a:tabLst>
                <a:tab pos="381000" algn="l"/>
                <a:tab pos="821055" algn="l"/>
                <a:tab pos="3002280" algn="l"/>
              </a:tabLst>
            </a:pP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lang="en-US" sz="3200" kern="0" spc="10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3200" kern="0" spc="105" dirty="0">
                <a:solidFill>
                  <a:sysClr val="windowText" lastClr="000000"/>
                </a:solidFill>
                <a:latin typeface="Helvetica"/>
                <a:cs typeface="Helvetica"/>
              </a:rPr>
              <a:t>'</a:t>
            </a:r>
            <a:r>
              <a:rPr sz="3150" kern="0" spc="157" baseline="-21164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3200" kern="0" spc="105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3200" kern="0" spc="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lang="en-US" sz="3200" kern="0" spc="229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3150" kern="0" spc="345" baseline="-21164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3150" kern="0" spc="457" baseline="-2116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lang="en-US" sz="3200" kern="0" spc="10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3200" kern="0" spc="105" dirty="0">
                <a:solidFill>
                  <a:sysClr val="windowText" lastClr="000000"/>
                </a:solidFill>
                <a:latin typeface="Helvetica"/>
                <a:cs typeface="Helvetica"/>
              </a:rPr>
              <a:t>'</a:t>
            </a:r>
            <a:r>
              <a:rPr sz="3150" kern="0" spc="157" baseline="-21164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3200" kern="0" spc="105" dirty="0">
                <a:solidFill>
                  <a:sysClr val="windowText" lastClr="000000"/>
                </a:solidFill>
                <a:latin typeface="Helvetica"/>
                <a:cs typeface="Helvetica"/>
              </a:rPr>
              <a:t>=</a:t>
            </a:r>
            <a:r>
              <a:rPr sz="3200" kern="0" spc="-1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lang="en-US" sz="3200" kern="0" spc="229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3150" kern="0" spc="345" baseline="-21164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3150" kern="0" spc="442" baseline="-21164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,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equation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32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 load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sharing</a:t>
            </a:r>
            <a:r>
              <a:rPr sz="32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parallel</a:t>
            </a:r>
            <a:r>
              <a:rPr sz="32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3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reduces</a:t>
            </a:r>
            <a:r>
              <a:rPr sz="32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32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32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well- known</a:t>
            </a:r>
            <a:endParaRPr sz="32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67200" y="3276537"/>
            <a:ext cx="3538854" cy="468077"/>
          </a:xfrm>
          <a:prstGeom prst="rect">
            <a:avLst/>
          </a:prstGeom>
          <a:solidFill>
            <a:srgbClr val="B8CCFD"/>
          </a:solidFill>
        </p:spPr>
        <p:txBody>
          <a:bodyPr vert="horz" wrap="square" lIns="0" tIns="36830" rIns="0" bIns="0" rtlCol="0">
            <a:spAutoFit/>
          </a:bodyPr>
          <a:lstStyle/>
          <a:p>
            <a:pPr marL="107314">
              <a:spcBef>
                <a:spcPts val="290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R</a:t>
            </a:r>
            <a:r>
              <a:rPr sz="2775" kern="0" baseline="-21021" dirty="0">
                <a:solidFill>
                  <a:sysClr val="windowText" lastClr="000000"/>
                </a:solidFill>
                <a:latin typeface="Arial"/>
                <a:cs typeface="Arial"/>
              </a:rPr>
              <a:t>parallel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(t)</a:t>
            </a:r>
            <a:r>
              <a:rPr sz="2800" kern="0" spc="-3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r>
              <a:rPr sz="2800" kern="0" spc="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e</a:t>
            </a:r>
            <a:r>
              <a:rPr sz="2775" kern="0" spc="-15" baseline="25525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775" kern="0" spc="195" baseline="255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195" baseline="25525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r>
              <a:rPr sz="2775" kern="0" spc="-7" baseline="255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- </a:t>
            </a:r>
            <a:r>
              <a:rPr sz="28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e</a:t>
            </a:r>
            <a:r>
              <a:rPr sz="2775" kern="0" spc="-15" baseline="25525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775" kern="0" spc="97" baseline="25525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lang="en-US" sz="2775" kern="0" spc="97" baseline="255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97" baseline="25525" dirty="0">
                <a:solidFill>
                  <a:sysClr val="windowText" lastClr="000000"/>
                </a:solidFill>
                <a:latin typeface="Arial"/>
                <a:cs typeface="Arial"/>
              </a:rPr>
              <a:t>t</a:t>
            </a:r>
            <a:endParaRPr sz="2775" kern="0" baseline="25525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9899594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2540" algn="ctr">
              <a:spcBef>
                <a:spcPts val="2245"/>
              </a:spcBef>
            </a:pPr>
            <a:r>
              <a:rPr dirty="0"/>
              <a:t>Availability</a:t>
            </a:r>
            <a:r>
              <a:rPr spc="-20" dirty="0"/>
              <a:t> </a:t>
            </a:r>
            <a:r>
              <a:rPr spc="-10" dirty="0"/>
              <a:t>evaluation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96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2" y="1460748"/>
            <a:ext cx="7620000" cy="215138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454025" indent="-441325">
              <a:spcBef>
                <a:spcPts val="790"/>
              </a:spcBef>
              <a:buFontTx/>
              <a:buChar char="•"/>
              <a:tabLst>
                <a:tab pos="45402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Difference</a:t>
            </a:r>
            <a:r>
              <a:rPr sz="2800" kern="0" spc="-10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2800" kern="0" spc="-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reliability</a:t>
            </a:r>
            <a:r>
              <a:rPr sz="2800" kern="0" spc="-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analysis: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4380" marR="5080" lvl="1" indent="-285115">
              <a:spcBef>
                <a:spcPts val="590"/>
              </a:spcBef>
              <a:buFontTx/>
              <a:buChar char="–"/>
              <a:tabLst>
                <a:tab pos="75628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400" kern="0" spc="-9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reliability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analysis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4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allowed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to</a:t>
            </a:r>
            <a:r>
              <a:rPr sz="24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35" dirty="0">
                <a:solidFill>
                  <a:sysClr val="windowText" lastClr="000000"/>
                </a:solidFill>
                <a:latin typeface="Helvetica"/>
                <a:cs typeface="Helvetica"/>
              </a:rPr>
              <a:t>be 	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repaired</a:t>
            </a:r>
            <a:r>
              <a:rPr sz="24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long</a:t>
            </a:r>
            <a:r>
              <a:rPr sz="2400" kern="0" spc="-3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has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not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failed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5015" lvl="1" indent="-285115">
              <a:spcBef>
                <a:spcPts val="580"/>
              </a:spcBef>
              <a:buFontTx/>
              <a:buChar char="–"/>
              <a:tabLst>
                <a:tab pos="75501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400" kern="0" spc="-10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availability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analysis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components</a:t>
            </a:r>
            <a:r>
              <a:rPr sz="24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</a:t>
            </a:r>
            <a:r>
              <a:rPr sz="2400" kern="0" spc="-10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also</a:t>
            </a:r>
            <a:r>
              <a:rPr sz="2400" kern="0" spc="-9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be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6285"/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repaired</a:t>
            </a:r>
            <a:r>
              <a:rPr sz="24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after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system</a:t>
            </a:r>
            <a:r>
              <a:rPr sz="2400" kern="0" spc="-4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834566009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5950" y="304801"/>
            <a:ext cx="8420100" cy="841897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285115" rIns="0" bIns="0" rtlCol="0">
            <a:spAutoFit/>
          </a:bodyPr>
          <a:lstStyle/>
          <a:p>
            <a:pPr marL="652780">
              <a:spcBef>
                <a:spcPts val="2245"/>
              </a:spcBef>
            </a:pPr>
            <a:r>
              <a:rPr spc="-30" dirty="0"/>
              <a:t>Two-</a:t>
            </a:r>
            <a:r>
              <a:rPr dirty="0"/>
              <a:t>component</a:t>
            </a:r>
            <a:r>
              <a:rPr spc="-40" dirty="0"/>
              <a:t> </a:t>
            </a:r>
            <a:r>
              <a:rPr dirty="0"/>
              <a:t>standby</a:t>
            </a:r>
            <a:r>
              <a:rPr spc="-65" dirty="0"/>
              <a:t> </a:t>
            </a:r>
            <a:r>
              <a:rPr spc="-10" dirty="0"/>
              <a:t>system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97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5453" y="1462494"/>
            <a:ext cx="7884795" cy="3710631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354965" indent="-342265">
              <a:spcBef>
                <a:spcPts val="775"/>
              </a:spcBef>
              <a:buFontTx/>
              <a:buChar char="•"/>
              <a:tabLst>
                <a:tab pos="35496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First</a:t>
            </a:r>
            <a:r>
              <a:rPr sz="28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primary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5600" marR="377825" indent="-342900">
              <a:spcBef>
                <a:spcPts val="670"/>
              </a:spcBef>
              <a:buFontTx/>
              <a:buChar char="•"/>
              <a:tabLst>
                <a:tab pos="355600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Second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held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reserve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and</a:t>
            </a:r>
            <a:r>
              <a:rPr sz="28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only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brought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5" dirty="0">
                <a:solidFill>
                  <a:sysClr val="windowText" lastClr="000000"/>
                </a:solidFill>
                <a:latin typeface="Helvetica"/>
                <a:cs typeface="Helvetica"/>
              </a:rPr>
              <a:t>to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operation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if</a:t>
            </a:r>
            <a:r>
              <a:rPr sz="28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8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first</a:t>
            </a:r>
            <a:r>
              <a:rPr sz="2800" kern="0" spc="-8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</a:t>
            </a:r>
            <a:r>
              <a:rPr sz="28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fails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354965" indent="-342265">
              <a:spcBef>
                <a:spcPts val="1155"/>
              </a:spcBef>
              <a:buFontTx/>
              <a:buChar char="•"/>
              <a:tabLst>
                <a:tab pos="354965" algn="l"/>
              </a:tabLst>
            </a:pP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We</a:t>
            </a:r>
            <a:r>
              <a:rPr sz="28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assume</a:t>
            </a:r>
            <a:r>
              <a:rPr sz="28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that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4380" marR="5080" lvl="1" indent="-285115">
              <a:spcBef>
                <a:spcPts val="690"/>
              </a:spcBef>
              <a:buFontTx/>
              <a:buChar char="–"/>
              <a:tabLst>
                <a:tab pos="75628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fault</a:t>
            </a:r>
            <a:r>
              <a:rPr sz="2400" kern="0" spc="-7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detection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unit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which</a:t>
            </a:r>
            <a:r>
              <a:rPr sz="2400" kern="0" spc="-4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detect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failure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of</a:t>
            </a:r>
            <a:r>
              <a:rPr sz="2400" kern="0" spc="-6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primary 	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</a:t>
            </a:r>
            <a:r>
              <a:rPr sz="24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are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replace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with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standby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is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perfect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754380" marR="222250" lvl="1" indent="-285115">
              <a:spcBef>
                <a:spcPts val="575"/>
              </a:spcBef>
              <a:buFontTx/>
              <a:buChar char="–"/>
              <a:tabLst>
                <a:tab pos="756285" algn="l"/>
              </a:tabLst>
            </a:pP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standby</a:t>
            </a:r>
            <a:r>
              <a:rPr sz="2400" kern="0" spc="-7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component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cannot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fail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while</a:t>
            </a:r>
            <a:r>
              <a:rPr sz="2400" kern="0" spc="-5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in</a:t>
            </a:r>
            <a:r>
              <a:rPr sz="2400" kern="0" spc="-65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the</a:t>
            </a:r>
            <a:r>
              <a:rPr sz="2400" kern="0" spc="-80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standby 	</a:t>
            </a:r>
            <a:r>
              <a:rPr sz="2400" kern="0" spc="-20" dirty="0">
                <a:solidFill>
                  <a:sysClr val="windowText" lastClr="000000"/>
                </a:solidFill>
                <a:latin typeface="Helvetica"/>
                <a:cs typeface="Helvetica"/>
              </a:rPr>
              <a:t>mode</a:t>
            </a:r>
            <a:endParaRPr sz="240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07719387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3532" y="233236"/>
            <a:ext cx="9062114" cy="1229696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10795" rIns="0" bIns="0" rtlCol="0">
            <a:spAutoFit/>
          </a:bodyPr>
          <a:lstStyle/>
          <a:p>
            <a:pPr marL="2088514" marR="146685" indent="-1929764">
              <a:spcBef>
                <a:spcPts val="85"/>
              </a:spcBef>
            </a:pPr>
            <a:r>
              <a:rPr dirty="0"/>
              <a:t>State transition diagram for </a:t>
            </a:r>
            <a:r>
              <a:rPr spc="-10" dirty="0"/>
              <a:t>reliability </a:t>
            </a:r>
            <a:r>
              <a:rPr dirty="0"/>
              <a:t>analysis</a:t>
            </a:r>
            <a:r>
              <a:rPr spc="-20" dirty="0"/>
              <a:t> </a:t>
            </a:r>
            <a:r>
              <a:rPr dirty="0"/>
              <a:t>with</a:t>
            </a:r>
            <a:r>
              <a:rPr spc="-20" dirty="0"/>
              <a:t> </a:t>
            </a:r>
            <a:r>
              <a:rPr spc="-10" dirty="0"/>
              <a:t>repair</a:t>
            </a: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98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190751" y="2495551"/>
            <a:ext cx="636905" cy="681355"/>
            <a:chOff x="1047750" y="2495550"/>
            <a:chExt cx="636905" cy="681355"/>
          </a:xfrm>
        </p:grpSpPr>
        <p:sp>
          <p:nvSpPr>
            <p:cNvPr id="4" name="object 4"/>
            <p:cNvSpPr/>
            <p:nvPr/>
          </p:nvSpPr>
          <p:spPr>
            <a:xfrm>
              <a:off x="1066800" y="25146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5" h="643255">
                  <a:moveTo>
                    <a:pt x="299212" y="0"/>
                  </a:moveTo>
                  <a:lnTo>
                    <a:pt x="254999" y="3484"/>
                  </a:lnTo>
                  <a:lnTo>
                    <a:pt x="212799" y="13607"/>
                  </a:lnTo>
                  <a:lnTo>
                    <a:pt x="173076" y="29871"/>
                  </a:lnTo>
                  <a:lnTo>
                    <a:pt x="136292" y="51780"/>
                  </a:lnTo>
                  <a:lnTo>
                    <a:pt x="102911" y="78835"/>
                  </a:lnTo>
                  <a:lnTo>
                    <a:pt x="73395" y="110542"/>
                  </a:lnTo>
                  <a:lnTo>
                    <a:pt x="48207" y="146401"/>
                  </a:lnTo>
                  <a:lnTo>
                    <a:pt x="27811" y="185918"/>
                  </a:lnTo>
                  <a:lnTo>
                    <a:pt x="12669" y="228593"/>
                  </a:lnTo>
                  <a:lnTo>
                    <a:pt x="3244" y="273932"/>
                  </a:lnTo>
                  <a:lnTo>
                    <a:pt x="0" y="321437"/>
                  </a:lnTo>
                  <a:lnTo>
                    <a:pt x="3244" y="368941"/>
                  </a:lnTo>
                  <a:lnTo>
                    <a:pt x="12669" y="414280"/>
                  </a:lnTo>
                  <a:lnTo>
                    <a:pt x="27811" y="456955"/>
                  </a:lnTo>
                  <a:lnTo>
                    <a:pt x="48207" y="496472"/>
                  </a:lnTo>
                  <a:lnTo>
                    <a:pt x="73395" y="532331"/>
                  </a:lnTo>
                  <a:lnTo>
                    <a:pt x="102911" y="564038"/>
                  </a:lnTo>
                  <a:lnTo>
                    <a:pt x="136292" y="591093"/>
                  </a:lnTo>
                  <a:lnTo>
                    <a:pt x="173076" y="613002"/>
                  </a:lnTo>
                  <a:lnTo>
                    <a:pt x="212799" y="629266"/>
                  </a:lnTo>
                  <a:lnTo>
                    <a:pt x="254999" y="639389"/>
                  </a:lnTo>
                  <a:lnTo>
                    <a:pt x="299212" y="642874"/>
                  </a:lnTo>
                  <a:lnTo>
                    <a:pt x="343453" y="639389"/>
                  </a:lnTo>
                  <a:lnTo>
                    <a:pt x="385677" y="629266"/>
                  </a:lnTo>
                  <a:lnTo>
                    <a:pt x="425420" y="613002"/>
                  </a:lnTo>
                  <a:lnTo>
                    <a:pt x="462220" y="591093"/>
                  </a:lnTo>
                  <a:lnTo>
                    <a:pt x="495614" y="564038"/>
                  </a:lnTo>
                  <a:lnTo>
                    <a:pt x="525139" y="532331"/>
                  </a:lnTo>
                  <a:lnTo>
                    <a:pt x="550334" y="496472"/>
                  </a:lnTo>
                  <a:lnTo>
                    <a:pt x="570735" y="456955"/>
                  </a:lnTo>
                  <a:lnTo>
                    <a:pt x="585880" y="414280"/>
                  </a:lnTo>
                  <a:lnTo>
                    <a:pt x="595306" y="368941"/>
                  </a:lnTo>
                  <a:lnTo>
                    <a:pt x="598551" y="321437"/>
                  </a:lnTo>
                  <a:lnTo>
                    <a:pt x="595306" y="273932"/>
                  </a:lnTo>
                  <a:lnTo>
                    <a:pt x="585880" y="228593"/>
                  </a:lnTo>
                  <a:lnTo>
                    <a:pt x="570735" y="185918"/>
                  </a:lnTo>
                  <a:lnTo>
                    <a:pt x="550334" y="146401"/>
                  </a:lnTo>
                  <a:lnTo>
                    <a:pt x="525139" y="110542"/>
                  </a:lnTo>
                  <a:lnTo>
                    <a:pt x="495614" y="78835"/>
                  </a:lnTo>
                  <a:lnTo>
                    <a:pt x="462220" y="51780"/>
                  </a:lnTo>
                  <a:lnTo>
                    <a:pt x="425420" y="29871"/>
                  </a:lnTo>
                  <a:lnTo>
                    <a:pt x="385677" y="13607"/>
                  </a:lnTo>
                  <a:lnTo>
                    <a:pt x="343453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1066800" y="25146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5" h="643255">
                  <a:moveTo>
                    <a:pt x="0" y="321437"/>
                  </a:moveTo>
                  <a:lnTo>
                    <a:pt x="3244" y="273932"/>
                  </a:lnTo>
                  <a:lnTo>
                    <a:pt x="12669" y="228593"/>
                  </a:lnTo>
                  <a:lnTo>
                    <a:pt x="27811" y="185918"/>
                  </a:lnTo>
                  <a:lnTo>
                    <a:pt x="48207" y="146401"/>
                  </a:lnTo>
                  <a:lnTo>
                    <a:pt x="73395" y="110542"/>
                  </a:lnTo>
                  <a:lnTo>
                    <a:pt x="102911" y="78835"/>
                  </a:lnTo>
                  <a:lnTo>
                    <a:pt x="136292" y="51780"/>
                  </a:lnTo>
                  <a:lnTo>
                    <a:pt x="173076" y="29871"/>
                  </a:lnTo>
                  <a:lnTo>
                    <a:pt x="212799" y="13607"/>
                  </a:lnTo>
                  <a:lnTo>
                    <a:pt x="254999" y="3484"/>
                  </a:lnTo>
                  <a:lnTo>
                    <a:pt x="299212" y="0"/>
                  </a:lnTo>
                  <a:lnTo>
                    <a:pt x="343453" y="3484"/>
                  </a:lnTo>
                  <a:lnTo>
                    <a:pt x="385677" y="13607"/>
                  </a:lnTo>
                  <a:lnTo>
                    <a:pt x="425420" y="29871"/>
                  </a:lnTo>
                  <a:lnTo>
                    <a:pt x="462220" y="51780"/>
                  </a:lnTo>
                  <a:lnTo>
                    <a:pt x="495614" y="78835"/>
                  </a:lnTo>
                  <a:lnTo>
                    <a:pt x="525139" y="110542"/>
                  </a:lnTo>
                  <a:lnTo>
                    <a:pt x="550334" y="146401"/>
                  </a:lnTo>
                  <a:lnTo>
                    <a:pt x="570735" y="185918"/>
                  </a:lnTo>
                  <a:lnTo>
                    <a:pt x="585880" y="228593"/>
                  </a:lnTo>
                  <a:lnTo>
                    <a:pt x="595306" y="273932"/>
                  </a:lnTo>
                  <a:lnTo>
                    <a:pt x="598551" y="321437"/>
                  </a:lnTo>
                  <a:lnTo>
                    <a:pt x="595306" y="368941"/>
                  </a:lnTo>
                  <a:lnTo>
                    <a:pt x="585880" y="414280"/>
                  </a:lnTo>
                  <a:lnTo>
                    <a:pt x="570735" y="456955"/>
                  </a:lnTo>
                  <a:lnTo>
                    <a:pt x="550334" y="496472"/>
                  </a:lnTo>
                  <a:lnTo>
                    <a:pt x="525139" y="532331"/>
                  </a:lnTo>
                  <a:lnTo>
                    <a:pt x="495614" y="564038"/>
                  </a:lnTo>
                  <a:lnTo>
                    <a:pt x="462220" y="591093"/>
                  </a:lnTo>
                  <a:lnTo>
                    <a:pt x="425420" y="613002"/>
                  </a:lnTo>
                  <a:lnTo>
                    <a:pt x="385677" y="629266"/>
                  </a:lnTo>
                  <a:lnTo>
                    <a:pt x="343453" y="639389"/>
                  </a:lnTo>
                  <a:lnTo>
                    <a:pt x="299212" y="642874"/>
                  </a:lnTo>
                  <a:lnTo>
                    <a:pt x="254999" y="639389"/>
                  </a:lnTo>
                  <a:lnTo>
                    <a:pt x="212799" y="629266"/>
                  </a:lnTo>
                  <a:lnTo>
                    <a:pt x="173076" y="613002"/>
                  </a:lnTo>
                  <a:lnTo>
                    <a:pt x="136292" y="591093"/>
                  </a:lnTo>
                  <a:lnTo>
                    <a:pt x="102911" y="564038"/>
                  </a:lnTo>
                  <a:lnTo>
                    <a:pt x="73395" y="532331"/>
                  </a:lnTo>
                  <a:lnTo>
                    <a:pt x="48207" y="496472"/>
                  </a:lnTo>
                  <a:lnTo>
                    <a:pt x="27811" y="456955"/>
                  </a:lnTo>
                  <a:lnTo>
                    <a:pt x="12669" y="414280"/>
                  </a:lnTo>
                  <a:lnTo>
                    <a:pt x="3244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398268" y="2601594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879851" y="2495551"/>
            <a:ext cx="636905" cy="681355"/>
            <a:chOff x="2736850" y="2495550"/>
            <a:chExt cx="636905" cy="681355"/>
          </a:xfrm>
        </p:grpSpPr>
        <p:sp>
          <p:nvSpPr>
            <p:cNvPr id="8" name="object 8"/>
            <p:cNvSpPr/>
            <p:nvPr/>
          </p:nvSpPr>
          <p:spPr>
            <a:xfrm>
              <a:off x="2755900" y="25146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299212" y="0"/>
                  </a:moveTo>
                  <a:lnTo>
                    <a:pt x="255001" y="3484"/>
                  </a:lnTo>
                  <a:lnTo>
                    <a:pt x="212804" y="13607"/>
                  </a:lnTo>
                  <a:lnTo>
                    <a:pt x="173081" y="29871"/>
                  </a:lnTo>
                  <a:lnTo>
                    <a:pt x="136298" y="51780"/>
                  </a:lnTo>
                  <a:lnTo>
                    <a:pt x="102916" y="78835"/>
                  </a:lnTo>
                  <a:lnTo>
                    <a:pt x="73399" y="110542"/>
                  </a:lnTo>
                  <a:lnTo>
                    <a:pt x="48210" y="146401"/>
                  </a:lnTo>
                  <a:lnTo>
                    <a:pt x="27813" y="185918"/>
                  </a:lnTo>
                  <a:lnTo>
                    <a:pt x="12670" y="228593"/>
                  </a:lnTo>
                  <a:lnTo>
                    <a:pt x="3244" y="273932"/>
                  </a:lnTo>
                  <a:lnTo>
                    <a:pt x="0" y="321437"/>
                  </a:lnTo>
                  <a:lnTo>
                    <a:pt x="3244" y="368941"/>
                  </a:lnTo>
                  <a:lnTo>
                    <a:pt x="12670" y="414280"/>
                  </a:lnTo>
                  <a:lnTo>
                    <a:pt x="27813" y="456955"/>
                  </a:lnTo>
                  <a:lnTo>
                    <a:pt x="48210" y="496472"/>
                  </a:lnTo>
                  <a:lnTo>
                    <a:pt x="73399" y="532331"/>
                  </a:lnTo>
                  <a:lnTo>
                    <a:pt x="102916" y="564038"/>
                  </a:lnTo>
                  <a:lnTo>
                    <a:pt x="136298" y="591093"/>
                  </a:lnTo>
                  <a:lnTo>
                    <a:pt x="173081" y="613002"/>
                  </a:lnTo>
                  <a:lnTo>
                    <a:pt x="212804" y="629266"/>
                  </a:lnTo>
                  <a:lnTo>
                    <a:pt x="255001" y="639389"/>
                  </a:lnTo>
                  <a:lnTo>
                    <a:pt x="299212" y="642874"/>
                  </a:lnTo>
                  <a:lnTo>
                    <a:pt x="343453" y="639389"/>
                  </a:lnTo>
                  <a:lnTo>
                    <a:pt x="385677" y="629266"/>
                  </a:lnTo>
                  <a:lnTo>
                    <a:pt x="425420" y="613002"/>
                  </a:lnTo>
                  <a:lnTo>
                    <a:pt x="462220" y="591093"/>
                  </a:lnTo>
                  <a:lnTo>
                    <a:pt x="495614" y="564038"/>
                  </a:lnTo>
                  <a:lnTo>
                    <a:pt x="525139" y="532331"/>
                  </a:lnTo>
                  <a:lnTo>
                    <a:pt x="550334" y="496472"/>
                  </a:lnTo>
                  <a:lnTo>
                    <a:pt x="570735" y="456955"/>
                  </a:lnTo>
                  <a:lnTo>
                    <a:pt x="585880" y="414280"/>
                  </a:lnTo>
                  <a:lnTo>
                    <a:pt x="595306" y="368941"/>
                  </a:lnTo>
                  <a:lnTo>
                    <a:pt x="598551" y="321437"/>
                  </a:lnTo>
                  <a:lnTo>
                    <a:pt x="595306" y="273932"/>
                  </a:lnTo>
                  <a:lnTo>
                    <a:pt x="585880" y="228593"/>
                  </a:lnTo>
                  <a:lnTo>
                    <a:pt x="570735" y="185918"/>
                  </a:lnTo>
                  <a:lnTo>
                    <a:pt x="550334" y="146401"/>
                  </a:lnTo>
                  <a:lnTo>
                    <a:pt x="525139" y="110542"/>
                  </a:lnTo>
                  <a:lnTo>
                    <a:pt x="495614" y="78835"/>
                  </a:lnTo>
                  <a:lnTo>
                    <a:pt x="462220" y="51780"/>
                  </a:lnTo>
                  <a:lnTo>
                    <a:pt x="425420" y="29871"/>
                  </a:lnTo>
                  <a:lnTo>
                    <a:pt x="385677" y="13607"/>
                  </a:lnTo>
                  <a:lnTo>
                    <a:pt x="343453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2755900" y="25146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0" y="321437"/>
                  </a:moveTo>
                  <a:lnTo>
                    <a:pt x="3244" y="273932"/>
                  </a:lnTo>
                  <a:lnTo>
                    <a:pt x="12670" y="228593"/>
                  </a:lnTo>
                  <a:lnTo>
                    <a:pt x="27813" y="185918"/>
                  </a:lnTo>
                  <a:lnTo>
                    <a:pt x="48210" y="146401"/>
                  </a:lnTo>
                  <a:lnTo>
                    <a:pt x="73399" y="110542"/>
                  </a:lnTo>
                  <a:lnTo>
                    <a:pt x="102916" y="78835"/>
                  </a:lnTo>
                  <a:lnTo>
                    <a:pt x="136298" y="51780"/>
                  </a:lnTo>
                  <a:lnTo>
                    <a:pt x="173081" y="29871"/>
                  </a:lnTo>
                  <a:lnTo>
                    <a:pt x="212804" y="13607"/>
                  </a:lnTo>
                  <a:lnTo>
                    <a:pt x="255001" y="3484"/>
                  </a:lnTo>
                  <a:lnTo>
                    <a:pt x="299212" y="0"/>
                  </a:lnTo>
                  <a:lnTo>
                    <a:pt x="343453" y="3484"/>
                  </a:lnTo>
                  <a:lnTo>
                    <a:pt x="385677" y="13607"/>
                  </a:lnTo>
                  <a:lnTo>
                    <a:pt x="425420" y="29871"/>
                  </a:lnTo>
                  <a:lnTo>
                    <a:pt x="462220" y="51780"/>
                  </a:lnTo>
                  <a:lnTo>
                    <a:pt x="495614" y="78835"/>
                  </a:lnTo>
                  <a:lnTo>
                    <a:pt x="525139" y="110542"/>
                  </a:lnTo>
                  <a:lnTo>
                    <a:pt x="550334" y="146401"/>
                  </a:lnTo>
                  <a:lnTo>
                    <a:pt x="570735" y="185918"/>
                  </a:lnTo>
                  <a:lnTo>
                    <a:pt x="585880" y="228593"/>
                  </a:lnTo>
                  <a:lnTo>
                    <a:pt x="595306" y="273932"/>
                  </a:lnTo>
                  <a:lnTo>
                    <a:pt x="598551" y="321437"/>
                  </a:lnTo>
                  <a:lnTo>
                    <a:pt x="595306" y="368941"/>
                  </a:lnTo>
                  <a:lnTo>
                    <a:pt x="585880" y="414280"/>
                  </a:lnTo>
                  <a:lnTo>
                    <a:pt x="570735" y="456955"/>
                  </a:lnTo>
                  <a:lnTo>
                    <a:pt x="550334" y="496472"/>
                  </a:lnTo>
                  <a:lnTo>
                    <a:pt x="525139" y="532331"/>
                  </a:lnTo>
                  <a:lnTo>
                    <a:pt x="495614" y="564038"/>
                  </a:lnTo>
                  <a:lnTo>
                    <a:pt x="462220" y="591093"/>
                  </a:lnTo>
                  <a:lnTo>
                    <a:pt x="425420" y="613002"/>
                  </a:lnTo>
                  <a:lnTo>
                    <a:pt x="385677" y="629266"/>
                  </a:lnTo>
                  <a:lnTo>
                    <a:pt x="343453" y="639389"/>
                  </a:lnTo>
                  <a:lnTo>
                    <a:pt x="299212" y="642874"/>
                  </a:lnTo>
                  <a:lnTo>
                    <a:pt x="255001" y="639389"/>
                  </a:lnTo>
                  <a:lnTo>
                    <a:pt x="212804" y="629266"/>
                  </a:lnTo>
                  <a:lnTo>
                    <a:pt x="173081" y="613002"/>
                  </a:lnTo>
                  <a:lnTo>
                    <a:pt x="136298" y="591093"/>
                  </a:lnTo>
                  <a:lnTo>
                    <a:pt x="102916" y="564038"/>
                  </a:lnTo>
                  <a:lnTo>
                    <a:pt x="73399" y="532331"/>
                  </a:lnTo>
                  <a:lnTo>
                    <a:pt x="48210" y="496472"/>
                  </a:lnTo>
                  <a:lnTo>
                    <a:pt x="27813" y="456955"/>
                  </a:lnTo>
                  <a:lnTo>
                    <a:pt x="12670" y="414280"/>
                  </a:lnTo>
                  <a:lnTo>
                    <a:pt x="3244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087496" y="2601594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720975" y="2268474"/>
            <a:ext cx="1300480" cy="1137285"/>
          </a:xfrm>
          <a:custGeom>
            <a:avLst/>
            <a:gdLst/>
            <a:ahLst/>
            <a:cxnLst/>
            <a:rect l="l" t="t" r="r" b="b"/>
            <a:pathLst>
              <a:path w="1300480" h="1137285">
                <a:moveTo>
                  <a:pt x="1284224" y="815721"/>
                </a:moveTo>
                <a:lnTo>
                  <a:pt x="1246251" y="813181"/>
                </a:lnTo>
                <a:lnTo>
                  <a:pt x="1245235" y="827405"/>
                </a:lnTo>
                <a:lnTo>
                  <a:pt x="1242949" y="839343"/>
                </a:lnTo>
                <a:lnTo>
                  <a:pt x="1226566" y="875665"/>
                </a:lnTo>
                <a:lnTo>
                  <a:pt x="1196848" y="913003"/>
                </a:lnTo>
                <a:lnTo>
                  <a:pt x="1154303" y="949706"/>
                </a:lnTo>
                <a:lnTo>
                  <a:pt x="1119505" y="973201"/>
                </a:lnTo>
                <a:lnTo>
                  <a:pt x="1080262" y="995426"/>
                </a:lnTo>
                <a:lnTo>
                  <a:pt x="1036955" y="1016127"/>
                </a:lnTo>
                <a:lnTo>
                  <a:pt x="989965" y="1035177"/>
                </a:lnTo>
                <a:lnTo>
                  <a:pt x="940181" y="1052068"/>
                </a:lnTo>
                <a:lnTo>
                  <a:pt x="887603" y="1066800"/>
                </a:lnTo>
                <a:lnTo>
                  <a:pt x="832993" y="1078865"/>
                </a:lnTo>
                <a:lnTo>
                  <a:pt x="776859" y="1088390"/>
                </a:lnTo>
                <a:lnTo>
                  <a:pt x="719455" y="1094867"/>
                </a:lnTo>
                <a:lnTo>
                  <a:pt x="661543" y="1098296"/>
                </a:lnTo>
                <a:lnTo>
                  <a:pt x="632333" y="1098677"/>
                </a:lnTo>
                <a:lnTo>
                  <a:pt x="603377" y="1098296"/>
                </a:lnTo>
                <a:lnTo>
                  <a:pt x="545338" y="1094994"/>
                </a:lnTo>
                <a:lnTo>
                  <a:pt x="488061" y="1088390"/>
                </a:lnTo>
                <a:lnTo>
                  <a:pt x="431800" y="1078865"/>
                </a:lnTo>
                <a:lnTo>
                  <a:pt x="377190" y="1066800"/>
                </a:lnTo>
                <a:lnTo>
                  <a:pt x="324739" y="1052195"/>
                </a:lnTo>
                <a:lnTo>
                  <a:pt x="274701" y="1035177"/>
                </a:lnTo>
                <a:lnTo>
                  <a:pt x="227838" y="1016254"/>
                </a:lnTo>
                <a:lnTo>
                  <a:pt x="184404" y="995553"/>
                </a:lnTo>
                <a:lnTo>
                  <a:pt x="145161" y="973455"/>
                </a:lnTo>
                <a:lnTo>
                  <a:pt x="126542" y="960107"/>
                </a:lnTo>
                <a:lnTo>
                  <a:pt x="149453" y="944118"/>
                </a:lnTo>
                <a:lnTo>
                  <a:pt x="155829" y="939673"/>
                </a:lnTo>
                <a:lnTo>
                  <a:pt x="0" y="816102"/>
                </a:lnTo>
                <a:lnTo>
                  <a:pt x="62090" y="1005078"/>
                </a:lnTo>
                <a:lnTo>
                  <a:pt x="95097" y="982052"/>
                </a:lnTo>
                <a:lnTo>
                  <a:pt x="103759" y="991743"/>
                </a:lnTo>
                <a:lnTo>
                  <a:pt x="146177" y="1018159"/>
                </a:lnTo>
                <a:lnTo>
                  <a:pt x="189865" y="1040765"/>
                </a:lnTo>
                <a:lnTo>
                  <a:pt x="237109" y="1061466"/>
                </a:lnTo>
                <a:lnTo>
                  <a:pt x="287655" y="1080262"/>
                </a:lnTo>
                <a:lnTo>
                  <a:pt x="340868" y="1096645"/>
                </a:lnTo>
                <a:lnTo>
                  <a:pt x="396494" y="1110488"/>
                </a:lnTo>
                <a:lnTo>
                  <a:pt x="453898" y="1121664"/>
                </a:lnTo>
                <a:lnTo>
                  <a:pt x="512699" y="1129919"/>
                </a:lnTo>
                <a:lnTo>
                  <a:pt x="572643" y="1135126"/>
                </a:lnTo>
                <a:lnTo>
                  <a:pt x="632968" y="1136777"/>
                </a:lnTo>
                <a:lnTo>
                  <a:pt x="663067" y="1136269"/>
                </a:lnTo>
                <a:lnTo>
                  <a:pt x="723265" y="1132840"/>
                </a:lnTo>
                <a:lnTo>
                  <a:pt x="782574" y="1125982"/>
                </a:lnTo>
                <a:lnTo>
                  <a:pt x="840867" y="1116203"/>
                </a:lnTo>
                <a:lnTo>
                  <a:pt x="897509" y="1103630"/>
                </a:lnTo>
                <a:lnTo>
                  <a:pt x="915949" y="1098677"/>
                </a:lnTo>
                <a:lnTo>
                  <a:pt x="924941" y="1096264"/>
                </a:lnTo>
                <a:lnTo>
                  <a:pt x="978281" y="1079754"/>
                </a:lnTo>
                <a:lnTo>
                  <a:pt x="1028700" y="1060958"/>
                </a:lnTo>
                <a:lnTo>
                  <a:pt x="1076071" y="1040003"/>
                </a:lnTo>
                <a:lnTo>
                  <a:pt x="1119886" y="1017143"/>
                </a:lnTo>
                <a:lnTo>
                  <a:pt x="1159510" y="992632"/>
                </a:lnTo>
                <a:lnTo>
                  <a:pt x="1194689" y="966470"/>
                </a:lnTo>
                <a:lnTo>
                  <a:pt x="1224915" y="938657"/>
                </a:lnTo>
                <a:lnTo>
                  <a:pt x="1249807" y="909320"/>
                </a:lnTo>
                <a:lnTo>
                  <a:pt x="1275334" y="862711"/>
                </a:lnTo>
                <a:lnTo>
                  <a:pt x="1283335" y="829945"/>
                </a:lnTo>
                <a:lnTo>
                  <a:pt x="1284224" y="815721"/>
                </a:lnTo>
                <a:close/>
              </a:path>
              <a:path w="1300480" h="1137285">
                <a:moveTo>
                  <a:pt x="1300226" y="323977"/>
                </a:moveTo>
                <a:lnTo>
                  <a:pt x="1259001" y="195326"/>
                </a:lnTo>
                <a:lnTo>
                  <a:pt x="1239520" y="134493"/>
                </a:lnTo>
                <a:lnTo>
                  <a:pt x="1206182" y="157403"/>
                </a:lnTo>
                <a:lnTo>
                  <a:pt x="1174496" y="132080"/>
                </a:lnTo>
                <a:lnTo>
                  <a:pt x="1132713" y="108204"/>
                </a:lnTo>
                <a:lnTo>
                  <a:pt x="1087247" y="86233"/>
                </a:lnTo>
                <a:lnTo>
                  <a:pt x="1038225" y="66294"/>
                </a:lnTo>
                <a:lnTo>
                  <a:pt x="986282" y="48641"/>
                </a:lnTo>
                <a:lnTo>
                  <a:pt x="949845" y="38100"/>
                </a:lnTo>
                <a:lnTo>
                  <a:pt x="931799" y="33274"/>
                </a:lnTo>
                <a:lnTo>
                  <a:pt x="875284" y="20574"/>
                </a:lnTo>
                <a:lnTo>
                  <a:pt x="816991" y="10668"/>
                </a:lnTo>
                <a:lnTo>
                  <a:pt x="757682" y="3937"/>
                </a:lnTo>
                <a:lnTo>
                  <a:pt x="697484" y="508"/>
                </a:lnTo>
                <a:lnTo>
                  <a:pt x="667258" y="0"/>
                </a:lnTo>
                <a:lnTo>
                  <a:pt x="637159" y="508"/>
                </a:lnTo>
                <a:lnTo>
                  <a:pt x="576961" y="3937"/>
                </a:lnTo>
                <a:lnTo>
                  <a:pt x="517652" y="10795"/>
                </a:lnTo>
                <a:lnTo>
                  <a:pt x="459359" y="20574"/>
                </a:lnTo>
                <a:lnTo>
                  <a:pt x="402717" y="33274"/>
                </a:lnTo>
                <a:lnTo>
                  <a:pt x="348361" y="48514"/>
                </a:lnTo>
                <a:lnTo>
                  <a:pt x="296418" y="66167"/>
                </a:lnTo>
                <a:lnTo>
                  <a:pt x="247396" y="85979"/>
                </a:lnTo>
                <a:lnTo>
                  <a:pt x="201803" y="107950"/>
                </a:lnTo>
                <a:lnTo>
                  <a:pt x="160020" y="131699"/>
                </a:lnTo>
                <a:lnTo>
                  <a:pt x="122555" y="157099"/>
                </a:lnTo>
                <a:lnTo>
                  <a:pt x="89662" y="184023"/>
                </a:lnTo>
                <a:lnTo>
                  <a:pt x="62230" y="212471"/>
                </a:lnTo>
                <a:lnTo>
                  <a:pt x="31750" y="258191"/>
                </a:lnTo>
                <a:lnTo>
                  <a:pt x="16891" y="306832"/>
                </a:lnTo>
                <a:lnTo>
                  <a:pt x="16002" y="321056"/>
                </a:lnTo>
                <a:lnTo>
                  <a:pt x="53975" y="323596"/>
                </a:lnTo>
                <a:lnTo>
                  <a:pt x="54991" y="309372"/>
                </a:lnTo>
                <a:lnTo>
                  <a:pt x="57264" y="297434"/>
                </a:lnTo>
                <a:lnTo>
                  <a:pt x="73660" y="261112"/>
                </a:lnTo>
                <a:lnTo>
                  <a:pt x="103378" y="223774"/>
                </a:lnTo>
                <a:lnTo>
                  <a:pt x="145923" y="187071"/>
                </a:lnTo>
                <a:lnTo>
                  <a:pt x="180848" y="163576"/>
                </a:lnTo>
                <a:lnTo>
                  <a:pt x="220091" y="141351"/>
                </a:lnTo>
                <a:lnTo>
                  <a:pt x="263398" y="120650"/>
                </a:lnTo>
                <a:lnTo>
                  <a:pt x="310261" y="101600"/>
                </a:lnTo>
                <a:lnTo>
                  <a:pt x="360172" y="84836"/>
                </a:lnTo>
                <a:lnTo>
                  <a:pt x="412623" y="69977"/>
                </a:lnTo>
                <a:lnTo>
                  <a:pt x="467233" y="57912"/>
                </a:lnTo>
                <a:lnTo>
                  <a:pt x="523367" y="48514"/>
                </a:lnTo>
                <a:lnTo>
                  <a:pt x="580771" y="41910"/>
                </a:lnTo>
                <a:lnTo>
                  <a:pt x="638683" y="38608"/>
                </a:lnTo>
                <a:lnTo>
                  <a:pt x="667893" y="38100"/>
                </a:lnTo>
                <a:lnTo>
                  <a:pt x="696849" y="38608"/>
                </a:lnTo>
                <a:lnTo>
                  <a:pt x="754761" y="41910"/>
                </a:lnTo>
                <a:lnTo>
                  <a:pt x="812165" y="48514"/>
                </a:lnTo>
                <a:lnTo>
                  <a:pt x="868426" y="58039"/>
                </a:lnTo>
                <a:lnTo>
                  <a:pt x="922909" y="70358"/>
                </a:lnTo>
                <a:lnTo>
                  <a:pt x="975487" y="85090"/>
                </a:lnTo>
                <a:lnTo>
                  <a:pt x="1025525" y="102235"/>
                </a:lnTo>
                <a:lnTo>
                  <a:pt x="1072388" y="121412"/>
                </a:lnTo>
                <a:lnTo>
                  <a:pt x="1115822" y="142367"/>
                </a:lnTo>
                <a:lnTo>
                  <a:pt x="1155065" y="164719"/>
                </a:lnTo>
                <a:lnTo>
                  <a:pt x="1174496" y="179184"/>
                </a:lnTo>
                <a:lnTo>
                  <a:pt x="1145286" y="199263"/>
                </a:lnTo>
                <a:lnTo>
                  <a:pt x="1300226" y="32397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192907" y="2802712"/>
            <a:ext cx="23050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endParaRPr sz="2800" kern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4495801" y="2495551"/>
            <a:ext cx="1684655" cy="681355"/>
            <a:chOff x="3352800" y="2495550"/>
            <a:chExt cx="1684655" cy="681355"/>
          </a:xfrm>
        </p:grpSpPr>
        <p:sp>
          <p:nvSpPr>
            <p:cNvPr id="14" name="object 14"/>
            <p:cNvSpPr/>
            <p:nvPr/>
          </p:nvSpPr>
          <p:spPr>
            <a:xfrm>
              <a:off x="3352800" y="2762250"/>
              <a:ext cx="1066800" cy="114300"/>
            </a:xfrm>
            <a:custGeom>
              <a:avLst/>
              <a:gdLst/>
              <a:ahLst/>
              <a:cxnLst/>
              <a:rect l="l" t="t" r="r" b="b"/>
              <a:pathLst>
                <a:path w="1066800" h="114300">
                  <a:moveTo>
                    <a:pt x="876300" y="0"/>
                  </a:moveTo>
                  <a:lnTo>
                    <a:pt x="876300" y="114300"/>
                  </a:lnTo>
                  <a:lnTo>
                    <a:pt x="1003300" y="76200"/>
                  </a:lnTo>
                  <a:lnTo>
                    <a:pt x="895350" y="76200"/>
                  </a:lnTo>
                  <a:lnTo>
                    <a:pt x="895350" y="38100"/>
                  </a:lnTo>
                  <a:lnTo>
                    <a:pt x="1003300" y="38100"/>
                  </a:lnTo>
                  <a:lnTo>
                    <a:pt x="876300" y="0"/>
                  </a:lnTo>
                  <a:close/>
                </a:path>
                <a:path w="1066800" h="114300">
                  <a:moveTo>
                    <a:pt x="876300" y="38100"/>
                  </a:moveTo>
                  <a:lnTo>
                    <a:pt x="0" y="38100"/>
                  </a:lnTo>
                  <a:lnTo>
                    <a:pt x="0" y="76200"/>
                  </a:lnTo>
                  <a:lnTo>
                    <a:pt x="876300" y="76200"/>
                  </a:lnTo>
                  <a:lnTo>
                    <a:pt x="876300" y="38100"/>
                  </a:lnTo>
                  <a:close/>
                </a:path>
                <a:path w="1066800" h="114300">
                  <a:moveTo>
                    <a:pt x="1003300" y="38100"/>
                  </a:moveTo>
                  <a:lnTo>
                    <a:pt x="895350" y="38100"/>
                  </a:lnTo>
                  <a:lnTo>
                    <a:pt x="895350" y="76200"/>
                  </a:lnTo>
                  <a:lnTo>
                    <a:pt x="1003300" y="76200"/>
                  </a:lnTo>
                  <a:lnTo>
                    <a:pt x="1066800" y="57150"/>
                  </a:lnTo>
                  <a:lnTo>
                    <a:pt x="1003300" y="38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4419600" y="25146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299212" y="0"/>
                  </a:moveTo>
                  <a:lnTo>
                    <a:pt x="255001" y="3484"/>
                  </a:lnTo>
                  <a:lnTo>
                    <a:pt x="212804" y="13607"/>
                  </a:lnTo>
                  <a:lnTo>
                    <a:pt x="173081" y="29871"/>
                  </a:lnTo>
                  <a:lnTo>
                    <a:pt x="136298" y="51780"/>
                  </a:lnTo>
                  <a:lnTo>
                    <a:pt x="102916" y="78835"/>
                  </a:lnTo>
                  <a:lnTo>
                    <a:pt x="73399" y="110542"/>
                  </a:lnTo>
                  <a:lnTo>
                    <a:pt x="48210" y="146401"/>
                  </a:lnTo>
                  <a:lnTo>
                    <a:pt x="27813" y="185918"/>
                  </a:lnTo>
                  <a:lnTo>
                    <a:pt x="12670" y="228593"/>
                  </a:lnTo>
                  <a:lnTo>
                    <a:pt x="3244" y="273932"/>
                  </a:lnTo>
                  <a:lnTo>
                    <a:pt x="0" y="321437"/>
                  </a:lnTo>
                  <a:lnTo>
                    <a:pt x="3244" y="368941"/>
                  </a:lnTo>
                  <a:lnTo>
                    <a:pt x="12670" y="414280"/>
                  </a:lnTo>
                  <a:lnTo>
                    <a:pt x="27813" y="456955"/>
                  </a:lnTo>
                  <a:lnTo>
                    <a:pt x="48210" y="496472"/>
                  </a:lnTo>
                  <a:lnTo>
                    <a:pt x="73399" y="532331"/>
                  </a:lnTo>
                  <a:lnTo>
                    <a:pt x="102916" y="564038"/>
                  </a:lnTo>
                  <a:lnTo>
                    <a:pt x="136298" y="591093"/>
                  </a:lnTo>
                  <a:lnTo>
                    <a:pt x="173081" y="613002"/>
                  </a:lnTo>
                  <a:lnTo>
                    <a:pt x="212804" y="629266"/>
                  </a:lnTo>
                  <a:lnTo>
                    <a:pt x="255001" y="639389"/>
                  </a:lnTo>
                  <a:lnTo>
                    <a:pt x="299212" y="642874"/>
                  </a:lnTo>
                  <a:lnTo>
                    <a:pt x="343453" y="639389"/>
                  </a:lnTo>
                  <a:lnTo>
                    <a:pt x="385677" y="629266"/>
                  </a:lnTo>
                  <a:lnTo>
                    <a:pt x="425420" y="613002"/>
                  </a:lnTo>
                  <a:lnTo>
                    <a:pt x="462220" y="591093"/>
                  </a:lnTo>
                  <a:lnTo>
                    <a:pt x="495614" y="564038"/>
                  </a:lnTo>
                  <a:lnTo>
                    <a:pt x="525139" y="532331"/>
                  </a:lnTo>
                  <a:lnTo>
                    <a:pt x="550334" y="496472"/>
                  </a:lnTo>
                  <a:lnTo>
                    <a:pt x="570735" y="456955"/>
                  </a:lnTo>
                  <a:lnTo>
                    <a:pt x="585880" y="414280"/>
                  </a:lnTo>
                  <a:lnTo>
                    <a:pt x="595306" y="368941"/>
                  </a:lnTo>
                  <a:lnTo>
                    <a:pt x="598551" y="321437"/>
                  </a:lnTo>
                  <a:lnTo>
                    <a:pt x="595306" y="273932"/>
                  </a:lnTo>
                  <a:lnTo>
                    <a:pt x="585880" y="228593"/>
                  </a:lnTo>
                  <a:lnTo>
                    <a:pt x="570735" y="185918"/>
                  </a:lnTo>
                  <a:lnTo>
                    <a:pt x="550334" y="146401"/>
                  </a:lnTo>
                  <a:lnTo>
                    <a:pt x="525139" y="110542"/>
                  </a:lnTo>
                  <a:lnTo>
                    <a:pt x="495614" y="78835"/>
                  </a:lnTo>
                  <a:lnTo>
                    <a:pt x="462220" y="51780"/>
                  </a:lnTo>
                  <a:lnTo>
                    <a:pt x="425420" y="29871"/>
                  </a:lnTo>
                  <a:lnTo>
                    <a:pt x="385677" y="13607"/>
                  </a:lnTo>
                  <a:lnTo>
                    <a:pt x="343453" y="3484"/>
                  </a:lnTo>
                  <a:lnTo>
                    <a:pt x="299212" y="0"/>
                  </a:lnTo>
                  <a:close/>
                </a:path>
              </a:pathLst>
            </a:custGeom>
            <a:solidFill>
              <a:srgbClr val="CCFFCC"/>
            </a:solidFill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4419600" y="2514600"/>
              <a:ext cx="598805" cy="643255"/>
            </a:xfrm>
            <a:custGeom>
              <a:avLst/>
              <a:gdLst/>
              <a:ahLst/>
              <a:cxnLst/>
              <a:rect l="l" t="t" r="r" b="b"/>
              <a:pathLst>
                <a:path w="598804" h="643255">
                  <a:moveTo>
                    <a:pt x="0" y="321437"/>
                  </a:moveTo>
                  <a:lnTo>
                    <a:pt x="3244" y="273932"/>
                  </a:lnTo>
                  <a:lnTo>
                    <a:pt x="12670" y="228593"/>
                  </a:lnTo>
                  <a:lnTo>
                    <a:pt x="27813" y="185918"/>
                  </a:lnTo>
                  <a:lnTo>
                    <a:pt x="48210" y="146401"/>
                  </a:lnTo>
                  <a:lnTo>
                    <a:pt x="73399" y="110542"/>
                  </a:lnTo>
                  <a:lnTo>
                    <a:pt x="102916" y="78835"/>
                  </a:lnTo>
                  <a:lnTo>
                    <a:pt x="136298" y="51780"/>
                  </a:lnTo>
                  <a:lnTo>
                    <a:pt x="173081" y="29871"/>
                  </a:lnTo>
                  <a:lnTo>
                    <a:pt x="212804" y="13607"/>
                  </a:lnTo>
                  <a:lnTo>
                    <a:pt x="255001" y="3484"/>
                  </a:lnTo>
                  <a:lnTo>
                    <a:pt x="299212" y="0"/>
                  </a:lnTo>
                  <a:lnTo>
                    <a:pt x="343453" y="3484"/>
                  </a:lnTo>
                  <a:lnTo>
                    <a:pt x="385677" y="13607"/>
                  </a:lnTo>
                  <a:lnTo>
                    <a:pt x="425420" y="29871"/>
                  </a:lnTo>
                  <a:lnTo>
                    <a:pt x="462220" y="51780"/>
                  </a:lnTo>
                  <a:lnTo>
                    <a:pt x="495614" y="78835"/>
                  </a:lnTo>
                  <a:lnTo>
                    <a:pt x="525139" y="110542"/>
                  </a:lnTo>
                  <a:lnTo>
                    <a:pt x="550334" y="146401"/>
                  </a:lnTo>
                  <a:lnTo>
                    <a:pt x="570735" y="185918"/>
                  </a:lnTo>
                  <a:lnTo>
                    <a:pt x="585880" y="228593"/>
                  </a:lnTo>
                  <a:lnTo>
                    <a:pt x="595306" y="273932"/>
                  </a:lnTo>
                  <a:lnTo>
                    <a:pt x="598551" y="321437"/>
                  </a:lnTo>
                  <a:lnTo>
                    <a:pt x="595306" y="368941"/>
                  </a:lnTo>
                  <a:lnTo>
                    <a:pt x="585880" y="414280"/>
                  </a:lnTo>
                  <a:lnTo>
                    <a:pt x="570735" y="456955"/>
                  </a:lnTo>
                  <a:lnTo>
                    <a:pt x="550334" y="496472"/>
                  </a:lnTo>
                  <a:lnTo>
                    <a:pt x="525139" y="532331"/>
                  </a:lnTo>
                  <a:lnTo>
                    <a:pt x="495614" y="564038"/>
                  </a:lnTo>
                  <a:lnTo>
                    <a:pt x="462220" y="591093"/>
                  </a:lnTo>
                  <a:lnTo>
                    <a:pt x="425420" y="613002"/>
                  </a:lnTo>
                  <a:lnTo>
                    <a:pt x="385677" y="629266"/>
                  </a:lnTo>
                  <a:lnTo>
                    <a:pt x="343453" y="639389"/>
                  </a:lnTo>
                  <a:lnTo>
                    <a:pt x="299212" y="642874"/>
                  </a:lnTo>
                  <a:lnTo>
                    <a:pt x="255001" y="639389"/>
                  </a:lnTo>
                  <a:lnTo>
                    <a:pt x="212804" y="629266"/>
                  </a:lnTo>
                  <a:lnTo>
                    <a:pt x="173081" y="613002"/>
                  </a:lnTo>
                  <a:lnTo>
                    <a:pt x="136298" y="591093"/>
                  </a:lnTo>
                  <a:lnTo>
                    <a:pt x="102916" y="564038"/>
                  </a:lnTo>
                  <a:lnTo>
                    <a:pt x="73399" y="532331"/>
                  </a:lnTo>
                  <a:lnTo>
                    <a:pt x="48210" y="496472"/>
                  </a:lnTo>
                  <a:lnTo>
                    <a:pt x="27813" y="456955"/>
                  </a:lnTo>
                  <a:lnTo>
                    <a:pt x="12670" y="414280"/>
                  </a:lnTo>
                  <a:lnTo>
                    <a:pt x="3244" y="368941"/>
                  </a:lnTo>
                  <a:lnTo>
                    <a:pt x="0" y="321437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5751704" y="2601594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133598" y="1812162"/>
            <a:ext cx="473456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spcBef>
                <a:spcPts val="95"/>
              </a:spcBef>
            </a:pPr>
            <a:r>
              <a:rPr lang="en-US" sz="2800" b="1" kern="0" spc="17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254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endParaRPr sz="2775" kern="0" baseline="-21021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886577" y="2193162"/>
            <a:ext cx="59880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spcBef>
                <a:spcPts val="95"/>
              </a:spcBef>
            </a:pPr>
            <a:r>
              <a:rPr lang="en-US" sz="2800" b="1" kern="0" spc="17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254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endParaRPr sz="2775" kern="0" baseline="-21021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921380" y="4267657"/>
            <a:ext cx="158115" cy="3111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sz="185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endParaRPr sz="1850" kern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607054" y="4063441"/>
            <a:ext cx="1824354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753110" algn="l"/>
                <a:tab pos="1352550" algn="l"/>
              </a:tabLst>
            </a:pP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800" kern="0" spc="3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lang="en-US"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636392" y="4489857"/>
            <a:ext cx="1926208" cy="1050288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63500">
              <a:spcBef>
                <a:spcPts val="770"/>
              </a:spcBef>
            </a:pPr>
            <a:r>
              <a:rPr lang="en-US" sz="2800" kern="0" spc="19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284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775" kern="0" spc="367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lang="en-US" sz="2800" kern="0" spc="12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187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800" kern="0" spc="125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00" kern="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r>
              <a:rPr sz="2800" kern="0" spc="7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63500">
              <a:spcBef>
                <a:spcPts val="675"/>
              </a:spcBef>
              <a:tabLst>
                <a:tab pos="656590" algn="l"/>
                <a:tab pos="1243330" algn="l"/>
              </a:tabLst>
            </a:pP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lang="en-US" sz="2800" kern="0" spc="165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247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775" kern="0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lang="en-US" sz="2775" kern="0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   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670428" y="4597146"/>
            <a:ext cx="6273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M</a:t>
            </a:r>
            <a:r>
              <a:rPr sz="280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429000" y="4116451"/>
            <a:ext cx="76200" cy="1446530"/>
          </a:xfrm>
          <a:custGeom>
            <a:avLst/>
            <a:gdLst/>
            <a:ahLst/>
            <a:cxnLst/>
            <a:rect l="l" t="t" r="r" b="b"/>
            <a:pathLst>
              <a:path w="76200" h="1446529">
                <a:moveTo>
                  <a:pt x="0" y="0"/>
                </a:moveTo>
                <a:lnTo>
                  <a:pt x="0" y="1446149"/>
                </a:lnTo>
              </a:path>
              <a:path w="76200" h="1446529">
                <a:moveTo>
                  <a:pt x="0" y="0"/>
                </a:moveTo>
                <a:lnTo>
                  <a:pt x="76200" y="0"/>
                </a:lnTo>
              </a:path>
              <a:path w="76200" h="1446529">
                <a:moveTo>
                  <a:pt x="0" y="1446149"/>
                </a:moveTo>
                <a:lnTo>
                  <a:pt x="76200" y="144614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562600" y="4038600"/>
            <a:ext cx="76200" cy="1524000"/>
          </a:xfrm>
          <a:custGeom>
            <a:avLst/>
            <a:gdLst/>
            <a:ahLst/>
            <a:cxnLst/>
            <a:rect l="l" t="t" r="r" b="b"/>
            <a:pathLst>
              <a:path w="76200" h="1524000">
                <a:moveTo>
                  <a:pt x="76200" y="0"/>
                </a:moveTo>
                <a:lnTo>
                  <a:pt x="76200" y="1524000"/>
                </a:lnTo>
              </a:path>
              <a:path w="76200" h="1524000">
                <a:moveTo>
                  <a:pt x="76200" y="0"/>
                </a:moveTo>
                <a:lnTo>
                  <a:pt x="0" y="0"/>
                </a:lnTo>
              </a:path>
              <a:path w="76200" h="1524000">
                <a:moveTo>
                  <a:pt x="76200" y="1524000"/>
                </a:moveTo>
                <a:lnTo>
                  <a:pt x="0" y="15240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785229" y="1911222"/>
            <a:ext cx="3542665" cy="312166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spcBef>
                <a:spcPts val="855"/>
              </a:spcBef>
            </a:pP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state</a:t>
            </a:r>
            <a:r>
              <a:rPr sz="240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1:</a:t>
            </a:r>
            <a:r>
              <a:rPr sz="2400" kern="0" spc="-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both</a:t>
            </a:r>
            <a:r>
              <a:rPr sz="240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OK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2700">
              <a:spcBef>
                <a:spcPts val="755"/>
              </a:spcBef>
            </a:pP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state</a:t>
            </a:r>
            <a:r>
              <a:rPr sz="24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2:</a:t>
            </a:r>
            <a:r>
              <a:rPr sz="2400" kern="0" spc="-6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primary</a:t>
            </a:r>
            <a:r>
              <a:rPr sz="2400" kern="0" spc="-4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failed</a:t>
            </a:r>
            <a:r>
              <a:rPr sz="240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and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106805">
              <a:spcBef>
                <a:spcPts val="5"/>
              </a:spcBef>
            </a:pP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replaced</a:t>
            </a:r>
            <a:r>
              <a:rPr sz="2400" kern="0" spc="-5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by</a:t>
            </a:r>
            <a:r>
              <a:rPr sz="2400" kern="0" spc="-8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spare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2700">
              <a:spcBef>
                <a:spcPts val="1260"/>
              </a:spcBef>
            </a:pP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state</a:t>
            </a:r>
            <a:r>
              <a:rPr sz="240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3:</a:t>
            </a:r>
            <a:r>
              <a:rPr sz="2400" kern="0" spc="-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both</a:t>
            </a:r>
            <a:r>
              <a:rPr sz="240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failed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2700" marR="114300">
              <a:spcBef>
                <a:spcPts val="1440"/>
              </a:spcBef>
            </a:pP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Repair</a:t>
            </a:r>
            <a:r>
              <a:rPr sz="2400" kern="0" spc="-5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replaces</a:t>
            </a:r>
            <a:r>
              <a:rPr sz="2400" kern="0" spc="-7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400" kern="0" spc="-8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broken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component</a:t>
            </a:r>
            <a:r>
              <a:rPr sz="2400" kern="0" spc="-4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by</a:t>
            </a:r>
            <a:r>
              <a:rPr sz="2400" kern="0" spc="-5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400" kern="0" spc="-6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working </a:t>
            </a:r>
            <a:r>
              <a:rPr sz="24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one.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3853106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15005" y="257370"/>
            <a:ext cx="8709262" cy="1229696"/>
          </a:xfrm>
          <a:prstGeom prst="rect">
            <a:avLst/>
          </a:prstGeom>
          <a:solidFill>
            <a:srgbClr val="FFFF66"/>
          </a:solidFill>
        </p:spPr>
        <p:txBody>
          <a:bodyPr vert="horz" wrap="square" lIns="0" tIns="10795" rIns="0" bIns="0" rtlCol="0">
            <a:spAutoFit/>
          </a:bodyPr>
          <a:lstStyle/>
          <a:p>
            <a:pPr marL="855344" marR="847090" indent="368300">
              <a:spcBef>
                <a:spcPts val="85"/>
              </a:spcBef>
            </a:pPr>
            <a:r>
              <a:rPr dirty="0"/>
              <a:t>State transition diagram </a:t>
            </a:r>
            <a:r>
              <a:rPr spc="-25" dirty="0"/>
              <a:t>for </a:t>
            </a:r>
            <a:r>
              <a:rPr dirty="0"/>
              <a:t>availability</a:t>
            </a:r>
            <a:r>
              <a:rPr spc="-20" dirty="0"/>
              <a:t> </a:t>
            </a:r>
            <a:r>
              <a:rPr dirty="0"/>
              <a:t>analysis</a:t>
            </a:r>
            <a:r>
              <a:rPr spc="-45" dirty="0"/>
              <a:t> </a:t>
            </a:r>
            <a:r>
              <a:rPr dirty="0"/>
              <a:t>with</a:t>
            </a:r>
            <a:r>
              <a:rPr spc="-25" dirty="0"/>
              <a:t> </a:t>
            </a:r>
            <a:r>
              <a:rPr spc="-10" dirty="0"/>
              <a:t>repair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90"/>
              </a:lnSpc>
            </a:pPr>
            <a:r>
              <a:rPr kern="0" dirty="0"/>
              <a:t>p.</a:t>
            </a:r>
            <a:r>
              <a:rPr kern="0" spc="-30" dirty="0"/>
              <a:t> </a:t>
            </a:r>
            <a:fld id="{81D60167-4931-47E6-BA6A-407CBD079E47}" type="slidenum">
              <a:rPr kern="0" dirty="0"/>
              <a:pPr marL="12700">
                <a:lnSpc>
                  <a:spcPts val="2090"/>
                </a:lnSpc>
              </a:pPr>
              <a:t>99</a:t>
            </a:fld>
            <a:r>
              <a:rPr kern="0" spc="-30" dirty="0"/>
              <a:t> </a:t>
            </a:r>
            <a:r>
              <a:rPr kern="0" dirty="0"/>
              <a:t>-</a:t>
            </a:r>
            <a:r>
              <a:rPr kern="0" spc="-20" dirty="0"/>
              <a:t> </a:t>
            </a:r>
            <a:r>
              <a:rPr kern="0" dirty="0"/>
              <a:t>Design</a:t>
            </a:r>
            <a:r>
              <a:rPr kern="0" spc="-20" dirty="0"/>
              <a:t> </a:t>
            </a:r>
            <a:r>
              <a:rPr kern="0" dirty="0"/>
              <a:t>of</a:t>
            </a:r>
            <a:r>
              <a:rPr kern="0" spc="-25" dirty="0"/>
              <a:t> </a:t>
            </a:r>
            <a:r>
              <a:rPr kern="0" dirty="0"/>
              <a:t>Fault</a:t>
            </a:r>
            <a:r>
              <a:rPr kern="0" spc="-55" dirty="0"/>
              <a:t> </a:t>
            </a:r>
            <a:r>
              <a:rPr kern="0" spc="-25" dirty="0"/>
              <a:t>Tolerant </a:t>
            </a:r>
            <a:r>
              <a:rPr kern="0" dirty="0"/>
              <a:t>Systems</a:t>
            </a:r>
            <a:r>
              <a:rPr kern="0" spc="5" dirty="0"/>
              <a:t> </a:t>
            </a:r>
            <a:r>
              <a:rPr kern="0" dirty="0"/>
              <a:t>-</a:t>
            </a:r>
            <a:r>
              <a:rPr kern="0" spc="-35" dirty="0"/>
              <a:t> </a:t>
            </a:r>
            <a:r>
              <a:rPr kern="0" dirty="0"/>
              <a:t>Elena</a:t>
            </a:r>
            <a:r>
              <a:rPr kern="0" spc="-20" dirty="0"/>
              <a:t> </a:t>
            </a:r>
            <a:r>
              <a:rPr kern="0" dirty="0"/>
              <a:t>Dubrova,</a:t>
            </a:r>
            <a:r>
              <a:rPr kern="0" spc="-5" dirty="0"/>
              <a:t> </a:t>
            </a:r>
            <a:r>
              <a:rPr kern="0" spc="-10" dirty="0"/>
              <a:t>ESDlab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54654" y="3977475"/>
            <a:ext cx="1847850" cy="156210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88900">
              <a:spcBef>
                <a:spcPts val="775"/>
              </a:spcBef>
              <a:tabLst>
                <a:tab pos="829310" algn="l"/>
                <a:tab pos="1525905" algn="l"/>
              </a:tabLst>
            </a:pP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00" kern="0" spc="155" dirty="0">
                <a:solidFill>
                  <a:sysClr val="windowText" lastClr="000000"/>
                </a:solidFill>
                <a:latin typeface="Symbol"/>
                <a:cs typeface="Symbol"/>
              </a:rPr>
              <a:t></a:t>
            </a:r>
            <a:r>
              <a:rPr sz="2775" kern="0" spc="232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775" kern="0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endParaRPr sz="2800" kern="0">
              <a:solidFill>
                <a:sysClr val="windowText" lastClr="000000"/>
              </a:solidFill>
              <a:latin typeface="Helvetica"/>
              <a:cs typeface="Helvetica"/>
            </a:endParaRPr>
          </a:p>
          <a:p>
            <a:pPr marL="186055">
              <a:spcBef>
                <a:spcPts val="670"/>
              </a:spcBef>
              <a:tabLst>
                <a:tab pos="1579245" algn="l"/>
              </a:tabLst>
            </a:pPr>
            <a:r>
              <a:rPr sz="2800" kern="0" spc="190" dirty="0">
                <a:solidFill>
                  <a:sysClr val="windowText" lastClr="000000"/>
                </a:solidFill>
                <a:latin typeface="Symbol"/>
                <a:cs typeface="Symbol"/>
              </a:rPr>
              <a:t></a:t>
            </a:r>
            <a:r>
              <a:rPr sz="2775" kern="0" spc="284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775" kern="0" spc="405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 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00" kern="0" spc="125" dirty="0">
                <a:solidFill>
                  <a:sysClr val="windowText" lastClr="000000"/>
                </a:solidFill>
                <a:latin typeface="Symbol"/>
                <a:cs typeface="Symbol"/>
              </a:rPr>
              <a:t></a:t>
            </a:r>
            <a:r>
              <a:rPr sz="2775" kern="0" spc="187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800" kern="0" spc="125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00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800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endParaRPr sz="2800" kern="0">
              <a:solidFill>
                <a:sysClr val="windowText" lastClr="000000"/>
              </a:solidFill>
              <a:latin typeface="Symbol"/>
              <a:cs typeface="Symbol"/>
            </a:endParaRPr>
          </a:p>
          <a:p>
            <a:pPr marL="186055">
              <a:spcBef>
                <a:spcPts val="675"/>
              </a:spcBef>
              <a:tabLst>
                <a:tab pos="779145" algn="l"/>
                <a:tab pos="1365885" algn="l"/>
              </a:tabLst>
            </a:pPr>
            <a:r>
              <a:rPr sz="2800" kern="0" spc="-50" dirty="0">
                <a:solidFill>
                  <a:sysClr val="windowText" lastClr="000000"/>
                </a:solidFill>
                <a:latin typeface="Helvetica"/>
                <a:cs typeface="Helvetica"/>
              </a:rPr>
              <a:t>0</a:t>
            </a:r>
            <a:r>
              <a:rPr sz="2800" kern="0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00" kern="0" spc="165" dirty="0">
                <a:solidFill>
                  <a:sysClr val="windowText" lastClr="000000"/>
                </a:solidFill>
                <a:latin typeface="Symbol"/>
                <a:cs typeface="Symbol"/>
              </a:rPr>
              <a:t></a:t>
            </a:r>
            <a:r>
              <a:rPr sz="2775" kern="0" spc="247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r>
              <a:rPr sz="2775" kern="0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sz="2800" kern="0" spc="-10" dirty="0">
                <a:solidFill>
                  <a:sysClr val="windowText" lastClr="000000"/>
                </a:solidFill>
                <a:latin typeface="Helvetica"/>
                <a:cs typeface="Helvetica"/>
              </a:rPr>
              <a:t>-</a:t>
            </a:r>
            <a:r>
              <a:rPr sz="2800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endParaRPr sz="2800" kern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94228" y="4597146"/>
            <a:ext cx="6273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kern="0" dirty="0">
                <a:solidFill>
                  <a:sysClr val="windowText" lastClr="000000"/>
                </a:solidFill>
                <a:latin typeface="Arial"/>
                <a:cs typeface="Arial"/>
              </a:rPr>
              <a:t>M</a:t>
            </a:r>
            <a:r>
              <a:rPr sz="2800" kern="0" spc="-3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8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=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352800" y="4116451"/>
            <a:ext cx="76200" cy="1446530"/>
          </a:xfrm>
          <a:custGeom>
            <a:avLst/>
            <a:gdLst/>
            <a:ahLst/>
            <a:cxnLst/>
            <a:rect l="l" t="t" r="r" b="b"/>
            <a:pathLst>
              <a:path w="76200" h="1446529">
                <a:moveTo>
                  <a:pt x="0" y="0"/>
                </a:moveTo>
                <a:lnTo>
                  <a:pt x="0" y="1446149"/>
                </a:lnTo>
              </a:path>
              <a:path w="76200" h="1446529">
                <a:moveTo>
                  <a:pt x="0" y="0"/>
                </a:moveTo>
                <a:lnTo>
                  <a:pt x="76200" y="0"/>
                </a:lnTo>
              </a:path>
              <a:path w="76200" h="1446529">
                <a:moveTo>
                  <a:pt x="0" y="1446149"/>
                </a:moveTo>
                <a:lnTo>
                  <a:pt x="76200" y="144614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sp>
        <p:nvSpPr>
          <p:cNvPr id="6" name="object 6"/>
          <p:cNvSpPr/>
          <p:nvPr/>
        </p:nvSpPr>
        <p:spPr>
          <a:xfrm>
            <a:off x="5486400" y="4038600"/>
            <a:ext cx="76200" cy="1524000"/>
          </a:xfrm>
          <a:custGeom>
            <a:avLst/>
            <a:gdLst/>
            <a:ahLst/>
            <a:cxnLst/>
            <a:rect l="l" t="t" r="r" b="b"/>
            <a:pathLst>
              <a:path w="76200" h="1524000">
                <a:moveTo>
                  <a:pt x="76200" y="0"/>
                </a:moveTo>
                <a:lnTo>
                  <a:pt x="76200" y="1524000"/>
                </a:lnTo>
              </a:path>
              <a:path w="76200" h="1524000">
                <a:moveTo>
                  <a:pt x="76200" y="0"/>
                </a:moveTo>
                <a:lnTo>
                  <a:pt x="0" y="0"/>
                </a:lnTo>
              </a:path>
              <a:path w="76200" h="1524000">
                <a:moveTo>
                  <a:pt x="76200" y="1524000"/>
                </a:moveTo>
                <a:lnTo>
                  <a:pt x="0" y="15240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kern="0">
              <a:solidFill>
                <a:sysClr val="windowText" lastClr="000000"/>
              </a:solidFill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90751" y="2268474"/>
            <a:ext cx="3984625" cy="1136777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2398268" y="2601594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1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87496" y="2601594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2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46751" y="2601594"/>
            <a:ext cx="2228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b="1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3</a:t>
            </a:r>
            <a:endParaRPr sz="28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92907" y="2802712"/>
            <a:ext cx="18897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1671320" algn="l"/>
              </a:tabLst>
            </a:pPr>
            <a:r>
              <a:rPr sz="2800" b="1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r>
              <a:rPr sz="2800" kern="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	</a:t>
            </a:r>
            <a:r>
              <a:rPr sz="2800" b="1" kern="0" spc="-50" dirty="0">
                <a:solidFill>
                  <a:sysClr val="windowText" lastClr="000000"/>
                </a:solidFill>
                <a:latin typeface="Symbol"/>
                <a:cs typeface="Symbol"/>
              </a:rPr>
              <a:t></a:t>
            </a:r>
            <a:endParaRPr sz="2800" kern="0">
              <a:solidFill>
                <a:sysClr val="windowText" lastClr="000000"/>
              </a:solidFill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120899" y="1812162"/>
            <a:ext cx="20897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800">
              <a:spcBef>
                <a:spcPts val="95"/>
              </a:spcBef>
              <a:tabLst>
                <a:tab pos="1710055" algn="l"/>
              </a:tabLst>
            </a:pPr>
            <a:r>
              <a:rPr lang="en-US" sz="2800" b="1" kern="0" spc="17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254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1</a:t>
            </a:r>
            <a:r>
              <a:rPr sz="2775" kern="0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	</a:t>
            </a:r>
            <a:r>
              <a:rPr lang="en-US" sz="2800" b="1" kern="0" spc="170" dirty="0">
                <a:solidFill>
                  <a:sysClr val="windowText" lastClr="000000"/>
                </a:solidFill>
                <a:latin typeface="Symbol"/>
                <a:cs typeface="Symbol"/>
                <a:sym typeface="Symbol" panose="05050102010706020507" pitchFamily="18" charset="2"/>
              </a:rPr>
              <a:t></a:t>
            </a:r>
            <a:r>
              <a:rPr sz="2775" kern="0" spc="254" baseline="-21021" dirty="0">
                <a:solidFill>
                  <a:sysClr val="windowText" lastClr="000000"/>
                </a:solidFill>
                <a:latin typeface="Helvetica"/>
                <a:cs typeface="Helvetica"/>
              </a:rPr>
              <a:t>2</a:t>
            </a:r>
            <a:endParaRPr sz="2775" kern="0" baseline="-21021" dirty="0">
              <a:solidFill>
                <a:sysClr val="windowText" lastClr="000000"/>
              </a:solidFill>
              <a:latin typeface="Helvetica"/>
              <a:cs typeface="Helvetic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785229" y="2007235"/>
            <a:ext cx="3584575" cy="2477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States</a:t>
            </a:r>
            <a:r>
              <a:rPr sz="24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are</a:t>
            </a:r>
            <a:r>
              <a:rPr sz="2400" kern="0" spc="-2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the</a:t>
            </a:r>
            <a:r>
              <a:rPr sz="2400" kern="0" spc="-4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same.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  <a:p>
            <a:pPr marL="12700" marR="5080">
              <a:spcBef>
                <a:spcPts val="2014"/>
              </a:spcBef>
            </a:pP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Repair</a:t>
            </a:r>
            <a:r>
              <a:rPr sz="2400" kern="0" spc="-5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replaces</a:t>
            </a:r>
            <a:r>
              <a:rPr sz="2400" kern="0" spc="-7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400" kern="0" spc="-8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broken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component</a:t>
            </a:r>
            <a:r>
              <a:rPr sz="2400" kern="0" spc="-4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by</a:t>
            </a:r>
            <a:r>
              <a:rPr sz="2400" kern="0" spc="-5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a</a:t>
            </a:r>
            <a:r>
              <a:rPr sz="2400" kern="0" spc="-6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working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one.</a:t>
            </a:r>
            <a:r>
              <a:rPr sz="2400" kern="0" spc="-6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Here</a:t>
            </a:r>
            <a:r>
              <a:rPr sz="2400" kern="0" spc="-7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we</a:t>
            </a:r>
            <a:r>
              <a:rPr sz="2400" kern="0" spc="-6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assume</a:t>
            </a:r>
            <a:r>
              <a:rPr sz="2400" kern="0" spc="-7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spc="-20" dirty="0">
                <a:solidFill>
                  <a:sysClr val="windowText" lastClr="000000"/>
                </a:solidFill>
                <a:latin typeface="Arial"/>
                <a:cs typeface="Arial"/>
              </a:rPr>
              <a:t>that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there</a:t>
            </a:r>
            <a:r>
              <a:rPr sz="2400" kern="0" spc="-5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is</a:t>
            </a:r>
            <a:r>
              <a:rPr sz="2400" kern="0" spc="-4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only</a:t>
            </a:r>
            <a:r>
              <a:rPr sz="2400" kern="0" spc="-35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dirty="0">
                <a:solidFill>
                  <a:sysClr val="windowText" lastClr="000000"/>
                </a:solidFill>
                <a:latin typeface="Arial"/>
                <a:cs typeface="Arial"/>
              </a:rPr>
              <a:t>one</a:t>
            </a:r>
            <a:r>
              <a:rPr sz="2400" kern="0" spc="-40" dirty="0">
                <a:solidFill>
                  <a:sysClr val="windowText" lastClr="000000"/>
                </a:solidFill>
                <a:latin typeface="Arial"/>
                <a:cs typeface="Arial"/>
              </a:rPr>
              <a:t> </a:t>
            </a:r>
            <a:r>
              <a:rPr sz="2400" kern="0" spc="-10" dirty="0">
                <a:solidFill>
                  <a:sysClr val="windowText" lastClr="000000"/>
                </a:solidFill>
                <a:latin typeface="Arial"/>
                <a:cs typeface="Arial"/>
              </a:rPr>
              <a:t>repair team.</a:t>
            </a:r>
            <a:endParaRPr sz="240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3849749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12301</Words>
  <Application>Microsoft Office PowerPoint</Application>
  <PresentationFormat>Widescreen</PresentationFormat>
  <Paragraphs>1919</Paragraphs>
  <Slides>222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222</vt:i4>
      </vt:variant>
    </vt:vector>
  </HeadingPairs>
  <TitlesOfParts>
    <vt:vector size="228" baseType="lpstr">
      <vt:lpstr>Arial</vt:lpstr>
      <vt:lpstr>Corbel</vt:lpstr>
      <vt:lpstr>Helvetica</vt:lpstr>
      <vt:lpstr>Symbol</vt:lpstr>
      <vt:lpstr>Times New Roman</vt:lpstr>
      <vt:lpstr>Basis</vt:lpstr>
      <vt:lpstr>Fault Tolerant System</vt:lpstr>
      <vt:lpstr>Fault Tolerant System</vt:lpstr>
      <vt:lpstr>Summary of Course Content</vt:lpstr>
      <vt:lpstr>Assessment Pattern</vt:lpstr>
      <vt:lpstr>Course Plan</vt:lpstr>
      <vt:lpstr>Week 1 Slides 6-14</vt:lpstr>
      <vt:lpstr>Objectives</vt:lpstr>
      <vt:lpstr>Overview</vt:lpstr>
      <vt:lpstr>Overview</vt:lpstr>
      <vt:lpstr>Introduction to Fault Tolerance</vt:lpstr>
      <vt:lpstr>Fault tolerance</vt:lpstr>
      <vt:lpstr>Easily testable system</vt:lpstr>
      <vt:lpstr>Why do we need fault-tolerance?</vt:lpstr>
      <vt:lpstr>Redundancy</vt:lpstr>
      <vt:lpstr>Week 2 Slides 15-23</vt:lpstr>
      <vt:lpstr>History</vt:lpstr>
      <vt:lpstr>History</vt:lpstr>
      <vt:lpstr>History</vt:lpstr>
      <vt:lpstr>History</vt:lpstr>
      <vt:lpstr>Applications</vt:lpstr>
      <vt:lpstr>Applications</vt:lpstr>
      <vt:lpstr>Applications</vt:lpstr>
      <vt:lpstr>Applications</vt:lpstr>
      <vt:lpstr>Week 3 Slides 24-43</vt:lpstr>
      <vt:lpstr>Goals of fault tolerance</vt:lpstr>
      <vt:lpstr>Dependability</vt:lpstr>
      <vt:lpstr>Dependability tree</vt:lpstr>
      <vt:lpstr>Reliability</vt:lpstr>
      <vt:lpstr>High reliability examples</vt:lpstr>
      <vt:lpstr>Reliability versus fault tolerance</vt:lpstr>
      <vt:lpstr>Reliability versus fault tolerance</vt:lpstr>
      <vt:lpstr>How fault tolerance helps</vt:lpstr>
      <vt:lpstr>Availability</vt:lpstr>
      <vt:lpstr>Steady-state availability</vt:lpstr>
      <vt:lpstr>Reliability versus availability</vt:lpstr>
      <vt:lpstr>High availability examples</vt:lpstr>
      <vt:lpstr>How fault tolerance helps</vt:lpstr>
      <vt:lpstr>Safety</vt:lpstr>
      <vt:lpstr>High safety examples</vt:lpstr>
      <vt:lpstr>Reliability versus safety</vt:lpstr>
      <vt:lpstr>How fault tolerance helps</vt:lpstr>
      <vt:lpstr>Summary: attributes of dependability</vt:lpstr>
      <vt:lpstr>Next lecture</vt:lpstr>
      <vt:lpstr>Week 4 Slides 44-53</vt:lpstr>
      <vt:lpstr>Evaluation Techniques</vt:lpstr>
      <vt:lpstr>Two approaches</vt:lpstr>
      <vt:lpstr>Common dependability measures</vt:lpstr>
      <vt:lpstr>Failure rate</vt:lpstr>
      <vt:lpstr>Failure rate and reliability</vt:lpstr>
      <vt:lpstr>Failure rate</vt:lpstr>
      <vt:lpstr>Exponential failure law</vt:lpstr>
      <vt:lpstr>Time varying failure rate</vt:lpstr>
      <vt:lpstr>Failure rate calculation</vt:lpstr>
      <vt:lpstr>Week 5 Slides 54-64</vt:lpstr>
      <vt:lpstr>MTTF</vt:lpstr>
      <vt:lpstr>MTTF</vt:lpstr>
      <vt:lpstr>MTTF</vt:lpstr>
      <vt:lpstr>MTTF</vt:lpstr>
      <vt:lpstr>MTTR</vt:lpstr>
      <vt:lpstr>MTTR</vt:lpstr>
      <vt:lpstr>MTTR</vt:lpstr>
      <vt:lpstr>MTBF</vt:lpstr>
      <vt:lpstr>Fault coverage</vt:lpstr>
      <vt:lpstr>Example</vt:lpstr>
      <vt:lpstr>Week 6 Slides 65-71</vt:lpstr>
      <vt:lpstr>Dependability modelling</vt:lpstr>
      <vt:lpstr>Serial system</vt:lpstr>
      <vt:lpstr>Serial system</vt:lpstr>
      <vt:lpstr>Parallel system</vt:lpstr>
      <vt:lpstr>Parallel system</vt:lpstr>
      <vt:lpstr>Reliability block diagram</vt:lpstr>
      <vt:lpstr>Week 7 Slides 72-78</vt:lpstr>
      <vt:lpstr>Markov chains</vt:lpstr>
      <vt:lpstr>Single-component system, no repair</vt:lpstr>
      <vt:lpstr>Single-component system with repair</vt:lpstr>
      <vt:lpstr>Failed-safe and failed-unsafe</vt:lpstr>
      <vt:lpstr>Two-component system</vt:lpstr>
      <vt:lpstr>State transition diagram simplification</vt:lpstr>
      <vt:lpstr>Week 8 Slides 79-90</vt:lpstr>
      <vt:lpstr>Markov chain analysis</vt:lpstr>
      <vt:lpstr>Transition matrix</vt:lpstr>
      <vt:lpstr>Single-component system, no repair</vt:lpstr>
      <vt:lpstr>Single-component system with repair</vt:lpstr>
      <vt:lpstr>Single-component system, safety analysis</vt:lpstr>
      <vt:lpstr>Two-component parallel system</vt:lpstr>
      <vt:lpstr>Important properties of matrix M</vt:lpstr>
      <vt:lpstr>State transition equations</vt:lpstr>
      <vt:lpstr>Two-component parallel system</vt:lpstr>
      <vt:lpstr>Solving state transition equations</vt:lpstr>
      <vt:lpstr>Comparison to RBD result</vt:lpstr>
      <vt:lpstr>Week 9 Slides 91-102</vt:lpstr>
      <vt:lpstr>Dependant component case</vt:lpstr>
      <vt:lpstr>Parallel system with load sharing</vt:lpstr>
      <vt:lpstr>Parallel system with load sharing</vt:lpstr>
      <vt:lpstr>Effect of the load</vt:lpstr>
      <vt:lpstr>Availability evaluation</vt:lpstr>
      <vt:lpstr>Two-component standby system</vt:lpstr>
      <vt:lpstr>State transition diagram for reliability analysis with repair</vt:lpstr>
      <vt:lpstr>State transition diagram for availability analysis with repair</vt:lpstr>
      <vt:lpstr>State transition diagram for availability analysis with repair</vt:lpstr>
      <vt:lpstr>Availability analysis</vt:lpstr>
      <vt:lpstr>Two-component standby system</vt:lpstr>
      <vt:lpstr>Week 10 Slides 103-110</vt:lpstr>
      <vt:lpstr>Safety evaluation</vt:lpstr>
      <vt:lpstr>Safety evaluation</vt:lpstr>
      <vt:lpstr>How to deal with cases of systems with “k out of n choices”</vt:lpstr>
      <vt:lpstr>PowerPoint Presentation</vt:lpstr>
      <vt:lpstr>Example cont.</vt:lpstr>
      <vt:lpstr>Summary</vt:lpstr>
      <vt:lpstr>Next lecture</vt:lpstr>
      <vt:lpstr>Week 11 Slides 111-122</vt:lpstr>
      <vt:lpstr>Hardware redundancy</vt:lpstr>
      <vt:lpstr>Techniques for fault tolerance</vt:lpstr>
      <vt:lpstr>Redundancy</vt:lpstr>
      <vt:lpstr>Example</vt:lpstr>
      <vt:lpstr>Redundancy (5)</vt:lpstr>
      <vt:lpstr>Types of redundancy</vt:lpstr>
      <vt:lpstr>HW redundancy: overview</vt:lpstr>
      <vt:lpstr>Passive HW redundancy</vt:lpstr>
      <vt:lpstr>Passive HW redundancy</vt:lpstr>
      <vt:lpstr>Passive HW redundancy</vt:lpstr>
      <vt:lpstr>Passive HW redundancy</vt:lpstr>
      <vt:lpstr>Week 12 Slides 123-130</vt:lpstr>
      <vt:lpstr>HW voting</vt:lpstr>
      <vt:lpstr>SW voting</vt:lpstr>
      <vt:lpstr>HW vs. SW Voting</vt:lpstr>
      <vt:lpstr>Problem with voting</vt:lpstr>
      <vt:lpstr>Problems with voting</vt:lpstr>
      <vt:lpstr>How to cure problem 1</vt:lpstr>
      <vt:lpstr>How to cure problem 1</vt:lpstr>
      <vt:lpstr>Week 13 Slides 131-144</vt:lpstr>
      <vt:lpstr>Types of HW redundancy</vt:lpstr>
      <vt:lpstr>Active HW redundancy</vt:lpstr>
      <vt:lpstr>Active HW redundancy</vt:lpstr>
      <vt:lpstr>Duplication with comparison</vt:lpstr>
      <vt:lpstr>Duplication with comparison</vt:lpstr>
      <vt:lpstr>Duplication with comparison</vt:lpstr>
      <vt:lpstr>Implementation of comparator</vt:lpstr>
      <vt:lpstr>Standby sparing</vt:lpstr>
      <vt:lpstr>Standby sparing</vt:lpstr>
      <vt:lpstr>Switch</vt:lpstr>
      <vt:lpstr>Hot standby sparing</vt:lpstr>
      <vt:lpstr>Cold standby sparing</vt:lpstr>
      <vt:lpstr>+ and - of cold standby sparing</vt:lpstr>
      <vt:lpstr>Week 14 Slides 145-163</vt:lpstr>
      <vt:lpstr>Pair-and-a-spare technique</vt:lpstr>
      <vt:lpstr>Pair-and-a-spare technique</vt:lpstr>
      <vt:lpstr>Pair-and-a-spare technique</vt:lpstr>
      <vt:lpstr>Watchdog timer</vt:lpstr>
      <vt:lpstr>HW redundancy: overview</vt:lpstr>
      <vt:lpstr>Hybrid HW redundancy</vt:lpstr>
      <vt:lpstr>Types of hybrid redundancy</vt:lpstr>
      <vt:lpstr>Self-purging redundancy</vt:lpstr>
      <vt:lpstr>Self-purging redundancy</vt:lpstr>
      <vt:lpstr>Basic structure of a switch</vt:lpstr>
      <vt:lpstr>N-modular redundancy with spares</vt:lpstr>
      <vt:lpstr>NMR with spares</vt:lpstr>
      <vt:lpstr>NMR with spares</vt:lpstr>
      <vt:lpstr>Triple-duplex architecture</vt:lpstr>
      <vt:lpstr>Triple-duplex architecture</vt:lpstr>
      <vt:lpstr>Triple-duplex architecture</vt:lpstr>
      <vt:lpstr>Summary</vt:lpstr>
      <vt:lpstr>Next lecture</vt:lpstr>
      <vt:lpstr>Week 15 Slides 164-184</vt:lpstr>
      <vt:lpstr>Information redundancy </vt:lpstr>
      <vt:lpstr>Information redundancy</vt:lpstr>
      <vt:lpstr>Code</vt:lpstr>
      <vt:lpstr>Code word</vt:lpstr>
      <vt:lpstr>Encoding/decoding</vt:lpstr>
      <vt:lpstr>Encoding/decoding</vt:lpstr>
      <vt:lpstr>Error detection</vt:lpstr>
      <vt:lpstr>Error detection</vt:lpstr>
      <vt:lpstr>Error correction</vt:lpstr>
      <vt:lpstr>Error correction</vt:lpstr>
      <vt:lpstr>Error detecting/correcting code</vt:lpstr>
      <vt:lpstr>Hamming distance</vt:lpstr>
      <vt:lpstr>3-dimensional space (3-bit words)</vt:lpstr>
      <vt:lpstr>Error detection</vt:lpstr>
      <vt:lpstr>Error correction</vt:lpstr>
      <vt:lpstr>Code distance</vt:lpstr>
      <vt:lpstr>Relation b/w code distance and capabilities of the code</vt:lpstr>
      <vt:lpstr>Separable/non-separable code</vt:lpstr>
      <vt:lpstr>Information rate</vt:lpstr>
      <vt:lpstr>Next: Types of codes</vt:lpstr>
      <vt:lpstr>Week 16 Slides 185-192</vt:lpstr>
      <vt:lpstr>Single-bit parity code</vt:lpstr>
      <vt:lpstr>Organization of memory with single- bit parity code</vt:lpstr>
      <vt:lpstr>Parity generation and checking</vt:lpstr>
      <vt:lpstr>Problem with single-bit parity code</vt:lpstr>
      <vt:lpstr>Other parity codes</vt:lpstr>
      <vt:lpstr>Overlapping parity code (Hamming code)</vt:lpstr>
      <vt:lpstr>Overlapping parity code (Hamming code)</vt:lpstr>
      <vt:lpstr>Week 17 Slides 193-209</vt:lpstr>
      <vt:lpstr>Background</vt:lpstr>
      <vt:lpstr>Cyclic codes</vt:lpstr>
      <vt:lpstr>Cyclic code: Definition</vt:lpstr>
      <vt:lpstr>Polynomials</vt:lpstr>
      <vt:lpstr>Polynomials</vt:lpstr>
      <vt:lpstr>Encoding/decoding</vt:lpstr>
      <vt:lpstr>Encoding</vt:lpstr>
      <vt:lpstr>Properties of generator polynomial</vt:lpstr>
      <vt:lpstr>Example of polymomial multiplication (1)</vt:lpstr>
      <vt:lpstr>CRC codes</vt:lpstr>
      <vt:lpstr>Encoding/decoding</vt:lpstr>
      <vt:lpstr>Encoding/decoding</vt:lpstr>
      <vt:lpstr>Reed-Solomon codes</vt:lpstr>
      <vt:lpstr>Reed-Solomon codes</vt:lpstr>
      <vt:lpstr>Encoding</vt:lpstr>
      <vt:lpstr>Summary of cyclic codes</vt:lpstr>
      <vt:lpstr>Week 18 Slides 209-222</vt:lpstr>
      <vt:lpstr>Unordered codes</vt:lpstr>
      <vt:lpstr>Unidirectional error detection</vt:lpstr>
      <vt:lpstr>Unidirectional error detection</vt:lpstr>
      <vt:lpstr>Berger code</vt:lpstr>
      <vt:lpstr>Example of Berger codeword</vt:lpstr>
      <vt:lpstr>Berger code capability</vt:lpstr>
      <vt:lpstr>Arithmetic codes</vt:lpstr>
      <vt:lpstr>Examples of arithmetic codes</vt:lpstr>
      <vt:lpstr>AN code</vt:lpstr>
      <vt:lpstr>Residue codes</vt:lpstr>
      <vt:lpstr>Residue codes</vt:lpstr>
      <vt:lpstr>Next lecture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Md. Masudur Rahman</dc:creator>
  <cp:lastModifiedBy>Md. Masudur Rahman</cp:lastModifiedBy>
  <cp:revision>11</cp:revision>
  <dcterms:created xsi:type="dcterms:W3CDTF">2025-01-20T10:26:23Z</dcterms:created>
  <dcterms:modified xsi:type="dcterms:W3CDTF">2025-01-20T11:57:34Z</dcterms:modified>
</cp:coreProperties>
</file>