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19"/>
  </p:notesMasterIdLst>
  <p:sldIdLst>
    <p:sldId id="292" r:id="rId4"/>
    <p:sldId id="330" r:id="rId5"/>
    <p:sldId id="332" r:id="rId6"/>
    <p:sldId id="331" r:id="rId7"/>
    <p:sldId id="677" r:id="rId8"/>
    <p:sldId id="678" r:id="rId9"/>
    <p:sldId id="257" r:id="rId10"/>
    <p:sldId id="258" r:id="rId11"/>
    <p:sldId id="259" r:id="rId12"/>
    <p:sldId id="260" r:id="rId13"/>
    <p:sldId id="261" r:id="rId14"/>
    <p:sldId id="262" r:id="rId15"/>
    <p:sldId id="679" r:id="rId16"/>
    <p:sldId id="263" r:id="rId17"/>
    <p:sldId id="264" r:id="rId18"/>
    <p:sldId id="299" r:id="rId19"/>
    <p:sldId id="300" r:id="rId20"/>
    <p:sldId id="680" r:id="rId21"/>
    <p:sldId id="265" r:id="rId22"/>
    <p:sldId id="266" r:id="rId23"/>
    <p:sldId id="267" r:id="rId24"/>
    <p:sldId id="268" r:id="rId25"/>
    <p:sldId id="294" r:id="rId26"/>
    <p:sldId id="269" r:id="rId27"/>
    <p:sldId id="270" r:id="rId28"/>
    <p:sldId id="271" r:id="rId29"/>
    <p:sldId id="272" r:id="rId30"/>
    <p:sldId id="273" r:id="rId31"/>
    <p:sldId id="274" r:id="rId32"/>
    <p:sldId id="681" r:id="rId33"/>
    <p:sldId id="275" r:id="rId34"/>
    <p:sldId id="276" r:id="rId35"/>
    <p:sldId id="277" r:id="rId36"/>
    <p:sldId id="279" r:id="rId37"/>
    <p:sldId id="278" r:id="rId38"/>
    <p:sldId id="280" r:id="rId39"/>
    <p:sldId id="682" r:id="rId40"/>
    <p:sldId id="281" r:id="rId41"/>
    <p:sldId id="285" r:id="rId42"/>
    <p:sldId id="295" r:id="rId43"/>
    <p:sldId id="296" r:id="rId44"/>
    <p:sldId id="286" r:id="rId45"/>
    <p:sldId id="287" r:id="rId46"/>
    <p:sldId id="284" r:id="rId47"/>
    <p:sldId id="282" r:id="rId48"/>
    <p:sldId id="683" r:id="rId49"/>
    <p:sldId id="283" r:id="rId50"/>
    <p:sldId id="297" r:id="rId51"/>
    <p:sldId id="291" r:id="rId52"/>
    <p:sldId id="298" r:id="rId53"/>
    <p:sldId id="288" r:id="rId54"/>
    <p:sldId id="289" r:id="rId55"/>
    <p:sldId id="684" r:id="rId56"/>
    <p:sldId id="301" r:id="rId57"/>
    <p:sldId id="302" r:id="rId58"/>
    <p:sldId id="303" r:id="rId59"/>
    <p:sldId id="304" r:id="rId60"/>
    <p:sldId id="306" r:id="rId61"/>
    <p:sldId id="307" r:id="rId62"/>
    <p:sldId id="308" r:id="rId63"/>
    <p:sldId id="309" r:id="rId64"/>
    <p:sldId id="685" r:id="rId65"/>
    <p:sldId id="310" r:id="rId66"/>
    <p:sldId id="311" r:id="rId67"/>
    <p:sldId id="312" r:id="rId68"/>
    <p:sldId id="313" r:id="rId69"/>
    <p:sldId id="321" r:id="rId70"/>
    <p:sldId id="322" r:id="rId71"/>
    <p:sldId id="323" r:id="rId72"/>
    <p:sldId id="324" r:id="rId73"/>
    <p:sldId id="686" r:id="rId74"/>
    <p:sldId id="326" r:id="rId75"/>
    <p:sldId id="327" r:id="rId76"/>
    <p:sldId id="328" r:id="rId77"/>
    <p:sldId id="329" r:id="rId78"/>
    <p:sldId id="688" r:id="rId79"/>
    <p:sldId id="687" r:id="rId80"/>
    <p:sldId id="712" r:id="rId81"/>
    <p:sldId id="711" r:id="rId82"/>
    <p:sldId id="710" r:id="rId83"/>
    <p:sldId id="709" r:id="rId84"/>
    <p:sldId id="708" r:id="rId85"/>
    <p:sldId id="707" r:id="rId86"/>
    <p:sldId id="705" r:id="rId87"/>
    <p:sldId id="706" r:id="rId88"/>
    <p:sldId id="704" r:id="rId89"/>
    <p:sldId id="703" r:id="rId90"/>
    <p:sldId id="702" r:id="rId91"/>
    <p:sldId id="701" r:id="rId92"/>
    <p:sldId id="700" r:id="rId93"/>
    <p:sldId id="699" r:id="rId94"/>
    <p:sldId id="698" r:id="rId95"/>
    <p:sldId id="697" r:id="rId96"/>
    <p:sldId id="696" r:id="rId97"/>
    <p:sldId id="695" r:id="rId98"/>
    <p:sldId id="694" r:id="rId99"/>
    <p:sldId id="693" r:id="rId100"/>
    <p:sldId id="692" r:id="rId101"/>
    <p:sldId id="691" r:id="rId102"/>
    <p:sldId id="690" r:id="rId103"/>
    <p:sldId id="719" r:id="rId104"/>
    <p:sldId id="689" r:id="rId105"/>
    <p:sldId id="720" r:id="rId106"/>
    <p:sldId id="718" r:id="rId107"/>
    <p:sldId id="717" r:id="rId108"/>
    <p:sldId id="716" r:id="rId109"/>
    <p:sldId id="715" r:id="rId110"/>
    <p:sldId id="714" r:id="rId111"/>
    <p:sldId id="713" r:id="rId112"/>
    <p:sldId id="725" r:id="rId113"/>
    <p:sldId id="724" r:id="rId114"/>
    <p:sldId id="723" r:id="rId115"/>
    <p:sldId id="722" r:id="rId116"/>
    <p:sldId id="721" r:id="rId117"/>
    <p:sldId id="726" r:id="rId1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tableStyles" Target="tableStyle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notesMaster" Target="notesMasters/notesMaster1.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0F464A-E240-4D47-895C-F20EB4ECA65A}" type="datetimeFigureOut">
              <a:rPr lang="en-US" smtClean="0"/>
              <a:t>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99A89B-4C7E-4B23-8FFB-CE06A5A4727B}" type="slidenum">
              <a:rPr lang="en-US" smtClean="0"/>
              <a:t>‹#›</a:t>
            </a:fld>
            <a:endParaRPr lang="en-US"/>
          </a:p>
        </p:txBody>
      </p:sp>
    </p:spTree>
    <p:extLst>
      <p:ext uri="{BB962C8B-B14F-4D97-AF65-F5344CB8AC3E}">
        <p14:creationId xmlns:p14="http://schemas.microsoft.com/office/powerpoint/2010/main" val="4202072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2A3308-07B3-4561-8256-9E31CBE4CC41}" type="datetime1">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A0C7B-DB69-4E5E-85B3-D3E97ECA3D08}" type="slidenum">
              <a:rPr lang="en-US" smtClean="0"/>
              <a:t>‹#›</a:t>
            </a:fld>
            <a:endParaRPr lang="en-US"/>
          </a:p>
        </p:txBody>
      </p:sp>
    </p:spTree>
    <p:extLst>
      <p:ext uri="{BB962C8B-B14F-4D97-AF65-F5344CB8AC3E}">
        <p14:creationId xmlns:p14="http://schemas.microsoft.com/office/powerpoint/2010/main" val="1029054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C7F61C-FC3C-4732-B475-A6CC46D7E53B}" type="datetime1">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A0C7B-DB69-4E5E-85B3-D3E97ECA3D08}" type="slidenum">
              <a:rPr lang="en-US" smtClean="0"/>
              <a:t>‹#›</a:t>
            </a:fld>
            <a:endParaRPr lang="en-US"/>
          </a:p>
        </p:txBody>
      </p:sp>
    </p:spTree>
    <p:extLst>
      <p:ext uri="{BB962C8B-B14F-4D97-AF65-F5344CB8AC3E}">
        <p14:creationId xmlns:p14="http://schemas.microsoft.com/office/powerpoint/2010/main" val="2869012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9F6189-2156-43EB-B1E6-4987A2D74B22}" type="datetime1">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A0C7B-DB69-4E5E-85B3-D3E97ECA3D08}" type="slidenum">
              <a:rPr lang="en-US" smtClean="0"/>
              <a:t>‹#›</a:t>
            </a:fld>
            <a:endParaRPr lang="en-US"/>
          </a:p>
        </p:txBody>
      </p:sp>
    </p:spTree>
    <p:extLst>
      <p:ext uri="{BB962C8B-B14F-4D97-AF65-F5344CB8AC3E}">
        <p14:creationId xmlns:p14="http://schemas.microsoft.com/office/powerpoint/2010/main" val="693028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66759-9C24-1A59-B531-E517F23B78FD}"/>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72280BD-97AA-1E66-A592-63492A84BFD4}"/>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4011037-E392-C8CD-8718-87E857B6C4C3}"/>
              </a:ext>
            </a:extLst>
          </p:cNvPr>
          <p:cNvSpPr>
            <a:spLocks noGrp="1"/>
          </p:cNvSpPr>
          <p:nvPr>
            <p:ph type="dt" sz="half" idx="10"/>
          </p:nvPr>
        </p:nvSpPr>
        <p:spPr/>
        <p:txBody>
          <a:bodyPr/>
          <a:lstStyle/>
          <a:p>
            <a:fld id="{050F140C-672F-4C9F-9EB3-BCB5F8B6F955}" type="datetime1">
              <a:rPr lang="en-US" smtClean="0"/>
              <a:t>1/18/2025</a:t>
            </a:fld>
            <a:endParaRPr lang="en-US"/>
          </a:p>
        </p:txBody>
      </p:sp>
      <p:sp>
        <p:nvSpPr>
          <p:cNvPr id="5" name="Footer Placeholder 4">
            <a:extLst>
              <a:ext uri="{FF2B5EF4-FFF2-40B4-BE49-F238E27FC236}">
                <a16:creationId xmlns:a16="http://schemas.microsoft.com/office/drawing/2014/main" id="{965841CF-4A9A-E94D-CB0D-8016021EA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7A1D88-AEAF-E6BE-29F5-FC6DF1641493}"/>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13516903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DB65D-BB66-18DC-2E17-8C557B09BA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36F01D-6179-9FE0-ACB7-4CD42AD568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9419B-2BF9-03E8-BA0A-FAFCE02B8B96}"/>
              </a:ext>
            </a:extLst>
          </p:cNvPr>
          <p:cNvSpPr>
            <a:spLocks noGrp="1"/>
          </p:cNvSpPr>
          <p:nvPr>
            <p:ph type="dt" sz="half" idx="10"/>
          </p:nvPr>
        </p:nvSpPr>
        <p:spPr/>
        <p:txBody>
          <a:bodyPr/>
          <a:lstStyle/>
          <a:p>
            <a:fld id="{06C0BA42-263A-426B-BD42-EAE20815FEF4}" type="datetime1">
              <a:rPr lang="en-US" smtClean="0"/>
              <a:t>1/18/2025</a:t>
            </a:fld>
            <a:endParaRPr lang="en-US"/>
          </a:p>
        </p:txBody>
      </p:sp>
      <p:sp>
        <p:nvSpPr>
          <p:cNvPr id="5" name="Footer Placeholder 4">
            <a:extLst>
              <a:ext uri="{FF2B5EF4-FFF2-40B4-BE49-F238E27FC236}">
                <a16:creationId xmlns:a16="http://schemas.microsoft.com/office/drawing/2014/main" id="{1016C6A7-0A38-CB8A-AC90-01EC2F5F0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D90774-1C3A-C7DA-EDBA-30111F36D95C}"/>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96711960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03459-2447-5643-9418-D0B529268478}"/>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78BB1C2-9796-B5F5-BCE0-23F73C093A16}"/>
              </a:ext>
            </a:extLst>
          </p:cNvPr>
          <p:cNvSpPr>
            <a:spLocks noGrp="1"/>
          </p:cNvSpPr>
          <p:nvPr>
            <p:ph type="body" idx="1"/>
          </p:nvPr>
        </p:nvSpPr>
        <p:spPr>
          <a:xfrm>
            <a:off x="831851" y="4589465"/>
            <a:ext cx="105156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91E7A7-ECD9-E798-627B-67B796773AFF}"/>
              </a:ext>
            </a:extLst>
          </p:cNvPr>
          <p:cNvSpPr>
            <a:spLocks noGrp="1"/>
          </p:cNvSpPr>
          <p:nvPr>
            <p:ph type="dt" sz="half" idx="10"/>
          </p:nvPr>
        </p:nvSpPr>
        <p:spPr/>
        <p:txBody>
          <a:bodyPr/>
          <a:lstStyle/>
          <a:p>
            <a:fld id="{A7C79319-DA50-406D-B6E3-5C4F1F24EAEB}" type="datetime1">
              <a:rPr lang="en-US" smtClean="0"/>
              <a:t>1/18/2025</a:t>
            </a:fld>
            <a:endParaRPr lang="en-US"/>
          </a:p>
        </p:txBody>
      </p:sp>
      <p:sp>
        <p:nvSpPr>
          <p:cNvPr id="5" name="Footer Placeholder 4">
            <a:extLst>
              <a:ext uri="{FF2B5EF4-FFF2-40B4-BE49-F238E27FC236}">
                <a16:creationId xmlns:a16="http://schemas.microsoft.com/office/drawing/2014/main" id="{3B03E637-37FB-34F6-FB30-5047297DB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C6666-7963-F61D-5DEB-A28A830A86EB}"/>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113395659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40A77-E947-7B65-BD23-9EBF8B38F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71C5FA-F47B-9A32-E8FB-02F8782D50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CB57FF-656D-D43B-5885-251343B0E1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F7BB8E-00ED-5168-9DC5-7B638E3850DB}"/>
              </a:ext>
            </a:extLst>
          </p:cNvPr>
          <p:cNvSpPr>
            <a:spLocks noGrp="1"/>
          </p:cNvSpPr>
          <p:nvPr>
            <p:ph type="dt" sz="half" idx="10"/>
          </p:nvPr>
        </p:nvSpPr>
        <p:spPr/>
        <p:txBody>
          <a:bodyPr/>
          <a:lstStyle/>
          <a:p>
            <a:fld id="{FFACFC30-6D1D-4039-BB2A-4FB763EF36F3}" type="datetime1">
              <a:rPr lang="en-US" smtClean="0"/>
              <a:t>1/18/2025</a:t>
            </a:fld>
            <a:endParaRPr lang="en-US"/>
          </a:p>
        </p:txBody>
      </p:sp>
      <p:sp>
        <p:nvSpPr>
          <p:cNvPr id="6" name="Footer Placeholder 5">
            <a:extLst>
              <a:ext uri="{FF2B5EF4-FFF2-40B4-BE49-F238E27FC236}">
                <a16:creationId xmlns:a16="http://schemas.microsoft.com/office/drawing/2014/main" id="{347DA133-BFAD-C669-B8A7-2795B67195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C2B299-31B4-8A7B-7D13-D5503E0F34E6}"/>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17692876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49B4E-0EF2-DCB7-88DB-1D6B2A51B9CE}"/>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C9D940-2499-02ED-5F54-F3D00824D6F5}"/>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1CC2DAD-CC59-A6FA-F3B6-3E76D0726B9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D54E35-74AA-456E-5451-E6F786ACDB8F}"/>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21C50AB-03D4-A41F-FBDE-B0164A678EDA}"/>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A06D2B-DB22-502E-303D-72C0B5122706}"/>
              </a:ext>
            </a:extLst>
          </p:cNvPr>
          <p:cNvSpPr>
            <a:spLocks noGrp="1"/>
          </p:cNvSpPr>
          <p:nvPr>
            <p:ph type="dt" sz="half" idx="10"/>
          </p:nvPr>
        </p:nvSpPr>
        <p:spPr/>
        <p:txBody>
          <a:bodyPr/>
          <a:lstStyle/>
          <a:p>
            <a:fld id="{746154DE-7740-4C3C-9000-490993FBF096}" type="datetime1">
              <a:rPr lang="en-US" smtClean="0"/>
              <a:t>1/18/2025</a:t>
            </a:fld>
            <a:endParaRPr lang="en-US"/>
          </a:p>
        </p:txBody>
      </p:sp>
      <p:sp>
        <p:nvSpPr>
          <p:cNvPr id="8" name="Footer Placeholder 7">
            <a:extLst>
              <a:ext uri="{FF2B5EF4-FFF2-40B4-BE49-F238E27FC236}">
                <a16:creationId xmlns:a16="http://schemas.microsoft.com/office/drawing/2014/main" id="{B8CC7318-0F23-EAA7-1916-323735FACF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23BB8D-70B9-1DCE-B2A9-155BBED58E5C}"/>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263093372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71B07-6AAC-6783-3948-5CA97F3E2A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3175D9-D198-D0AA-EC82-4E6AAC2A5974}"/>
              </a:ext>
            </a:extLst>
          </p:cNvPr>
          <p:cNvSpPr>
            <a:spLocks noGrp="1"/>
          </p:cNvSpPr>
          <p:nvPr>
            <p:ph type="dt" sz="half" idx="10"/>
          </p:nvPr>
        </p:nvSpPr>
        <p:spPr/>
        <p:txBody>
          <a:bodyPr/>
          <a:lstStyle/>
          <a:p>
            <a:fld id="{E10E2427-F3EA-4860-9F57-11C74C49AC39}" type="datetime1">
              <a:rPr lang="en-US" smtClean="0"/>
              <a:t>1/18/2025</a:t>
            </a:fld>
            <a:endParaRPr lang="en-US"/>
          </a:p>
        </p:txBody>
      </p:sp>
      <p:sp>
        <p:nvSpPr>
          <p:cNvPr id="4" name="Footer Placeholder 3">
            <a:extLst>
              <a:ext uri="{FF2B5EF4-FFF2-40B4-BE49-F238E27FC236}">
                <a16:creationId xmlns:a16="http://schemas.microsoft.com/office/drawing/2014/main" id="{403F24F2-5850-2655-18EE-88A251D75C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78A93E-2B92-F0F1-C3DE-42CAE7FCA168}"/>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3743534253"/>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254776-C58C-0EBF-7317-50D049ADA4EA}"/>
              </a:ext>
            </a:extLst>
          </p:cNvPr>
          <p:cNvSpPr>
            <a:spLocks noGrp="1"/>
          </p:cNvSpPr>
          <p:nvPr>
            <p:ph type="dt" sz="half" idx="10"/>
          </p:nvPr>
        </p:nvSpPr>
        <p:spPr/>
        <p:txBody>
          <a:bodyPr/>
          <a:lstStyle/>
          <a:p>
            <a:fld id="{C2A0B7D0-A03A-43E6-9E05-0C26ACCF3BC7}" type="datetime1">
              <a:rPr lang="en-US" smtClean="0"/>
              <a:t>1/18/2025</a:t>
            </a:fld>
            <a:endParaRPr lang="en-US"/>
          </a:p>
        </p:txBody>
      </p:sp>
      <p:sp>
        <p:nvSpPr>
          <p:cNvPr id="3" name="Footer Placeholder 2">
            <a:extLst>
              <a:ext uri="{FF2B5EF4-FFF2-40B4-BE49-F238E27FC236}">
                <a16:creationId xmlns:a16="http://schemas.microsoft.com/office/drawing/2014/main" id="{6619010B-79F5-44C3-DDB3-6B7380F142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F3FBF7-DA16-5A2B-85AD-089AB6842C3C}"/>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335076976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9BD31-4CA9-2D83-E413-CC9E7AD8FD7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D054286-3136-E295-F3B1-19FB20124D83}"/>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E5F38C-2D02-4987-32D4-40BD49180BB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A7C120D-4A1B-0A61-923D-78DC4F4EB007}"/>
              </a:ext>
            </a:extLst>
          </p:cNvPr>
          <p:cNvSpPr>
            <a:spLocks noGrp="1"/>
          </p:cNvSpPr>
          <p:nvPr>
            <p:ph type="dt" sz="half" idx="10"/>
          </p:nvPr>
        </p:nvSpPr>
        <p:spPr/>
        <p:txBody>
          <a:bodyPr/>
          <a:lstStyle/>
          <a:p>
            <a:fld id="{67E60810-8737-4B47-83AC-5AD067880554}" type="datetime1">
              <a:rPr lang="en-US" smtClean="0"/>
              <a:t>1/18/2025</a:t>
            </a:fld>
            <a:endParaRPr lang="en-US"/>
          </a:p>
        </p:txBody>
      </p:sp>
      <p:sp>
        <p:nvSpPr>
          <p:cNvPr id="6" name="Footer Placeholder 5">
            <a:extLst>
              <a:ext uri="{FF2B5EF4-FFF2-40B4-BE49-F238E27FC236}">
                <a16:creationId xmlns:a16="http://schemas.microsoft.com/office/drawing/2014/main" id="{BAF1ED66-18F0-AC02-4A74-178F15623B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C5776B-298B-B26F-766E-7963DEAE1145}"/>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20828312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13D897-C806-4B25-A030-1FA070D7F486}" type="datetime1">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A0C7B-DB69-4E5E-85B3-D3E97ECA3D08}" type="slidenum">
              <a:rPr lang="en-US" smtClean="0"/>
              <a:t>‹#›</a:t>
            </a:fld>
            <a:endParaRPr lang="en-US"/>
          </a:p>
        </p:txBody>
      </p:sp>
    </p:spTree>
    <p:extLst>
      <p:ext uri="{BB962C8B-B14F-4D97-AF65-F5344CB8AC3E}">
        <p14:creationId xmlns:p14="http://schemas.microsoft.com/office/powerpoint/2010/main" val="150080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E4314-F7AC-7A8C-9ED4-25F5CA59B624}"/>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CFA94BD-1B8C-9ABF-3A9F-CDD79779A0A5}"/>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EF1E659-86D3-CD16-5B0F-72F111194A6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87C0A6C-6200-823F-1EFD-B6B061F831E3}"/>
              </a:ext>
            </a:extLst>
          </p:cNvPr>
          <p:cNvSpPr>
            <a:spLocks noGrp="1"/>
          </p:cNvSpPr>
          <p:nvPr>
            <p:ph type="dt" sz="half" idx="10"/>
          </p:nvPr>
        </p:nvSpPr>
        <p:spPr/>
        <p:txBody>
          <a:bodyPr/>
          <a:lstStyle/>
          <a:p>
            <a:fld id="{04F76EDC-F9B2-468C-93DC-AE178664D1CA}" type="datetime1">
              <a:rPr lang="en-US" smtClean="0"/>
              <a:t>1/18/2025</a:t>
            </a:fld>
            <a:endParaRPr lang="en-US"/>
          </a:p>
        </p:txBody>
      </p:sp>
      <p:sp>
        <p:nvSpPr>
          <p:cNvPr id="6" name="Footer Placeholder 5">
            <a:extLst>
              <a:ext uri="{FF2B5EF4-FFF2-40B4-BE49-F238E27FC236}">
                <a16:creationId xmlns:a16="http://schemas.microsoft.com/office/drawing/2014/main" id="{3BEC0867-3219-7394-2334-0B08FFC2F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8CA08E-470D-6A9F-0ECA-16F13DBFE39B}"/>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160157578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480DE-2BDA-F4C8-8113-9A7BB8CBEF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F56D15-74AA-69C5-E859-59B787406F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2C1349-9D76-07C8-5216-66F8732E68F5}"/>
              </a:ext>
            </a:extLst>
          </p:cNvPr>
          <p:cNvSpPr>
            <a:spLocks noGrp="1"/>
          </p:cNvSpPr>
          <p:nvPr>
            <p:ph type="dt" sz="half" idx="10"/>
          </p:nvPr>
        </p:nvSpPr>
        <p:spPr/>
        <p:txBody>
          <a:bodyPr/>
          <a:lstStyle/>
          <a:p>
            <a:fld id="{E13E91EA-3E9D-4D3E-84CB-EF53A1F130D8}" type="datetime1">
              <a:rPr lang="en-US" smtClean="0"/>
              <a:t>1/18/2025</a:t>
            </a:fld>
            <a:endParaRPr lang="en-US"/>
          </a:p>
        </p:txBody>
      </p:sp>
      <p:sp>
        <p:nvSpPr>
          <p:cNvPr id="5" name="Footer Placeholder 4">
            <a:extLst>
              <a:ext uri="{FF2B5EF4-FFF2-40B4-BE49-F238E27FC236}">
                <a16:creationId xmlns:a16="http://schemas.microsoft.com/office/drawing/2014/main" id="{812046EF-1456-E99C-9CF1-7AC78D586F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A6F6B-099B-48B9-52CA-DFDB81ED8ED3}"/>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369322678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6B5BC3-8632-F6F8-7B8A-09688AF951E0}"/>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259926-3352-B4AD-6E89-000A104A72F1}"/>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BFDCC-8507-E47A-1A1D-64B0AE33CFEE}"/>
              </a:ext>
            </a:extLst>
          </p:cNvPr>
          <p:cNvSpPr>
            <a:spLocks noGrp="1"/>
          </p:cNvSpPr>
          <p:nvPr>
            <p:ph type="dt" sz="half" idx="10"/>
          </p:nvPr>
        </p:nvSpPr>
        <p:spPr/>
        <p:txBody>
          <a:bodyPr/>
          <a:lstStyle/>
          <a:p>
            <a:fld id="{20A605CF-44B5-4D49-90A1-5AC5FF7E9C8D}" type="datetime1">
              <a:rPr lang="en-US" smtClean="0"/>
              <a:t>1/18/2025</a:t>
            </a:fld>
            <a:endParaRPr lang="en-US"/>
          </a:p>
        </p:txBody>
      </p:sp>
      <p:sp>
        <p:nvSpPr>
          <p:cNvPr id="5" name="Footer Placeholder 4">
            <a:extLst>
              <a:ext uri="{FF2B5EF4-FFF2-40B4-BE49-F238E27FC236}">
                <a16:creationId xmlns:a16="http://schemas.microsoft.com/office/drawing/2014/main" id="{D719432F-A267-A68F-C353-81F6C0F22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FC986E-D2B3-2718-2154-DF50B09649A7}"/>
              </a:ext>
            </a:extLst>
          </p:cNvPr>
          <p:cNvSpPr>
            <a:spLocks noGrp="1"/>
          </p:cNvSpPr>
          <p:nvPr>
            <p:ph type="sldNum" sz="quarter" idx="12"/>
          </p:nvPr>
        </p:nvSpPr>
        <p:spPr/>
        <p:txBody>
          <a:bodyPr/>
          <a:lstStyle/>
          <a:p>
            <a:fld id="{74D176D1-BC84-44D9-9E2B-F40FD01EB285}" type="slidenum">
              <a:rPr lang="en-US" smtClean="0"/>
              <a:t>‹#›</a:t>
            </a:fld>
            <a:endParaRPr lang="en-US"/>
          </a:p>
        </p:txBody>
      </p:sp>
    </p:spTree>
    <p:extLst>
      <p:ext uri="{BB962C8B-B14F-4D97-AF65-F5344CB8AC3E}">
        <p14:creationId xmlns:p14="http://schemas.microsoft.com/office/powerpoint/2010/main" val="235078957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1F9DD5E-8B46-49CD-BD91-D1E3F0F7D44B}" type="datetime1">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0947967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6E2A99-D6BF-4360-A0A0-F9C837BB40EE}" type="datetime1">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1216243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DE6156-927B-42E5-9439-C5E2E0892EB3}" type="datetime1">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3920628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938B57-7189-4DEC-865E-87B28BB6D4C4}" type="datetime1">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9315246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899965-2FB0-42F4-BE2E-A1C2443F8ACC}" type="datetime1">
              <a:rPr lang="en-US" smtClean="0"/>
              <a:t>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0838373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942A65-64F3-40DF-BC30-B3B6F8AD2AF4}" type="datetime1">
              <a:rPr lang="en-US" smtClean="0"/>
              <a:t>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55218436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1C0936-E13C-422B-BD84-37667C274B45}" type="datetime1">
              <a:rPr lang="en-US" smtClean="0"/>
              <a:t>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5549222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945EF3-1488-415A-AA4D-1CFC0EAD390B}" type="datetime1">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A0C7B-DB69-4E5E-85B3-D3E97ECA3D08}" type="slidenum">
              <a:rPr lang="en-US" smtClean="0"/>
              <a:t>‹#›</a:t>
            </a:fld>
            <a:endParaRPr lang="en-US"/>
          </a:p>
        </p:txBody>
      </p:sp>
    </p:spTree>
    <p:extLst>
      <p:ext uri="{BB962C8B-B14F-4D97-AF65-F5344CB8AC3E}">
        <p14:creationId xmlns:p14="http://schemas.microsoft.com/office/powerpoint/2010/main" val="2921190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6EFA76-AE61-4AAA-BA9D-DF231BCFA29E}" type="datetime1">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44627502"/>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221610-5552-4789-8631-E82BCB1E56CA}" type="datetime1">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7493230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50E043-B4F9-4535-A430-1B149AD9FCF1}" type="datetime1">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5476162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50DEF8-FBCD-420B-B93A-06C213814DCD}" type="datetime1">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882089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B39601-7937-4362-9A17-5A604B3732C0}" type="datetime1">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2A0C7B-DB69-4E5E-85B3-D3E97ECA3D08}" type="slidenum">
              <a:rPr lang="en-US" smtClean="0"/>
              <a:t>‹#›</a:t>
            </a:fld>
            <a:endParaRPr lang="en-US"/>
          </a:p>
        </p:txBody>
      </p:sp>
    </p:spTree>
    <p:extLst>
      <p:ext uri="{BB962C8B-B14F-4D97-AF65-F5344CB8AC3E}">
        <p14:creationId xmlns:p14="http://schemas.microsoft.com/office/powerpoint/2010/main" val="651791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E7EBBB-ECAB-4F29-887E-20B988E8BB64}" type="datetime1">
              <a:rPr lang="en-US" smtClean="0"/>
              <a:t>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2A0C7B-DB69-4E5E-85B3-D3E97ECA3D08}" type="slidenum">
              <a:rPr lang="en-US" smtClean="0"/>
              <a:t>‹#›</a:t>
            </a:fld>
            <a:endParaRPr lang="en-US"/>
          </a:p>
        </p:txBody>
      </p:sp>
    </p:spTree>
    <p:extLst>
      <p:ext uri="{BB962C8B-B14F-4D97-AF65-F5344CB8AC3E}">
        <p14:creationId xmlns:p14="http://schemas.microsoft.com/office/powerpoint/2010/main" val="3880367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C0E213-FE69-4286-94EF-05D589B41CCE}" type="datetime1">
              <a:rPr lang="en-US" smtClean="0"/>
              <a:t>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2A0C7B-DB69-4E5E-85B3-D3E97ECA3D08}" type="slidenum">
              <a:rPr lang="en-US" smtClean="0"/>
              <a:t>‹#›</a:t>
            </a:fld>
            <a:endParaRPr lang="en-US"/>
          </a:p>
        </p:txBody>
      </p:sp>
    </p:spTree>
    <p:extLst>
      <p:ext uri="{BB962C8B-B14F-4D97-AF65-F5344CB8AC3E}">
        <p14:creationId xmlns:p14="http://schemas.microsoft.com/office/powerpoint/2010/main" val="1781789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C1BF98-0B43-43A0-A982-85F1B59C2838}" type="datetime1">
              <a:rPr lang="en-US" smtClean="0"/>
              <a:t>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2A0C7B-DB69-4E5E-85B3-D3E97ECA3D08}" type="slidenum">
              <a:rPr lang="en-US" smtClean="0"/>
              <a:t>‹#›</a:t>
            </a:fld>
            <a:endParaRPr lang="en-US"/>
          </a:p>
        </p:txBody>
      </p:sp>
    </p:spTree>
    <p:extLst>
      <p:ext uri="{BB962C8B-B14F-4D97-AF65-F5344CB8AC3E}">
        <p14:creationId xmlns:p14="http://schemas.microsoft.com/office/powerpoint/2010/main" val="2111595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FC873A-91F7-450D-9E35-E6C28E923863}" type="datetime1">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2A0C7B-DB69-4E5E-85B3-D3E97ECA3D08}" type="slidenum">
              <a:rPr lang="en-US" smtClean="0"/>
              <a:t>‹#›</a:t>
            </a:fld>
            <a:endParaRPr lang="en-US"/>
          </a:p>
        </p:txBody>
      </p:sp>
    </p:spTree>
    <p:extLst>
      <p:ext uri="{BB962C8B-B14F-4D97-AF65-F5344CB8AC3E}">
        <p14:creationId xmlns:p14="http://schemas.microsoft.com/office/powerpoint/2010/main" val="315920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998B13A-34BB-49E4-BF73-73A8DF243EF9}" type="datetime1">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2A0C7B-DB69-4E5E-85B3-D3E97ECA3D08}" type="slidenum">
              <a:rPr lang="en-US" smtClean="0"/>
              <a:t>‹#›</a:t>
            </a:fld>
            <a:endParaRPr lang="en-US"/>
          </a:p>
        </p:txBody>
      </p:sp>
    </p:spTree>
    <p:extLst>
      <p:ext uri="{BB962C8B-B14F-4D97-AF65-F5344CB8AC3E}">
        <p14:creationId xmlns:p14="http://schemas.microsoft.com/office/powerpoint/2010/main" val="1557490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FDCD76-6CDF-4266-9601-B3D281988C28}" type="datetime1">
              <a:rPr lang="en-US" smtClean="0"/>
              <a:t>1/18/2025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2A0C7B-DB69-4E5E-85B3-D3E97ECA3D08}" type="slidenum">
              <a:rPr lang="en-US" smtClean="0"/>
              <a:t>‹#›</a:t>
            </a:fld>
            <a:endParaRPr lang="en-US"/>
          </a:p>
        </p:txBody>
      </p:sp>
    </p:spTree>
    <p:extLst>
      <p:ext uri="{BB962C8B-B14F-4D97-AF65-F5344CB8AC3E}">
        <p14:creationId xmlns:p14="http://schemas.microsoft.com/office/powerpoint/2010/main" val="3185790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26C321-B87D-4E1F-552D-F84519DD357C}"/>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5EE323-E88F-2B3D-A752-A5778032B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1F2562-846A-FD78-4E60-6279FA1DC6E2}"/>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C2B81E-3782-4B8A-9E47-DF2A73B7A891}" type="datetime1">
              <a:rPr lang="en-US" smtClean="0"/>
              <a:t>1/18/2025</a:t>
            </a:fld>
            <a:endParaRPr lang="en-US"/>
          </a:p>
        </p:txBody>
      </p:sp>
      <p:sp>
        <p:nvSpPr>
          <p:cNvPr id="5" name="Footer Placeholder 4">
            <a:extLst>
              <a:ext uri="{FF2B5EF4-FFF2-40B4-BE49-F238E27FC236}">
                <a16:creationId xmlns:a16="http://schemas.microsoft.com/office/drawing/2014/main" id="{00DFE8C8-CE66-FD4E-0F9E-D16DCA2B0DB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a:extLst>
              <a:ext uri="{FF2B5EF4-FFF2-40B4-BE49-F238E27FC236}">
                <a16:creationId xmlns:a16="http://schemas.microsoft.com/office/drawing/2014/main" id="{4CCF6F3E-0A3E-ED17-DFC0-F73DEEACD94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4D176D1-BC84-44D9-9E2B-F40FD01EB285}" type="slidenum">
              <a:rPr lang="en-US" smtClean="0"/>
              <a:t>‹#›</a:t>
            </a:fld>
            <a:endParaRPr lang="en-US"/>
          </a:p>
        </p:txBody>
      </p:sp>
    </p:spTree>
    <p:extLst>
      <p:ext uri="{BB962C8B-B14F-4D97-AF65-F5344CB8AC3E}">
        <p14:creationId xmlns:p14="http://schemas.microsoft.com/office/powerpoint/2010/main" val="932297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F2701AB-81A5-4589-A6EF-78BE73C8F5AA}" type="datetime1">
              <a:rPr lang="en-US" smtClean="0"/>
              <a:t>1/18/2025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FF6DA9-008F-8B48-92A6-B652298478BF}" type="slidenum">
              <a:rPr lang="en-US" smtClean="0"/>
              <a:t>‹#›</a:t>
            </a:fld>
            <a:endParaRPr lang="en-US"/>
          </a:p>
        </p:txBody>
      </p:sp>
    </p:spTree>
    <p:extLst>
      <p:ext uri="{BB962C8B-B14F-4D97-AF65-F5344CB8AC3E}">
        <p14:creationId xmlns:p14="http://schemas.microsoft.com/office/powerpoint/2010/main" val="3284175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5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7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b="24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057835" y="340660"/>
            <a:ext cx="10238814" cy="28866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solidFill>
                  <a:srgbClr val="002060"/>
                </a:solidFill>
                <a:latin typeface="Aharoni" panose="02010803020104030203" pitchFamily="2" charset="-79"/>
                <a:cs typeface="Aharoni" panose="02010803020104030203" pitchFamily="2" charset="-79"/>
              </a:rPr>
              <a:t>CE-</a:t>
            </a:r>
            <a:r>
              <a:rPr lang="en-US" sz="5400" b="1" dirty="0">
                <a:solidFill>
                  <a:srgbClr val="002060"/>
                </a:solidFill>
                <a:latin typeface="Aharoni" panose="02010803020104030203" pitchFamily="2" charset="-79"/>
                <a:cs typeface="Aharoni" panose="02010803020104030203" pitchFamily="2" charset="-79"/>
              </a:rPr>
              <a:t>0732-1201</a:t>
            </a:r>
          </a:p>
          <a:p>
            <a:r>
              <a:rPr lang="en-US" sz="4000" b="1" dirty="0">
                <a:solidFill>
                  <a:srgbClr val="002060"/>
                </a:solidFill>
                <a:latin typeface="Aharoni" panose="02010803020104030203" pitchFamily="2" charset="-79"/>
                <a:cs typeface="Aharoni" panose="02010803020104030203" pitchFamily="2" charset="-79"/>
              </a:rPr>
              <a:t>SURVEYING</a:t>
            </a:r>
          </a:p>
          <a:p>
            <a:endParaRPr lang="en-US" b="1" dirty="0">
              <a:latin typeface="+mn-lt"/>
            </a:endParaRPr>
          </a:p>
          <a:p>
            <a:endParaRPr lang="en-US" b="1" dirty="0">
              <a:latin typeface="+mn-lt"/>
            </a:endParaRPr>
          </a:p>
        </p:txBody>
      </p:sp>
      <p:sp>
        <p:nvSpPr>
          <p:cNvPr id="5" name="TextBox 4"/>
          <p:cNvSpPr txBox="1"/>
          <p:nvPr/>
        </p:nvSpPr>
        <p:spPr>
          <a:xfrm>
            <a:off x="3612776" y="5199529"/>
            <a:ext cx="5026398" cy="1631216"/>
          </a:xfrm>
          <a:prstGeom prst="rect">
            <a:avLst/>
          </a:prstGeom>
          <a:noFill/>
        </p:spPr>
        <p:txBody>
          <a:bodyPr wrap="square" rtlCol="0">
            <a:spAutoFit/>
          </a:bodyPr>
          <a:lstStyle/>
          <a:p>
            <a:pPr algn="ctr"/>
            <a:r>
              <a:rPr lang="en-US" sz="2000" b="1" dirty="0" err="1">
                <a:solidFill>
                  <a:srgbClr val="0000CC"/>
                </a:solidFill>
                <a:latin typeface="Times New Roman" panose="02020603050405020304" pitchFamily="18" charset="0"/>
                <a:cs typeface="Times New Roman" panose="02020603050405020304" pitchFamily="18" charset="0"/>
              </a:rPr>
              <a:t>Oaisul</a:t>
            </a:r>
            <a:r>
              <a:rPr lang="en-US" sz="2000" b="1" dirty="0">
                <a:solidFill>
                  <a:srgbClr val="0000CC"/>
                </a:solidFill>
                <a:latin typeface="Times New Roman" panose="02020603050405020304" pitchFamily="18" charset="0"/>
                <a:cs typeface="Times New Roman" panose="02020603050405020304" pitchFamily="18" charset="0"/>
              </a:rPr>
              <a:t> Mostofa Karim</a:t>
            </a:r>
          </a:p>
          <a:p>
            <a:pPr algn="ctr"/>
            <a:r>
              <a:rPr lang="en-US" sz="2000" b="1" dirty="0">
                <a:solidFill>
                  <a:srgbClr val="0000CC"/>
                </a:solidFill>
                <a:latin typeface="Times New Roman" panose="02020603050405020304" pitchFamily="18" charset="0"/>
                <a:cs typeface="Times New Roman" panose="02020603050405020304" pitchFamily="18" charset="0"/>
              </a:rPr>
              <a:t>Lecturer</a:t>
            </a:r>
          </a:p>
          <a:p>
            <a:pPr algn="ctr"/>
            <a:r>
              <a:rPr lang="en-US" sz="2000" b="1" dirty="0">
                <a:solidFill>
                  <a:srgbClr val="0000CC"/>
                </a:solidFill>
                <a:latin typeface="Times New Roman" panose="02020603050405020304" pitchFamily="18" charset="0"/>
                <a:cs typeface="Times New Roman" panose="02020603050405020304" pitchFamily="18" charset="0"/>
              </a:rPr>
              <a:t>Dept. of Civil Engineering</a:t>
            </a:r>
          </a:p>
          <a:p>
            <a:pPr algn="ctr"/>
            <a:r>
              <a:rPr lang="en-US" sz="2000" b="1" dirty="0">
                <a:solidFill>
                  <a:srgbClr val="0000CC"/>
                </a:solidFill>
                <a:latin typeface="Times New Roman" panose="02020603050405020304" pitchFamily="18" charset="0"/>
                <a:cs typeface="Times New Roman" panose="02020603050405020304" pitchFamily="18" charset="0"/>
              </a:rPr>
              <a:t>University of Global Village (UGV), </a:t>
            </a:r>
            <a:r>
              <a:rPr lang="en-US" sz="2000" b="1" dirty="0" err="1">
                <a:solidFill>
                  <a:srgbClr val="0000CC"/>
                </a:solidFill>
                <a:latin typeface="Times New Roman" panose="02020603050405020304" pitchFamily="18" charset="0"/>
                <a:cs typeface="Times New Roman" panose="02020603050405020304" pitchFamily="18" charset="0"/>
              </a:rPr>
              <a:t>Barishal</a:t>
            </a:r>
            <a:endParaRPr lang="en-US" sz="2000" b="1" dirty="0">
              <a:solidFill>
                <a:srgbClr val="0000CC"/>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244C79EC-58F6-4F4B-BA42-E978DEA59F02}"/>
              </a:ext>
            </a:extLst>
          </p:cNvPr>
          <p:cNvSpPr>
            <a:spLocks noGrp="1"/>
          </p:cNvSpPr>
          <p:nvPr>
            <p:ph type="sldNum" sz="quarter" idx="12"/>
          </p:nvPr>
        </p:nvSpPr>
        <p:spPr/>
        <p:txBody>
          <a:bodyPr/>
          <a:lstStyle/>
          <a:p>
            <a:fld id="{572A0C7B-DB69-4E5E-85B3-D3E97ECA3D08}" type="slidenum">
              <a:rPr lang="en-US" smtClean="0"/>
              <a:t>1</a:t>
            </a:fld>
            <a:endParaRPr lang="en-US"/>
          </a:p>
        </p:txBody>
      </p:sp>
    </p:spTree>
    <p:extLst>
      <p:ext uri="{BB962C8B-B14F-4D97-AF65-F5344CB8AC3E}">
        <p14:creationId xmlns:p14="http://schemas.microsoft.com/office/powerpoint/2010/main" val="394713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1600200"/>
            <a:ext cx="10487025" cy="3093154"/>
          </a:xfrm>
          <a:prstGeom prst="rect">
            <a:avLst/>
          </a:prstGeom>
          <a:noFill/>
        </p:spPr>
        <p:txBody>
          <a:bodyPr wrap="square" rtlCol="0">
            <a:spAutoFit/>
          </a:bodyPr>
          <a:lstStyle/>
          <a:p>
            <a:pPr algn="just">
              <a:lnSpc>
                <a:spcPct val="150000"/>
              </a:lnSpc>
            </a:pPr>
            <a:r>
              <a:rPr lang="en-US" sz="2600" b="1" dirty="0">
                <a:solidFill>
                  <a:schemeClr val="accent1"/>
                </a:solidFill>
                <a:latin typeface="Times New Roman" panose="02020603050405020304" pitchFamily="18" charset="0"/>
                <a:cs typeface="Times New Roman" panose="02020603050405020304" pitchFamily="18" charset="0"/>
              </a:rPr>
              <a:t>Classifications of Surveying</a:t>
            </a:r>
          </a:p>
          <a:p>
            <a:pPr algn="just">
              <a:lnSpc>
                <a:spcPct val="150000"/>
              </a:lnSpc>
            </a:pPr>
            <a:r>
              <a:rPr lang="en-US" sz="2600" b="1" dirty="0">
                <a:latin typeface="Times New Roman" panose="02020603050405020304" pitchFamily="18" charset="0"/>
                <a:cs typeface="Times New Roman" panose="02020603050405020304" pitchFamily="18" charset="0"/>
              </a:rPr>
              <a:t>Based on the nature of the field survey:</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Land survey (Topographical survey, Cadastral survey, City survey)</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Marine survey</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Astronomical survey </a:t>
            </a:r>
          </a:p>
        </p:txBody>
      </p:sp>
      <p:sp>
        <p:nvSpPr>
          <p:cNvPr id="4" name="TextBox 3"/>
          <p:cNvSpPr txBox="1"/>
          <p:nvPr/>
        </p:nvSpPr>
        <p:spPr>
          <a:xfrm>
            <a:off x="3630706" y="733425"/>
            <a:ext cx="669663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Fundamentals of Surveying</a:t>
            </a:r>
          </a:p>
        </p:txBody>
      </p:sp>
      <p:sp>
        <p:nvSpPr>
          <p:cNvPr id="2" name="Slide Number Placeholder 1">
            <a:extLst>
              <a:ext uri="{FF2B5EF4-FFF2-40B4-BE49-F238E27FC236}">
                <a16:creationId xmlns:a16="http://schemas.microsoft.com/office/drawing/2014/main" id="{18D9F681-55D0-46CB-89C6-AB2F823D6C9B}"/>
              </a:ext>
            </a:extLst>
          </p:cNvPr>
          <p:cNvSpPr>
            <a:spLocks noGrp="1"/>
          </p:cNvSpPr>
          <p:nvPr>
            <p:ph type="sldNum" sz="quarter" idx="12"/>
          </p:nvPr>
        </p:nvSpPr>
        <p:spPr/>
        <p:txBody>
          <a:bodyPr/>
          <a:lstStyle/>
          <a:p>
            <a:fld id="{572A0C7B-DB69-4E5E-85B3-D3E97ECA3D08}" type="slidenum">
              <a:rPr lang="en-US" smtClean="0"/>
              <a:t>10</a:t>
            </a:fld>
            <a:endParaRPr lang="en-US"/>
          </a:p>
        </p:txBody>
      </p:sp>
    </p:spTree>
    <p:extLst>
      <p:ext uri="{BB962C8B-B14F-4D97-AF65-F5344CB8AC3E}">
        <p14:creationId xmlns:p14="http://schemas.microsoft.com/office/powerpoint/2010/main" val="33890592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3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4B1AA6-FD0A-4017-8E9D-25B2252A4F41}"/>
              </a:ext>
            </a:extLst>
          </p:cNvPr>
          <p:cNvSpPr>
            <a:spLocks noGrp="1"/>
          </p:cNvSpPr>
          <p:nvPr>
            <p:ph type="sldNum" sz="quarter" idx="12"/>
          </p:nvPr>
        </p:nvSpPr>
        <p:spPr/>
        <p:txBody>
          <a:bodyPr/>
          <a:lstStyle/>
          <a:p>
            <a:fld id="{572A0C7B-DB69-4E5E-85B3-D3E97ECA3D08}" type="slidenum">
              <a:rPr lang="en-US" smtClean="0"/>
              <a:t>100</a:t>
            </a:fld>
            <a:endParaRPr lang="en-US"/>
          </a:p>
        </p:txBody>
      </p:sp>
    </p:spTree>
    <p:extLst>
      <p:ext uri="{BB962C8B-B14F-4D97-AF65-F5344CB8AC3E}">
        <p14:creationId xmlns:p14="http://schemas.microsoft.com/office/powerpoint/2010/main" val="29319693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45712-3E1A-EBF1-1270-D48B1A9BD2D5}"/>
              </a:ext>
            </a:extLst>
          </p:cNvPr>
          <p:cNvSpPr txBox="1"/>
          <p:nvPr/>
        </p:nvSpPr>
        <p:spPr>
          <a:xfrm>
            <a:off x="2585884" y="2286000"/>
            <a:ext cx="7020232" cy="187743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a:cs typeface="Times New Roman" panose="02020603050405020304" pitchFamily="18" charset="0"/>
              </a:rPr>
              <a:t>Introduction to Remote Sensing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a:cs typeface="Times New Roman" panose="02020603050405020304" pitchFamily="18" charset="0"/>
              </a:rPr>
              <a:t>(Week 13-14)</a:t>
            </a:r>
          </a:p>
        </p:txBody>
      </p:sp>
      <p:sp>
        <p:nvSpPr>
          <p:cNvPr id="3" name="Slide Number Placeholder 2">
            <a:extLst>
              <a:ext uri="{FF2B5EF4-FFF2-40B4-BE49-F238E27FC236}">
                <a16:creationId xmlns:a16="http://schemas.microsoft.com/office/drawing/2014/main" id="{CE273CFA-0ED1-BF95-5815-F5E1E1B89B4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FF6DA9-008F-8B48-92A6-B652298478BF}" type="slidenum">
              <a:rPr kumimoji="0" lang="en-US" sz="1200" b="0" i="0" u="none" strike="noStrike" kern="1200" cap="none" spc="0" normalizeH="0" baseline="0" noProof="0">
                <a:ln>
                  <a:noFill/>
                </a:ln>
                <a:solidFill>
                  <a:prstClr val="black">
                    <a:tint val="75000"/>
                  </a:prstClr>
                </a:solidFill>
                <a:effectLst/>
                <a:uLnTx/>
                <a:uFillTx/>
                <a:latin typeface="Calibri"/>
                <a:ea typeface="Calibri" panose="020F0502020204030204"/>
                <a:cs typeface="Arial"/>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tint val="75000"/>
                </a:prstClr>
              </a:solidFill>
              <a:effectLst/>
              <a:uLnTx/>
              <a:uFillTx/>
              <a:latin typeface="Calibri"/>
              <a:ea typeface="Calibri" panose="020F0502020204030204"/>
              <a:cs typeface="Arial"/>
            </a:endParaRPr>
          </a:p>
        </p:txBody>
      </p:sp>
      <p:pic>
        <p:nvPicPr>
          <p:cNvPr id="4" name="Picture 3">
            <a:extLst>
              <a:ext uri="{FF2B5EF4-FFF2-40B4-BE49-F238E27FC236}">
                <a16:creationId xmlns:a16="http://schemas.microsoft.com/office/drawing/2014/main" id="{E7B97FF5-F3A2-C940-7D91-853C45C7B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842" y="797859"/>
            <a:ext cx="1284316" cy="1554480"/>
          </a:xfrm>
          <a:prstGeom prst="rect">
            <a:avLst/>
          </a:prstGeom>
        </p:spPr>
      </p:pic>
    </p:spTree>
    <p:extLst>
      <p:ext uri="{BB962C8B-B14F-4D97-AF65-F5344CB8AC3E}">
        <p14:creationId xmlns:p14="http://schemas.microsoft.com/office/powerpoint/2010/main" val="2245615255"/>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B618FD-F404-48D1-8433-32483643FCDB}"/>
              </a:ext>
            </a:extLst>
          </p:cNvPr>
          <p:cNvSpPr>
            <a:spLocks noGrp="1"/>
          </p:cNvSpPr>
          <p:nvPr>
            <p:ph type="sldNum" sz="quarter" idx="12"/>
          </p:nvPr>
        </p:nvSpPr>
        <p:spPr/>
        <p:txBody>
          <a:bodyPr/>
          <a:lstStyle/>
          <a:p>
            <a:fld id="{572A0C7B-DB69-4E5E-85B3-D3E97ECA3D08}" type="slidenum">
              <a:rPr lang="en-US" smtClean="0"/>
              <a:t>102</a:t>
            </a:fld>
            <a:endParaRPr lang="en-US"/>
          </a:p>
        </p:txBody>
      </p:sp>
    </p:spTree>
    <p:extLst>
      <p:ext uri="{BB962C8B-B14F-4D97-AF65-F5344CB8AC3E}">
        <p14:creationId xmlns:p14="http://schemas.microsoft.com/office/powerpoint/2010/main" val="70021008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1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B618FD-F404-48D1-8433-32483643FCDB}"/>
              </a:ext>
            </a:extLst>
          </p:cNvPr>
          <p:cNvSpPr>
            <a:spLocks noGrp="1"/>
          </p:cNvSpPr>
          <p:nvPr>
            <p:ph type="sldNum" sz="quarter" idx="12"/>
          </p:nvPr>
        </p:nvSpPr>
        <p:spPr/>
        <p:txBody>
          <a:bodyPr/>
          <a:lstStyle/>
          <a:p>
            <a:fld id="{572A0C7B-DB69-4E5E-85B3-D3E97ECA3D08}" type="slidenum">
              <a:rPr lang="en-US" smtClean="0"/>
              <a:t>103</a:t>
            </a:fld>
            <a:endParaRPr lang="en-US"/>
          </a:p>
        </p:txBody>
      </p:sp>
    </p:spTree>
    <p:extLst>
      <p:ext uri="{BB962C8B-B14F-4D97-AF65-F5344CB8AC3E}">
        <p14:creationId xmlns:p14="http://schemas.microsoft.com/office/powerpoint/2010/main" val="40798671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B618FD-F404-48D1-8433-32483643FCDB}"/>
              </a:ext>
            </a:extLst>
          </p:cNvPr>
          <p:cNvSpPr>
            <a:spLocks noGrp="1"/>
          </p:cNvSpPr>
          <p:nvPr>
            <p:ph type="sldNum" sz="quarter" idx="12"/>
          </p:nvPr>
        </p:nvSpPr>
        <p:spPr/>
        <p:txBody>
          <a:bodyPr/>
          <a:lstStyle/>
          <a:p>
            <a:fld id="{572A0C7B-DB69-4E5E-85B3-D3E97ECA3D08}" type="slidenum">
              <a:rPr lang="en-US" smtClean="0"/>
              <a:t>104</a:t>
            </a:fld>
            <a:endParaRPr lang="en-US"/>
          </a:p>
        </p:txBody>
      </p:sp>
    </p:spTree>
    <p:extLst>
      <p:ext uri="{BB962C8B-B14F-4D97-AF65-F5344CB8AC3E}">
        <p14:creationId xmlns:p14="http://schemas.microsoft.com/office/powerpoint/2010/main" val="19826132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B618FD-F404-48D1-8433-32483643FCDB}"/>
              </a:ext>
            </a:extLst>
          </p:cNvPr>
          <p:cNvSpPr>
            <a:spLocks noGrp="1"/>
          </p:cNvSpPr>
          <p:nvPr>
            <p:ph type="sldNum" sz="quarter" idx="12"/>
          </p:nvPr>
        </p:nvSpPr>
        <p:spPr/>
        <p:txBody>
          <a:bodyPr/>
          <a:lstStyle/>
          <a:p>
            <a:fld id="{572A0C7B-DB69-4E5E-85B3-D3E97ECA3D08}" type="slidenum">
              <a:rPr lang="en-US" smtClean="0"/>
              <a:t>105</a:t>
            </a:fld>
            <a:endParaRPr lang="en-US"/>
          </a:p>
        </p:txBody>
      </p:sp>
    </p:spTree>
    <p:extLst>
      <p:ext uri="{BB962C8B-B14F-4D97-AF65-F5344CB8AC3E}">
        <p14:creationId xmlns:p14="http://schemas.microsoft.com/office/powerpoint/2010/main" val="6621020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B618FD-F404-48D1-8433-32483643FCDB}"/>
              </a:ext>
            </a:extLst>
          </p:cNvPr>
          <p:cNvSpPr>
            <a:spLocks noGrp="1"/>
          </p:cNvSpPr>
          <p:nvPr>
            <p:ph type="sldNum" sz="quarter" idx="12"/>
          </p:nvPr>
        </p:nvSpPr>
        <p:spPr/>
        <p:txBody>
          <a:bodyPr/>
          <a:lstStyle/>
          <a:p>
            <a:fld id="{572A0C7B-DB69-4E5E-85B3-D3E97ECA3D08}" type="slidenum">
              <a:rPr lang="en-US" smtClean="0"/>
              <a:t>106</a:t>
            </a:fld>
            <a:endParaRPr lang="en-US"/>
          </a:p>
        </p:txBody>
      </p:sp>
    </p:spTree>
    <p:extLst>
      <p:ext uri="{BB962C8B-B14F-4D97-AF65-F5344CB8AC3E}">
        <p14:creationId xmlns:p14="http://schemas.microsoft.com/office/powerpoint/2010/main" val="333725563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B618FD-F404-48D1-8433-32483643FCDB}"/>
              </a:ext>
            </a:extLst>
          </p:cNvPr>
          <p:cNvSpPr>
            <a:spLocks noGrp="1"/>
          </p:cNvSpPr>
          <p:nvPr>
            <p:ph type="sldNum" sz="quarter" idx="12"/>
          </p:nvPr>
        </p:nvSpPr>
        <p:spPr/>
        <p:txBody>
          <a:bodyPr/>
          <a:lstStyle/>
          <a:p>
            <a:fld id="{572A0C7B-DB69-4E5E-85B3-D3E97ECA3D08}" type="slidenum">
              <a:rPr lang="en-US" smtClean="0"/>
              <a:t>107</a:t>
            </a:fld>
            <a:endParaRPr lang="en-US"/>
          </a:p>
        </p:txBody>
      </p:sp>
    </p:spTree>
    <p:extLst>
      <p:ext uri="{BB962C8B-B14F-4D97-AF65-F5344CB8AC3E}">
        <p14:creationId xmlns:p14="http://schemas.microsoft.com/office/powerpoint/2010/main" val="39283271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B618FD-F404-48D1-8433-32483643FCDB}"/>
              </a:ext>
            </a:extLst>
          </p:cNvPr>
          <p:cNvSpPr>
            <a:spLocks noGrp="1"/>
          </p:cNvSpPr>
          <p:nvPr>
            <p:ph type="sldNum" sz="quarter" idx="12"/>
          </p:nvPr>
        </p:nvSpPr>
        <p:spPr/>
        <p:txBody>
          <a:bodyPr/>
          <a:lstStyle/>
          <a:p>
            <a:fld id="{572A0C7B-DB69-4E5E-85B3-D3E97ECA3D08}" type="slidenum">
              <a:rPr lang="en-US" smtClean="0"/>
              <a:t>108</a:t>
            </a:fld>
            <a:endParaRPr lang="en-US"/>
          </a:p>
        </p:txBody>
      </p:sp>
    </p:spTree>
    <p:extLst>
      <p:ext uri="{BB962C8B-B14F-4D97-AF65-F5344CB8AC3E}">
        <p14:creationId xmlns:p14="http://schemas.microsoft.com/office/powerpoint/2010/main" val="8702673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B618FD-F404-48D1-8433-32483643FCDB}"/>
              </a:ext>
            </a:extLst>
          </p:cNvPr>
          <p:cNvSpPr>
            <a:spLocks noGrp="1"/>
          </p:cNvSpPr>
          <p:nvPr>
            <p:ph type="sldNum" sz="quarter" idx="12"/>
          </p:nvPr>
        </p:nvSpPr>
        <p:spPr/>
        <p:txBody>
          <a:bodyPr/>
          <a:lstStyle/>
          <a:p>
            <a:fld id="{572A0C7B-DB69-4E5E-85B3-D3E97ECA3D08}" type="slidenum">
              <a:rPr lang="en-US" smtClean="0"/>
              <a:t>109</a:t>
            </a:fld>
            <a:endParaRPr lang="en-US"/>
          </a:p>
        </p:txBody>
      </p:sp>
    </p:spTree>
    <p:extLst>
      <p:ext uri="{BB962C8B-B14F-4D97-AF65-F5344CB8AC3E}">
        <p14:creationId xmlns:p14="http://schemas.microsoft.com/office/powerpoint/2010/main" val="524709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1600200"/>
            <a:ext cx="10487025" cy="4293483"/>
          </a:xfrm>
          <a:prstGeom prst="rect">
            <a:avLst/>
          </a:prstGeom>
          <a:noFill/>
        </p:spPr>
        <p:txBody>
          <a:bodyPr wrap="square" rtlCol="0">
            <a:spAutoFit/>
          </a:bodyPr>
          <a:lstStyle/>
          <a:p>
            <a:pPr algn="just">
              <a:lnSpc>
                <a:spcPct val="150000"/>
              </a:lnSpc>
            </a:pPr>
            <a:r>
              <a:rPr lang="en-US" sz="2600" b="1" dirty="0">
                <a:solidFill>
                  <a:srgbClr val="002060"/>
                </a:solidFill>
                <a:latin typeface="Times New Roman" panose="02020603050405020304" pitchFamily="18" charset="0"/>
                <a:cs typeface="Times New Roman" panose="02020603050405020304" pitchFamily="18" charset="0"/>
              </a:rPr>
              <a:t>Classifications of Surveying</a:t>
            </a:r>
          </a:p>
          <a:p>
            <a:pPr algn="just">
              <a:lnSpc>
                <a:spcPct val="150000"/>
              </a:lnSpc>
            </a:pPr>
            <a:r>
              <a:rPr lang="en-US" sz="2600" b="1" dirty="0">
                <a:latin typeface="Times New Roman" panose="02020603050405020304" pitchFamily="18" charset="0"/>
                <a:cs typeface="Times New Roman" panose="02020603050405020304" pitchFamily="18" charset="0"/>
              </a:rPr>
              <a:t>Based on the object of the field survey:</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Engineering survey</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Military survey</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Mine survey</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Geological survey etc.</a:t>
            </a:r>
          </a:p>
          <a:p>
            <a:pPr marL="457200" indent="-457200" algn="just">
              <a:lnSpc>
                <a:spcPct val="150000"/>
              </a:lnSpc>
              <a:buFont typeface="Wingdings" panose="05000000000000000000" pitchFamily="2" charset="2"/>
              <a:buChar char="§"/>
            </a:pPr>
            <a:endParaRPr lang="en-US" sz="2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016188" y="733425"/>
            <a:ext cx="5593977"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Fundamentals of Surveying</a:t>
            </a:r>
          </a:p>
        </p:txBody>
      </p:sp>
      <p:sp>
        <p:nvSpPr>
          <p:cNvPr id="2" name="Slide Number Placeholder 1">
            <a:extLst>
              <a:ext uri="{FF2B5EF4-FFF2-40B4-BE49-F238E27FC236}">
                <a16:creationId xmlns:a16="http://schemas.microsoft.com/office/drawing/2014/main" id="{9F3E73AC-DD1F-425F-87E8-FC0FCBD00636}"/>
              </a:ext>
            </a:extLst>
          </p:cNvPr>
          <p:cNvSpPr>
            <a:spLocks noGrp="1"/>
          </p:cNvSpPr>
          <p:nvPr>
            <p:ph type="sldNum" sz="quarter" idx="12"/>
          </p:nvPr>
        </p:nvSpPr>
        <p:spPr/>
        <p:txBody>
          <a:bodyPr/>
          <a:lstStyle/>
          <a:p>
            <a:fld id="{572A0C7B-DB69-4E5E-85B3-D3E97ECA3D08}" type="slidenum">
              <a:rPr lang="en-US" smtClean="0"/>
              <a:t>11</a:t>
            </a:fld>
            <a:endParaRPr lang="en-US"/>
          </a:p>
        </p:txBody>
      </p:sp>
    </p:spTree>
    <p:extLst>
      <p:ext uri="{BB962C8B-B14F-4D97-AF65-F5344CB8AC3E}">
        <p14:creationId xmlns:p14="http://schemas.microsoft.com/office/powerpoint/2010/main" val="13237418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B618FD-F404-48D1-8433-32483643FCDB}"/>
              </a:ext>
            </a:extLst>
          </p:cNvPr>
          <p:cNvSpPr>
            <a:spLocks noGrp="1"/>
          </p:cNvSpPr>
          <p:nvPr>
            <p:ph type="sldNum" sz="quarter" idx="12"/>
          </p:nvPr>
        </p:nvSpPr>
        <p:spPr/>
        <p:txBody>
          <a:bodyPr/>
          <a:lstStyle/>
          <a:p>
            <a:fld id="{572A0C7B-DB69-4E5E-85B3-D3E97ECA3D08}" type="slidenum">
              <a:rPr lang="en-US" smtClean="0"/>
              <a:t>110</a:t>
            </a:fld>
            <a:endParaRPr lang="en-US"/>
          </a:p>
        </p:txBody>
      </p:sp>
    </p:spTree>
    <p:extLst>
      <p:ext uri="{BB962C8B-B14F-4D97-AF65-F5344CB8AC3E}">
        <p14:creationId xmlns:p14="http://schemas.microsoft.com/office/powerpoint/2010/main" val="7930153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1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B618FD-F404-48D1-8433-32483643FCDB}"/>
              </a:ext>
            </a:extLst>
          </p:cNvPr>
          <p:cNvSpPr>
            <a:spLocks noGrp="1"/>
          </p:cNvSpPr>
          <p:nvPr>
            <p:ph type="sldNum" sz="quarter" idx="12"/>
          </p:nvPr>
        </p:nvSpPr>
        <p:spPr/>
        <p:txBody>
          <a:bodyPr/>
          <a:lstStyle/>
          <a:p>
            <a:fld id="{572A0C7B-DB69-4E5E-85B3-D3E97ECA3D08}" type="slidenum">
              <a:rPr lang="en-US" smtClean="0"/>
              <a:t>111</a:t>
            </a:fld>
            <a:endParaRPr lang="en-US"/>
          </a:p>
        </p:txBody>
      </p:sp>
    </p:spTree>
    <p:extLst>
      <p:ext uri="{BB962C8B-B14F-4D97-AF65-F5344CB8AC3E}">
        <p14:creationId xmlns:p14="http://schemas.microsoft.com/office/powerpoint/2010/main" val="363274731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B618FD-F404-48D1-8433-32483643FCDB}"/>
              </a:ext>
            </a:extLst>
          </p:cNvPr>
          <p:cNvSpPr>
            <a:spLocks noGrp="1"/>
          </p:cNvSpPr>
          <p:nvPr>
            <p:ph type="sldNum" sz="quarter" idx="12"/>
          </p:nvPr>
        </p:nvSpPr>
        <p:spPr/>
        <p:txBody>
          <a:bodyPr/>
          <a:lstStyle/>
          <a:p>
            <a:fld id="{572A0C7B-DB69-4E5E-85B3-D3E97ECA3D08}" type="slidenum">
              <a:rPr lang="en-US" smtClean="0"/>
              <a:t>112</a:t>
            </a:fld>
            <a:endParaRPr lang="en-US"/>
          </a:p>
        </p:txBody>
      </p:sp>
    </p:spTree>
    <p:extLst>
      <p:ext uri="{BB962C8B-B14F-4D97-AF65-F5344CB8AC3E}">
        <p14:creationId xmlns:p14="http://schemas.microsoft.com/office/powerpoint/2010/main" val="30250621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B618FD-F404-48D1-8433-32483643FCDB}"/>
              </a:ext>
            </a:extLst>
          </p:cNvPr>
          <p:cNvSpPr>
            <a:spLocks noGrp="1"/>
          </p:cNvSpPr>
          <p:nvPr>
            <p:ph type="sldNum" sz="quarter" idx="12"/>
          </p:nvPr>
        </p:nvSpPr>
        <p:spPr/>
        <p:txBody>
          <a:bodyPr/>
          <a:lstStyle/>
          <a:p>
            <a:fld id="{572A0C7B-DB69-4E5E-85B3-D3E97ECA3D08}" type="slidenum">
              <a:rPr lang="en-US" smtClean="0"/>
              <a:t>113</a:t>
            </a:fld>
            <a:endParaRPr lang="en-US"/>
          </a:p>
        </p:txBody>
      </p:sp>
    </p:spTree>
    <p:extLst>
      <p:ext uri="{BB962C8B-B14F-4D97-AF65-F5344CB8AC3E}">
        <p14:creationId xmlns:p14="http://schemas.microsoft.com/office/powerpoint/2010/main" val="11819394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B618FD-F404-48D1-8433-32483643FCDB}"/>
              </a:ext>
            </a:extLst>
          </p:cNvPr>
          <p:cNvSpPr>
            <a:spLocks noGrp="1"/>
          </p:cNvSpPr>
          <p:nvPr>
            <p:ph type="sldNum" sz="quarter" idx="12"/>
          </p:nvPr>
        </p:nvSpPr>
        <p:spPr/>
        <p:txBody>
          <a:bodyPr/>
          <a:lstStyle/>
          <a:p>
            <a:fld id="{572A0C7B-DB69-4E5E-85B3-D3E97ECA3D08}" type="slidenum">
              <a:rPr lang="en-US" smtClean="0"/>
              <a:t>114</a:t>
            </a:fld>
            <a:endParaRPr lang="en-US"/>
          </a:p>
        </p:txBody>
      </p:sp>
    </p:spTree>
    <p:extLst>
      <p:ext uri="{BB962C8B-B14F-4D97-AF65-F5344CB8AC3E}">
        <p14:creationId xmlns:p14="http://schemas.microsoft.com/office/powerpoint/2010/main" val="37990257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55A017-3265-4BA2-A363-2E4D73948B87}"/>
              </a:ext>
            </a:extLst>
          </p:cNvPr>
          <p:cNvSpPr>
            <a:spLocks noGrp="1"/>
          </p:cNvSpPr>
          <p:nvPr>
            <p:ph type="sldNum" sz="quarter" idx="12"/>
          </p:nvPr>
        </p:nvSpPr>
        <p:spPr/>
        <p:txBody>
          <a:bodyPr/>
          <a:lstStyle/>
          <a:p>
            <a:fld id="{572A0C7B-DB69-4E5E-85B3-D3E97ECA3D08}" type="slidenum">
              <a:rPr lang="en-US" smtClean="0"/>
              <a:t>115</a:t>
            </a:fld>
            <a:endParaRPr lang="en-US"/>
          </a:p>
        </p:txBody>
      </p:sp>
    </p:spTree>
    <p:extLst>
      <p:ext uri="{BB962C8B-B14F-4D97-AF65-F5344CB8AC3E}">
        <p14:creationId xmlns:p14="http://schemas.microsoft.com/office/powerpoint/2010/main" val="1717088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995082"/>
            <a:ext cx="10233212" cy="5421933"/>
          </a:xfrm>
          <a:prstGeom prst="rect">
            <a:avLst/>
          </a:prstGeom>
          <a:noFill/>
        </p:spPr>
        <p:txBody>
          <a:bodyPr wrap="square" rtlCol="0">
            <a:spAutoFit/>
          </a:bodyPr>
          <a:lstStyle/>
          <a:p>
            <a:pPr algn="just">
              <a:lnSpc>
                <a:spcPct val="150000"/>
              </a:lnSpc>
            </a:pPr>
            <a:r>
              <a:rPr lang="en-US" sz="2600" b="1" dirty="0">
                <a:solidFill>
                  <a:srgbClr val="002060"/>
                </a:solidFill>
                <a:latin typeface="Times New Roman" panose="02020603050405020304" pitchFamily="18" charset="0"/>
                <a:cs typeface="Times New Roman" panose="02020603050405020304" pitchFamily="18" charset="0"/>
              </a:rPr>
              <a:t>Classifications of Surveying</a:t>
            </a:r>
          </a:p>
          <a:p>
            <a:pPr algn="just">
              <a:lnSpc>
                <a:spcPct val="150000"/>
              </a:lnSpc>
            </a:pPr>
            <a:r>
              <a:rPr lang="en-US" sz="2600" b="1" dirty="0">
                <a:latin typeface="Times New Roman" panose="02020603050405020304" pitchFamily="18" charset="0"/>
                <a:cs typeface="Times New Roman" panose="02020603050405020304" pitchFamily="18" charset="0"/>
              </a:rPr>
              <a:t>Based on the instruments:</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Chain survey</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Theodolite survey</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Traverse survey</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Triangulation survey</a:t>
            </a:r>
          </a:p>
          <a:p>
            <a:pPr marL="457200" indent="-457200" algn="just">
              <a:lnSpc>
                <a:spcPct val="150000"/>
              </a:lnSpc>
              <a:buFont typeface="Wingdings" panose="05000000000000000000" pitchFamily="2" charset="2"/>
              <a:buChar char="§"/>
            </a:pPr>
            <a:r>
              <a:rPr lang="en-US" sz="2600" dirty="0" err="1">
                <a:latin typeface="Times New Roman" panose="02020603050405020304" pitchFamily="18" charset="0"/>
                <a:cs typeface="Times New Roman" panose="02020603050405020304" pitchFamily="18" charset="0"/>
              </a:rPr>
              <a:t>Tacheometric</a:t>
            </a:r>
            <a:r>
              <a:rPr lang="en-US" sz="2600" dirty="0">
                <a:latin typeface="Times New Roman" panose="02020603050405020304" pitchFamily="18" charset="0"/>
                <a:cs typeface="Times New Roman" panose="02020603050405020304" pitchFamily="18" charset="0"/>
              </a:rPr>
              <a:t> survey</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Plane table survey etc.</a:t>
            </a:r>
          </a:p>
          <a:p>
            <a:pPr marL="457200" indent="-457200" algn="just">
              <a:lnSpc>
                <a:spcPct val="150000"/>
              </a:lnSpc>
              <a:buFont typeface="Wingdings" panose="05000000000000000000" pitchFamily="2" charset="2"/>
              <a:buChar char="§"/>
            </a:pPr>
            <a:endParaRPr lang="en-US" sz="2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70965" y="473060"/>
            <a:ext cx="10981764" cy="584775"/>
          </a:xfrm>
          <a:prstGeom prst="rect">
            <a:avLst/>
          </a:prstGeom>
          <a:noFill/>
        </p:spPr>
        <p:txBody>
          <a:bodyPr wrap="square" rtlCol="0">
            <a:spAutoFit/>
          </a:bodyPr>
          <a:lstStyle/>
          <a:p>
            <a:pPr algn="ctr"/>
            <a:r>
              <a:rPr lang="en-US" sz="3200" b="1" dirty="0">
                <a:solidFill>
                  <a:srgbClr val="002060"/>
                </a:solidFill>
                <a:latin typeface="Times New Roman" panose="02020603050405020304" pitchFamily="18" charset="0"/>
                <a:cs typeface="Times New Roman" panose="02020603050405020304" pitchFamily="18" charset="0"/>
              </a:rPr>
              <a:t>Fundamentals of Surveying</a:t>
            </a:r>
          </a:p>
        </p:txBody>
      </p:sp>
      <p:sp>
        <p:nvSpPr>
          <p:cNvPr id="2" name="Slide Number Placeholder 1">
            <a:extLst>
              <a:ext uri="{FF2B5EF4-FFF2-40B4-BE49-F238E27FC236}">
                <a16:creationId xmlns:a16="http://schemas.microsoft.com/office/drawing/2014/main" id="{5151D157-66A4-4D1B-AC37-CBC2EDD0C099}"/>
              </a:ext>
            </a:extLst>
          </p:cNvPr>
          <p:cNvSpPr>
            <a:spLocks noGrp="1"/>
          </p:cNvSpPr>
          <p:nvPr>
            <p:ph type="sldNum" sz="quarter" idx="12"/>
          </p:nvPr>
        </p:nvSpPr>
        <p:spPr/>
        <p:txBody>
          <a:bodyPr/>
          <a:lstStyle/>
          <a:p>
            <a:fld id="{572A0C7B-DB69-4E5E-85B3-D3E97ECA3D08}" type="slidenum">
              <a:rPr lang="en-US" smtClean="0"/>
              <a:t>12</a:t>
            </a:fld>
            <a:endParaRPr lang="en-US"/>
          </a:p>
        </p:txBody>
      </p:sp>
    </p:spTree>
    <p:extLst>
      <p:ext uri="{BB962C8B-B14F-4D97-AF65-F5344CB8AC3E}">
        <p14:creationId xmlns:p14="http://schemas.microsoft.com/office/powerpoint/2010/main" val="1404925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45712-3E1A-EBF1-1270-D48B1A9BD2D5}"/>
              </a:ext>
            </a:extLst>
          </p:cNvPr>
          <p:cNvSpPr txBox="1"/>
          <p:nvPr/>
        </p:nvSpPr>
        <p:spPr>
          <a:xfrm>
            <a:off x="2949388" y="2859741"/>
            <a:ext cx="6656728" cy="126188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rgbClr val="002060"/>
                </a:solidFill>
                <a:latin typeface="Times New Roman" panose="02020603050405020304" pitchFamily="18" charset="0"/>
                <a:cs typeface="Times New Roman" panose="02020603050405020304" pitchFamily="18" charset="0"/>
              </a:rPr>
              <a:t>Fundamentals of Surveying</a:t>
            </a:r>
            <a:endParaRPr lang="en-US" sz="4000" b="1" dirty="0">
              <a:solidFill>
                <a:prstClr val="black"/>
              </a:solidFill>
              <a:latin typeface="Times New Roman" panose="02020603050405020304" pitchFamily="18" charset="0"/>
              <a:ea typeface="Calibri" panose="020F0502020204030204"/>
              <a:cs typeface="Times New Roman" panose="02020603050405020304" pitchFamily="18" charset="0"/>
            </a:endParaRPr>
          </a:p>
          <a:p>
            <a:pPr algn="ctr"/>
            <a:r>
              <a:rPr lang="en-US" sz="3600" b="1" dirty="0">
                <a:solidFill>
                  <a:srgbClr val="002060"/>
                </a:solidFill>
                <a:latin typeface="Times New Roman" panose="02020603050405020304" pitchFamily="18" charset="0"/>
                <a:ea typeface="Calibri" panose="020F0502020204030204"/>
                <a:cs typeface="Times New Roman" panose="02020603050405020304" pitchFamily="18" charset="0"/>
              </a:rPr>
              <a:t>(Week 2)</a:t>
            </a:r>
          </a:p>
        </p:txBody>
      </p:sp>
      <p:sp>
        <p:nvSpPr>
          <p:cNvPr id="3" name="Slide Number Placeholder 2">
            <a:extLst>
              <a:ext uri="{FF2B5EF4-FFF2-40B4-BE49-F238E27FC236}">
                <a16:creationId xmlns:a16="http://schemas.microsoft.com/office/drawing/2014/main" id="{CE273CFA-0ED1-BF95-5815-F5E1E1B89B4C}"/>
              </a:ext>
            </a:extLst>
          </p:cNvPr>
          <p:cNvSpPr>
            <a:spLocks noGrp="1"/>
          </p:cNvSpPr>
          <p:nvPr>
            <p:ph type="sldNum" sz="quarter" idx="12"/>
          </p:nvPr>
        </p:nvSpPr>
        <p:spPr/>
        <p:txBody>
          <a:bodyPr/>
          <a:lstStyle/>
          <a:p>
            <a:fld id="{C1FF6DA9-008F-8B48-92A6-B652298478BF}" type="slidenum">
              <a:rPr lang="en-US">
                <a:solidFill>
                  <a:prstClr val="black">
                    <a:tint val="75000"/>
                  </a:prstClr>
                </a:solidFill>
                <a:latin typeface="Calibri"/>
                <a:ea typeface="Calibri" panose="020F0502020204030204"/>
                <a:cs typeface="Arial"/>
              </a:rPr>
              <a:pPr/>
              <a:t>13</a:t>
            </a:fld>
            <a:endParaRPr lang="en-US">
              <a:solidFill>
                <a:prstClr val="black">
                  <a:tint val="75000"/>
                </a:prstClr>
              </a:solidFill>
              <a:latin typeface="Calibri"/>
              <a:ea typeface="Calibri" panose="020F0502020204030204"/>
              <a:cs typeface="Arial"/>
            </a:endParaRPr>
          </a:p>
        </p:txBody>
      </p:sp>
      <p:pic>
        <p:nvPicPr>
          <p:cNvPr id="4" name="Picture 3">
            <a:extLst>
              <a:ext uri="{FF2B5EF4-FFF2-40B4-BE49-F238E27FC236}">
                <a16:creationId xmlns:a16="http://schemas.microsoft.com/office/drawing/2014/main" id="{E7B97FF5-F3A2-C940-7D91-853C45C7B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842" y="731520"/>
            <a:ext cx="1284316" cy="1554480"/>
          </a:xfrm>
          <a:prstGeom prst="rect">
            <a:avLst/>
          </a:prstGeom>
        </p:spPr>
      </p:pic>
    </p:spTree>
    <p:extLst>
      <p:ext uri="{BB962C8B-B14F-4D97-AF65-F5344CB8AC3E}">
        <p14:creationId xmlns:p14="http://schemas.microsoft.com/office/powerpoint/2010/main" val="223535806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1600200"/>
            <a:ext cx="10487025" cy="620619"/>
          </a:xfrm>
          <a:prstGeom prst="rect">
            <a:avLst/>
          </a:prstGeom>
          <a:noFill/>
        </p:spPr>
        <p:txBody>
          <a:bodyPr wrap="square" rtlCol="0">
            <a:spAutoFit/>
          </a:bodyPr>
          <a:lstStyle/>
          <a:p>
            <a:pPr algn="just">
              <a:lnSpc>
                <a:spcPct val="150000"/>
              </a:lnSpc>
            </a:pPr>
            <a:r>
              <a:rPr lang="en-US" sz="2600" dirty="0">
                <a:solidFill>
                  <a:schemeClr val="accent5">
                    <a:lumMod val="50000"/>
                  </a:schemeClr>
                </a:solidFill>
                <a:latin typeface="Times New Roman" panose="02020603050405020304" pitchFamily="18" charset="0"/>
                <a:cs typeface="Times New Roman" panose="02020603050405020304" pitchFamily="18" charset="0"/>
              </a:rPr>
              <a:t>Error Due to the Use of Wrong Scale</a:t>
            </a:r>
          </a:p>
        </p:txBody>
      </p:sp>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Fundamentals of Surveying</a:t>
            </a: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2731"/>
          <a:stretch/>
        </p:blipFill>
        <p:spPr>
          <a:xfrm>
            <a:off x="790574" y="2369820"/>
            <a:ext cx="10658475" cy="3545206"/>
          </a:xfrm>
          <a:prstGeom prst="rect">
            <a:avLst/>
          </a:prstGeom>
        </p:spPr>
      </p:pic>
      <p:sp>
        <p:nvSpPr>
          <p:cNvPr id="5" name="TextBox 4"/>
          <p:cNvSpPr txBox="1"/>
          <p:nvPr/>
        </p:nvSpPr>
        <p:spPr>
          <a:xfrm>
            <a:off x="8029575" y="6010275"/>
            <a:ext cx="3286126" cy="400110"/>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R.F-Representative Fraction</a:t>
            </a:r>
          </a:p>
        </p:txBody>
      </p:sp>
      <p:sp>
        <p:nvSpPr>
          <p:cNvPr id="6" name="Slide Number Placeholder 5">
            <a:extLst>
              <a:ext uri="{FF2B5EF4-FFF2-40B4-BE49-F238E27FC236}">
                <a16:creationId xmlns:a16="http://schemas.microsoft.com/office/drawing/2014/main" id="{6768A8F8-1850-4731-B53C-788C6CC72C69}"/>
              </a:ext>
            </a:extLst>
          </p:cNvPr>
          <p:cNvSpPr>
            <a:spLocks noGrp="1"/>
          </p:cNvSpPr>
          <p:nvPr>
            <p:ph type="sldNum" sz="quarter" idx="12"/>
          </p:nvPr>
        </p:nvSpPr>
        <p:spPr/>
        <p:txBody>
          <a:bodyPr/>
          <a:lstStyle/>
          <a:p>
            <a:fld id="{572A0C7B-DB69-4E5E-85B3-D3E97ECA3D08}" type="slidenum">
              <a:rPr lang="en-US" smtClean="0"/>
              <a:t>14</a:t>
            </a:fld>
            <a:endParaRPr lang="en-US"/>
          </a:p>
        </p:txBody>
      </p:sp>
    </p:spTree>
    <p:extLst>
      <p:ext uri="{BB962C8B-B14F-4D97-AF65-F5344CB8AC3E}">
        <p14:creationId xmlns:p14="http://schemas.microsoft.com/office/powerpoint/2010/main" val="822388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1600200"/>
            <a:ext cx="10487025" cy="620619"/>
          </a:xfrm>
          <a:prstGeom prst="rect">
            <a:avLst/>
          </a:prstGeom>
          <a:noFill/>
        </p:spPr>
        <p:txBody>
          <a:bodyPr wrap="square" rtlCol="0">
            <a:spAutoFit/>
          </a:bodyPr>
          <a:lstStyle/>
          <a:p>
            <a:pPr algn="just">
              <a:lnSpc>
                <a:spcPct val="150000"/>
              </a:lnSpc>
            </a:pPr>
            <a:r>
              <a:rPr lang="en-US" sz="2600" dirty="0">
                <a:solidFill>
                  <a:srgbClr val="002060"/>
                </a:solidFill>
                <a:latin typeface="Times New Roman" panose="02020603050405020304" pitchFamily="18" charset="0"/>
                <a:cs typeface="Times New Roman" panose="02020603050405020304" pitchFamily="18" charset="0"/>
              </a:rPr>
              <a:t>Error Due to the Use of Wrong Scale</a:t>
            </a:r>
          </a:p>
        </p:txBody>
      </p:sp>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Fundamentals of Surveying</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924"/>
          <a:stretch/>
        </p:blipFill>
        <p:spPr>
          <a:xfrm>
            <a:off x="1190625" y="2345055"/>
            <a:ext cx="9153525" cy="3931920"/>
          </a:xfrm>
          <a:prstGeom prst="rect">
            <a:avLst/>
          </a:prstGeom>
        </p:spPr>
      </p:pic>
      <p:sp>
        <p:nvSpPr>
          <p:cNvPr id="5" name="Slide Number Placeholder 4">
            <a:extLst>
              <a:ext uri="{FF2B5EF4-FFF2-40B4-BE49-F238E27FC236}">
                <a16:creationId xmlns:a16="http://schemas.microsoft.com/office/drawing/2014/main" id="{3F089664-1A6D-4493-B0F4-55188BF6E7F1}"/>
              </a:ext>
            </a:extLst>
          </p:cNvPr>
          <p:cNvSpPr>
            <a:spLocks noGrp="1"/>
          </p:cNvSpPr>
          <p:nvPr>
            <p:ph type="sldNum" sz="quarter" idx="12"/>
          </p:nvPr>
        </p:nvSpPr>
        <p:spPr/>
        <p:txBody>
          <a:bodyPr/>
          <a:lstStyle/>
          <a:p>
            <a:fld id="{572A0C7B-DB69-4E5E-85B3-D3E97ECA3D08}" type="slidenum">
              <a:rPr lang="en-US" smtClean="0"/>
              <a:t>15</a:t>
            </a:fld>
            <a:endParaRPr lang="en-US"/>
          </a:p>
        </p:txBody>
      </p:sp>
    </p:spTree>
    <p:extLst>
      <p:ext uri="{BB962C8B-B14F-4D97-AF65-F5344CB8AC3E}">
        <p14:creationId xmlns:p14="http://schemas.microsoft.com/office/powerpoint/2010/main" val="2695099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1600200"/>
            <a:ext cx="10487025" cy="620619"/>
          </a:xfrm>
          <a:prstGeom prst="rect">
            <a:avLst/>
          </a:prstGeom>
          <a:noFill/>
        </p:spPr>
        <p:txBody>
          <a:bodyPr wrap="square" rtlCol="0">
            <a:spAutoFit/>
          </a:bodyPr>
          <a:lstStyle/>
          <a:p>
            <a:pPr algn="just">
              <a:lnSpc>
                <a:spcPct val="150000"/>
              </a:lnSpc>
            </a:pPr>
            <a:r>
              <a:rPr lang="en-US" sz="2600" dirty="0">
                <a:solidFill>
                  <a:srgbClr val="002060"/>
                </a:solidFill>
                <a:latin typeface="Times New Roman" panose="02020603050405020304" pitchFamily="18" charset="0"/>
                <a:cs typeface="Times New Roman" panose="02020603050405020304" pitchFamily="18" charset="0"/>
              </a:rPr>
              <a:t>Error Due to the Use of Shrunk Scale</a:t>
            </a:r>
          </a:p>
        </p:txBody>
      </p:sp>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Fundamentals of Surveying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874" y="2863214"/>
            <a:ext cx="9224371" cy="1632586"/>
          </a:xfrm>
          <a:prstGeom prst="rect">
            <a:avLst/>
          </a:prstGeom>
        </p:spPr>
      </p:pic>
      <p:sp>
        <p:nvSpPr>
          <p:cNvPr id="2" name="Slide Number Placeholder 1">
            <a:extLst>
              <a:ext uri="{FF2B5EF4-FFF2-40B4-BE49-F238E27FC236}">
                <a16:creationId xmlns:a16="http://schemas.microsoft.com/office/drawing/2014/main" id="{92074F7B-E807-4F4A-9CEB-B3E47458046F}"/>
              </a:ext>
            </a:extLst>
          </p:cNvPr>
          <p:cNvSpPr>
            <a:spLocks noGrp="1"/>
          </p:cNvSpPr>
          <p:nvPr>
            <p:ph type="sldNum" sz="quarter" idx="12"/>
          </p:nvPr>
        </p:nvSpPr>
        <p:spPr/>
        <p:txBody>
          <a:bodyPr/>
          <a:lstStyle/>
          <a:p>
            <a:fld id="{572A0C7B-DB69-4E5E-85B3-D3E97ECA3D08}" type="slidenum">
              <a:rPr lang="en-US" smtClean="0"/>
              <a:t>16</a:t>
            </a:fld>
            <a:endParaRPr lang="en-US"/>
          </a:p>
        </p:txBody>
      </p:sp>
    </p:spTree>
    <p:extLst>
      <p:ext uri="{BB962C8B-B14F-4D97-AF65-F5344CB8AC3E}">
        <p14:creationId xmlns:p14="http://schemas.microsoft.com/office/powerpoint/2010/main" val="2645477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1600200"/>
            <a:ext cx="10487025" cy="620619"/>
          </a:xfrm>
          <a:prstGeom prst="rect">
            <a:avLst/>
          </a:prstGeom>
          <a:noFill/>
        </p:spPr>
        <p:txBody>
          <a:bodyPr wrap="square" rtlCol="0">
            <a:spAutoFit/>
          </a:bodyPr>
          <a:lstStyle/>
          <a:p>
            <a:pPr algn="just">
              <a:lnSpc>
                <a:spcPct val="150000"/>
              </a:lnSpc>
            </a:pPr>
            <a:r>
              <a:rPr lang="en-US" sz="2600" dirty="0">
                <a:solidFill>
                  <a:schemeClr val="accent5">
                    <a:lumMod val="50000"/>
                  </a:schemeClr>
                </a:solidFill>
                <a:latin typeface="Times New Roman" panose="02020603050405020304" pitchFamily="18" charset="0"/>
                <a:cs typeface="Times New Roman" panose="02020603050405020304" pitchFamily="18" charset="0"/>
              </a:rPr>
              <a:t>Error Due to the Use of Shrunk Scale</a:t>
            </a:r>
          </a:p>
        </p:txBody>
      </p:sp>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Fundamentals of Surveying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450" y="2209800"/>
            <a:ext cx="8934450" cy="4333876"/>
          </a:xfrm>
          <a:prstGeom prst="rect">
            <a:avLst/>
          </a:prstGeom>
        </p:spPr>
      </p:pic>
      <p:sp>
        <p:nvSpPr>
          <p:cNvPr id="5" name="Slide Number Placeholder 4">
            <a:extLst>
              <a:ext uri="{FF2B5EF4-FFF2-40B4-BE49-F238E27FC236}">
                <a16:creationId xmlns:a16="http://schemas.microsoft.com/office/drawing/2014/main" id="{E59B10AE-C3C4-40E8-9435-A779D61B9FED}"/>
              </a:ext>
            </a:extLst>
          </p:cNvPr>
          <p:cNvSpPr>
            <a:spLocks noGrp="1"/>
          </p:cNvSpPr>
          <p:nvPr>
            <p:ph type="sldNum" sz="quarter" idx="12"/>
          </p:nvPr>
        </p:nvSpPr>
        <p:spPr/>
        <p:txBody>
          <a:bodyPr/>
          <a:lstStyle/>
          <a:p>
            <a:fld id="{572A0C7B-DB69-4E5E-85B3-D3E97ECA3D08}" type="slidenum">
              <a:rPr lang="en-US" smtClean="0"/>
              <a:t>17</a:t>
            </a:fld>
            <a:endParaRPr lang="en-US"/>
          </a:p>
        </p:txBody>
      </p:sp>
    </p:spTree>
    <p:extLst>
      <p:ext uri="{BB962C8B-B14F-4D97-AF65-F5344CB8AC3E}">
        <p14:creationId xmlns:p14="http://schemas.microsoft.com/office/powerpoint/2010/main" val="2115412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45712-3E1A-EBF1-1270-D48B1A9BD2D5}"/>
              </a:ext>
            </a:extLst>
          </p:cNvPr>
          <p:cNvSpPr txBox="1"/>
          <p:nvPr/>
        </p:nvSpPr>
        <p:spPr>
          <a:xfrm>
            <a:off x="2585884" y="2286000"/>
            <a:ext cx="7020232" cy="126188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b="1" dirty="0">
                <a:latin typeface="Times New Roman" panose="02020603050405020304" pitchFamily="18" charset="0"/>
                <a:cs typeface="Times New Roman" panose="02020603050405020304" pitchFamily="18" charset="0"/>
              </a:rPr>
              <a:t>Linear Measurements</a:t>
            </a:r>
          </a:p>
          <a:p>
            <a:pPr algn="ctr"/>
            <a:r>
              <a:rPr lang="en-US" sz="3600" b="1" dirty="0">
                <a:solidFill>
                  <a:srgbClr val="002060"/>
                </a:solidFill>
                <a:latin typeface="Times New Roman" panose="02020603050405020304" pitchFamily="18" charset="0"/>
                <a:cs typeface="Times New Roman" panose="02020603050405020304" pitchFamily="18" charset="0"/>
              </a:rPr>
              <a:t>(Week 03-04)</a:t>
            </a:r>
          </a:p>
        </p:txBody>
      </p:sp>
      <p:sp>
        <p:nvSpPr>
          <p:cNvPr id="3" name="Slide Number Placeholder 2">
            <a:extLst>
              <a:ext uri="{FF2B5EF4-FFF2-40B4-BE49-F238E27FC236}">
                <a16:creationId xmlns:a16="http://schemas.microsoft.com/office/drawing/2014/main" id="{CE273CFA-0ED1-BF95-5815-F5E1E1B89B4C}"/>
              </a:ext>
            </a:extLst>
          </p:cNvPr>
          <p:cNvSpPr>
            <a:spLocks noGrp="1"/>
          </p:cNvSpPr>
          <p:nvPr>
            <p:ph type="sldNum" sz="quarter" idx="12"/>
          </p:nvPr>
        </p:nvSpPr>
        <p:spPr/>
        <p:txBody>
          <a:bodyPr/>
          <a:lstStyle/>
          <a:p>
            <a:fld id="{C1FF6DA9-008F-8B48-92A6-B652298478BF}" type="slidenum">
              <a:rPr lang="en-US" smtClean="0"/>
              <a:t>18</a:t>
            </a:fld>
            <a:endParaRPr lang="en-US"/>
          </a:p>
        </p:txBody>
      </p:sp>
      <p:pic>
        <p:nvPicPr>
          <p:cNvPr id="4" name="Picture 3">
            <a:extLst>
              <a:ext uri="{FF2B5EF4-FFF2-40B4-BE49-F238E27FC236}">
                <a16:creationId xmlns:a16="http://schemas.microsoft.com/office/drawing/2014/main" id="{E7B97FF5-F3A2-C940-7D91-853C45C7B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842" y="708640"/>
            <a:ext cx="1284316" cy="1554480"/>
          </a:xfrm>
          <a:prstGeom prst="rect">
            <a:avLst/>
          </a:prstGeom>
        </p:spPr>
      </p:pic>
    </p:spTree>
    <p:extLst>
      <p:ext uri="{BB962C8B-B14F-4D97-AF65-F5344CB8AC3E}">
        <p14:creationId xmlns:p14="http://schemas.microsoft.com/office/powerpoint/2010/main" val="3517212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1600200"/>
            <a:ext cx="10487025" cy="3093154"/>
          </a:xfrm>
          <a:prstGeom prst="rect">
            <a:avLst/>
          </a:prstGeom>
          <a:noFill/>
        </p:spPr>
        <p:txBody>
          <a:bodyPr wrap="square" rtlCol="0">
            <a:spAutoFit/>
          </a:bodyPr>
          <a:lstStyle/>
          <a:p>
            <a:pPr algn="just">
              <a:lnSpc>
                <a:spcPct val="150000"/>
              </a:lnSpc>
            </a:pPr>
            <a:r>
              <a:rPr lang="en-US" sz="2600" dirty="0">
                <a:solidFill>
                  <a:schemeClr val="accent5">
                    <a:lumMod val="50000"/>
                  </a:schemeClr>
                </a:solidFill>
                <a:latin typeface="Times New Roman" panose="02020603050405020304" pitchFamily="18" charset="0"/>
                <a:cs typeface="Times New Roman" panose="02020603050405020304" pitchFamily="18" charset="0"/>
              </a:rPr>
              <a:t>Chaining</a:t>
            </a:r>
          </a:p>
          <a:p>
            <a:pPr algn="just">
              <a:lnSpc>
                <a:spcPct val="150000"/>
              </a:lnSpc>
            </a:pPr>
            <a:r>
              <a:rPr lang="en-US" sz="2600" dirty="0">
                <a:latin typeface="Times New Roman" panose="02020603050405020304" pitchFamily="18" charset="0"/>
                <a:cs typeface="Times New Roman" panose="02020603050405020304" pitchFamily="18" charset="0"/>
              </a:rPr>
              <a:t>Chaining is a term used to denote measuring distance with the help of chain or tape. </a:t>
            </a:r>
          </a:p>
          <a:p>
            <a:pPr algn="just">
              <a:lnSpc>
                <a:spcPct val="150000"/>
              </a:lnSpc>
            </a:pPr>
            <a:r>
              <a:rPr lang="en-US" sz="2600" dirty="0">
                <a:latin typeface="Times New Roman" panose="02020603050405020304" pitchFamily="18" charset="0"/>
                <a:cs typeface="Times New Roman" panose="02020603050405020304" pitchFamily="18" charset="0"/>
              </a:rPr>
              <a:t>No matter how accurately the angles are measured, survey can be no more precise than that of chaining.</a:t>
            </a:r>
          </a:p>
        </p:txBody>
      </p:sp>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Linear Measurements</a:t>
            </a:r>
          </a:p>
        </p:txBody>
      </p:sp>
      <p:sp>
        <p:nvSpPr>
          <p:cNvPr id="2" name="Slide Number Placeholder 1">
            <a:extLst>
              <a:ext uri="{FF2B5EF4-FFF2-40B4-BE49-F238E27FC236}">
                <a16:creationId xmlns:a16="http://schemas.microsoft.com/office/drawing/2014/main" id="{8E212A8E-B956-46B9-A243-5AEF2D11961C}"/>
              </a:ext>
            </a:extLst>
          </p:cNvPr>
          <p:cNvSpPr>
            <a:spLocks noGrp="1"/>
          </p:cNvSpPr>
          <p:nvPr>
            <p:ph type="sldNum" sz="quarter" idx="12"/>
          </p:nvPr>
        </p:nvSpPr>
        <p:spPr/>
        <p:txBody>
          <a:bodyPr/>
          <a:lstStyle/>
          <a:p>
            <a:fld id="{572A0C7B-DB69-4E5E-85B3-D3E97ECA3D08}" type="slidenum">
              <a:rPr lang="en-US" smtClean="0"/>
              <a:t>19</a:t>
            </a:fld>
            <a:endParaRPr lang="en-US"/>
          </a:p>
        </p:txBody>
      </p:sp>
    </p:spTree>
    <p:extLst>
      <p:ext uri="{BB962C8B-B14F-4D97-AF65-F5344CB8AC3E}">
        <p14:creationId xmlns:p14="http://schemas.microsoft.com/office/powerpoint/2010/main" val="2545518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1A85F-9CCB-4B08-8A5E-D26CA29E4A38}"/>
              </a:ext>
            </a:extLst>
          </p:cNvPr>
          <p:cNvSpPr>
            <a:spLocks noGrp="1"/>
          </p:cNvSpPr>
          <p:nvPr>
            <p:ph type="title"/>
          </p:nvPr>
        </p:nvSpPr>
        <p:spPr>
          <a:xfrm>
            <a:off x="1895476" y="781050"/>
            <a:ext cx="8562974" cy="909638"/>
          </a:xfrm>
        </p:spPr>
        <p:txBody>
          <a:bodyPr>
            <a:noAutofit/>
          </a:bodyPr>
          <a:lstStyle/>
          <a:p>
            <a:pPr marL="342900" algn="just">
              <a:lnSpc>
                <a:spcPct val="115000"/>
              </a:lnSpc>
              <a:spcAft>
                <a:spcPts val="750"/>
              </a:spcAft>
            </a:pPr>
            <a:r>
              <a:rPr lang="en-US" sz="2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SURVEYING</a:t>
            </a:r>
            <a:b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br>
              <a:rPr lang="en-US"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COURSE CODE: CE-0732-1201                                                                           CREDIT: 04</a:t>
            </a:r>
            <a:b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MID EXAMINATION: 2 HOURS                                                         CIE MARKS: 120</a:t>
            </a:r>
            <a:b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SEMESTER END EXAMINATION: 3 HOURS                                    SEE MARKS: 80</a:t>
            </a:r>
            <a:br>
              <a:rPr kumimoji="0" lang="en-US"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br>
            <a:br>
              <a:rPr lang="en-US" sz="1600" dirty="0">
                <a:latin typeface="Times New Roman" panose="02020603050405020304" pitchFamily="18" charset="0"/>
                <a:ea typeface="Calibri" panose="020F0502020204030204" pitchFamily="34" charset="0"/>
                <a:cs typeface="Times New Roman" panose="02020603050405020304" pitchFamily="18" charset="0"/>
              </a:rPr>
            </a:br>
            <a:endParaRPr lang="en-US" sz="16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799A8442-E275-4DEE-A4E1-32633620A227}"/>
              </a:ext>
            </a:extLst>
          </p:cNvPr>
          <p:cNvSpPr>
            <a:spLocks noGrp="1"/>
          </p:cNvSpPr>
          <p:nvPr>
            <p:ph idx="1"/>
          </p:nvPr>
        </p:nvSpPr>
        <p:spPr>
          <a:xfrm>
            <a:off x="1628774" y="2105025"/>
            <a:ext cx="9725025" cy="4071938"/>
          </a:xfrm>
        </p:spPr>
        <p:txBody>
          <a:bodyPr>
            <a:normAutofit fontScale="92500" lnSpcReduction="10000"/>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Course Learning Outcomes (CLOs):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After completing this course, students will be able to-</a:t>
            </a:r>
            <a:endParaRPr lang="en-GB" sz="2600" b="1" dirty="0">
              <a:latin typeface="Times New Roman" panose="02020603050405020304" pitchFamily="18" charset="0"/>
              <a:cs typeface="Times New Roman" panose="02020603050405020304" pitchFamily="18" charset="0"/>
            </a:endParaRPr>
          </a:p>
          <a:p>
            <a:pPr algn="just">
              <a:lnSpc>
                <a:spcPct val="150000"/>
              </a:lnSpc>
            </a:pPr>
            <a:r>
              <a:rPr lang="en-GB" sz="1900" b="1" dirty="0">
                <a:latin typeface="Times New Roman" panose="02020603050405020304" pitchFamily="18" charset="0"/>
                <a:cs typeface="Times New Roman" panose="02020603050405020304" pitchFamily="18" charset="0"/>
              </a:rPr>
              <a:t>CLO 01 	</a:t>
            </a:r>
            <a:r>
              <a:rPr lang="en-US" sz="1900" b="1" dirty="0">
                <a:effectLst/>
                <a:latin typeface="Times New Roman" panose="02020603050405020304" pitchFamily="18" charset="0"/>
                <a:ea typeface="Times New Roman" panose="02020603050405020304" pitchFamily="18" charset="0"/>
              </a:rPr>
              <a:t>Understand</a:t>
            </a:r>
            <a:r>
              <a:rPr lang="en-US" sz="1900" dirty="0">
                <a:effectLst/>
                <a:latin typeface="Times New Roman" panose="02020603050405020304" pitchFamily="18" charset="0"/>
                <a:ea typeface="Times New Roman" panose="02020603050405020304" pitchFamily="18" charset="0"/>
              </a:rPr>
              <a:t> the fundamentals of surveying</a:t>
            </a:r>
            <a:r>
              <a:rPr lang="en-US" sz="1900" spc="-70" dirty="0">
                <a:effectLst/>
                <a:latin typeface="Times New Roman" panose="02020603050405020304" pitchFamily="18" charset="0"/>
                <a:ea typeface="Times New Roman" panose="02020603050405020304" pitchFamily="18" charset="0"/>
              </a:rPr>
              <a:t> </a:t>
            </a:r>
            <a:r>
              <a:rPr lang="en-US" sz="1900" dirty="0">
                <a:effectLst/>
                <a:latin typeface="Times New Roman" panose="02020603050405020304" pitchFamily="18" charset="0"/>
                <a:ea typeface="Times New Roman" panose="02020603050405020304" pitchFamily="18" charset="0"/>
              </a:rPr>
              <a:t>and linear measurements 				and develop skills to conduct practical measurements.</a:t>
            </a:r>
          </a:p>
          <a:p>
            <a:pPr algn="just">
              <a:lnSpc>
                <a:spcPct val="150000"/>
              </a:lnSpc>
            </a:pPr>
            <a:r>
              <a:rPr lang="en-GB" sz="1900" b="1" dirty="0">
                <a:latin typeface="Times New Roman" panose="02020603050405020304" pitchFamily="18" charset="0"/>
                <a:cs typeface="Times New Roman" panose="02020603050405020304" pitchFamily="18" charset="0"/>
              </a:rPr>
              <a:t>CLO 02 	</a:t>
            </a:r>
            <a:r>
              <a:rPr lang="en-US" sz="1900" b="1" dirty="0">
                <a:effectLst/>
                <a:latin typeface="Times New Roman" panose="02020603050405020304" pitchFamily="18" charset="0"/>
                <a:ea typeface="Times New Roman" panose="02020603050405020304" pitchFamily="18" charset="0"/>
              </a:rPr>
              <a:t>Identify</a:t>
            </a:r>
            <a:r>
              <a:rPr lang="en-US" sz="1900" dirty="0">
                <a:effectLst/>
                <a:latin typeface="Times New Roman" panose="02020603050405020304" pitchFamily="18" charset="0"/>
                <a:ea typeface="Times New Roman" panose="02020603050405020304" pitchFamily="18" charset="0"/>
              </a:rPr>
              <a:t> the fields of chain surveying</a:t>
            </a:r>
            <a:r>
              <a:rPr lang="en-US" sz="1900" spc="-60" dirty="0">
                <a:effectLst/>
                <a:latin typeface="Times New Roman" panose="02020603050405020304" pitchFamily="18" charset="0"/>
                <a:ea typeface="Times New Roman" panose="02020603050405020304" pitchFamily="18" charset="0"/>
              </a:rPr>
              <a:t> </a:t>
            </a:r>
            <a:r>
              <a:rPr lang="en-US" sz="1900" dirty="0">
                <a:effectLst/>
                <a:latin typeface="Times New Roman" panose="02020603050405020304" pitchFamily="18" charset="0"/>
                <a:ea typeface="Times New Roman" panose="02020603050405020304" pitchFamily="18" charset="0"/>
              </a:rPr>
              <a:t>and</a:t>
            </a:r>
            <a:r>
              <a:rPr lang="en-US" sz="1900" spc="-60" dirty="0">
                <a:effectLst/>
                <a:latin typeface="Times New Roman" panose="02020603050405020304" pitchFamily="18" charset="0"/>
                <a:ea typeface="Times New Roman" panose="02020603050405020304" pitchFamily="18" charset="0"/>
              </a:rPr>
              <a:t> </a:t>
            </a:r>
            <a:r>
              <a:rPr lang="en-US" sz="1900" dirty="0">
                <a:effectLst/>
                <a:latin typeface="Times New Roman" panose="02020603050405020304" pitchFamily="18" charset="0"/>
                <a:ea typeface="Times New Roman" panose="02020603050405020304" pitchFamily="18" charset="0"/>
              </a:rPr>
              <a:t>compass traversing and 				determine offsets, errors and bearings in practical field.</a:t>
            </a:r>
            <a:endParaRPr lang="en-GB" sz="1900" b="1" dirty="0">
              <a:latin typeface="Times New Roman" panose="02020603050405020304" pitchFamily="18" charset="0"/>
              <a:cs typeface="Times New Roman" panose="02020603050405020304" pitchFamily="18" charset="0"/>
            </a:endParaRPr>
          </a:p>
          <a:p>
            <a:pPr algn="just">
              <a:lnSpc>
                <a:spcPct val="150000"/>
              </a:lnSpc>
            </a:pPr>
            <a:r>
              <a:rPr lang="en-GB" sz="1900" b="1" dirty="0">
                <a:latin typeface="Times New Roman" panose="02020603050405020304" pitchFamily="18" charset="0"/>
                <a:cs typeface="Times New Roman" panose="02020603050405020304" pitchFamily="18" charset="0"/>
              </a:rPr>
              <a:t>CLO 03</a:t>
            </a:r>
            <a:r>
              <a:rPr lang="en-GB" sz="1900" dirty="0">
                <a:latin typeface="Times New Roman" panose="02020603050405020304" pitchFamily="18" charset="0"/>
                <a:cs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Analyze</a:t>
            </a:r>
            <a:r>
              <a:rPr lang="en-US" sz="1800" dirty="0">
                <a:effectLst/>
                <a:latin typeface="Times New Roman" panose="02020603050405020304" pitchFamily="18" charset="0"/>
                <a:ea typeface="Times New Roman" panose="02020603050405020304" pitchFamily="18" charset="0"/>
              </a:rPr>
              <a:t> the area of a specific site for earthwork excavation.</a:t>
            </a:r>
          </a:p>
          <a:p>
            <a:pPr algn="just">
              <a:lnSpc>
                <a:spcPct val="150000"/>
              </a:lnSpc>
            </a:pPr>
            <a:r>
              <a:rPr lang="en-GB" sz="1900" b="1" dirty="0">
                <a:latin typeface="Times New Roman" panose="02020603050405020304" pitchFamily="18" charset="0"/>
                <a:cs typeface="Times New Roman" panose="02020603050405020304" pitchFamily="18" charset="0"/>
              </a:rPr>
              <a:t>CLO 04 	</a:t>
            </a:r>
            <a:r>
              <a:rPr lang="en-US" sz="1800" b="1" dirty="0">
                <a:effectLst/>
                <a:latin typeface="Times New Roman" panose="02020603050405020304" pitchFamily="18" charset="0"/>
                <a:ea typeface="Times New Roman" panose="02020603050405020304" pitchFamily="18" charset="0"/>
              </a:rPr>
              <a:t>Assess</a:t>
            </a:r>
            <a:r>
              <a:rPr lang="en-US" sz="1800" dirty="0">
                <a:effectLst/>
                <a:latin typeface="Times New Roman" panose="02020603050405020304" pitchFamily="18" charset="0"/>
                <a:ea typeface="Times New Roman" panose="02020603050405020304" pitchFamily="18" charset="0"/>
              </a:rPr>
              <a:t> the volume of a specific site to be excavated before starting construction.</a:t>
            </a:r>
            <a:endParaRPr lang="en-US" dirty="0"/>
          </a:p>
        </p:txBody>
      </p:sp>
      <p:sp>
        <p:nvSpPr>
          <p:cNvPr id="4" name="Slide Number Placeholder 3">
            <a:extLst>
              <a:ext uri="{FF2B5EF4-FFF2-40B4-BE49-F238E27FC236}">
                <a16:creationId xmlns:a16="http://schemas.microsoft.com/office/drawing/2014/main" id="{70F74258-D96F-4C11-8DEF-6256FCF26E09}"/>
              </a:ext>
            </a:extLst>
          </p:cNvPr>
          <p:cNvSpPr>
            <a:spLocks noGrp="1"/>
          </p:cNvSpPr>
          <p:nvPr>
            <p:ph type="sldNum" sz="quarter" idx="12"/>
          </p:nvPr>
        </p:nvSpPr>
        <p:spPr/>
        <p:txBody>
          <a:bodyPr/>
          <a:lstStyle/>
          <a:p>
            <a:fld id="{572A0C7B-DB69-4E5E-85B3-D3E97ECA3D08}" type="slidenum">
              <a:rPr lang="en-US" smtClean="0"/>
              <a:t>2</a:t>
            </a:fld>
            <a:endParaRPr lang="en-US"/>
          </a:p>
        </p:txBody>
      </p:sp>
    </p:spTree>
    <p:extLst>
      <p:ext uri="{BB962C8B-B14F-4D97-AF65-F5344CB8AC3E}">
        <p14:creationId xmlns:p14="http://schemas.microsoft.com/office/powerpoint/2010/main" val="2419323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1600200"/>
            <a:ext cx="10487025" cy="3693319"/>
          </a:xfrm>
          <a:prstGeom prst="rect">
            <a:avLst/>
          </a:prstGeom>
          <a:noFill/>
        </p:spPr>
        <p:txBody>
          <a:bodyPr wrap="square" rtlCol="0">
            <a:spAutoFit/>
          </a:bodyPr>
          <a:lstStyle/>
          <a:p>
            <a:pPr algn="just">
              <a:lnSpc>
                <a:spcPct val="150000"/>
              </a:lnSpc>
            </a:pPr>
            <a:r>
              <a:rPr lang="en-US" sz="2600" dirty="0">
                <a:solidFill>
                  <a:srgbClr val="002060"/>
                </a:solidFill>
                <a:latin typeface="Times New Roman" panose="02020603050405020304" pitchFamily="18" charset="0"/>
                <a:cs typeface="Times New Roman" panose="02020603050405020304" pitchFamily="18" charset="0"/>
              </a:rPr>
              <a:t>Types of Chain</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Metric</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Gunter’s / Surveyor’s </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Engineer’s</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Revenue</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Steel band</a:t>
            </a:r>
          </a:p>
        </p:txBody>
      </p:sp>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Linear Measurements</a:t>
            </a:r>
          </a:p>
        </p:txBody>
      </p:sp>
      <p:sp>
        <p:nvSpPr>
          <p:cNvPr id="2" name="Slide Number Placeholder 1">
            <a:extLst>
              <a:ext uri="{FF2B5EF4-FFF2-40B4-BE49-F238E27FC236}">
                <a16:creationId xmlns:a16="http://schemas.microsoft.com/office/drawing/2014/main" id="{55C6AE2B-8AC9-43AC-84AE-0FC72E00660F}"/>
              </a:ext>
            </a:extLst>
          </p:cNvPr>
          <p:cNvSpPr>
            <a:spLocks noGrp="1"/>
          </p:cNvSpPr>
          <p:nvPr>
            <p:ph type="sldNum" sz="quarter" idx="12"/>
          </p:nvPr>
        </p:nvSpPr>
        <p:spPr/>
        <p:txBody>
          <a:bodyPr/>
          <a:lstStyle/>
          <a:p>
            <a:fld id="{572A0C7B-DB69-4E5E-85B3-D3E97ECA3D08}" type="slidenum">
              <a:rPr lang="en-US" smtClean="0"/>
              <a:t>20</a:t>
            </a:fld>
            <a:endParaRPr lang="en-US"/>
          </a:p>
        </p:txBody>
      </p:sp>
    </p:spTree>
    <p:extLst>
      <p:ext uri="{BB962C8B-B14F-4D97-AF65-F5344CB8AC3E}">
        <p14:creationId xmlns:p14="http://schemas.microsoft.com/office/powerpoint/2010/main" val="3110143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1600200"/>
            <a:ext cx="10487025" cy="1220783"/>
          </a:xfrm>
          <a:prstGeom prst="rect">
            <a:avLst/>
          </a:prstGeom>
          <a:noFill/>
        </p:spPr>
        <p:txBody>
          <a:bodyPr wrap="square" rtlCol="0">
            <a:spAutoFit/>
          </a:bodyPr>
          <a:lstStyle/>
          <a:p>
            <a:pPr algn="just">
              <a:lnSpc>
                <a:spcPct val="150000"/>
              </a:lnSpc>
            </a:pPr>
            <a:r>
              <a:rPr lang="en-US" sz="2600" dirty="0">
                <a:solidFill>
                  <a:srgbClr val="002060"/>
                </a:solidFill>
                <a:latin typeface="Times New Roman" panose="02020603050405020304" pitchFamily="18" charset="0"/>
                <a:cs typeface="Times New Roman" panose="02020603050405020304" pitchFamily="18" charset="0"/>
              </a:rPr>
              <a:t>Types of Chain</a:t>
            </a:r>
          </a:p>
          <a:p>
            <a:pPr algn="just">
              <a:lnSpc>
                <a:spcPct val="150000"/>
              </a:lnSpc>
            </a:pPr>
            <a:endParaRPr lang="en-US" sz="2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Linear Measurements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143"/>
          <a:stretch/>
        </p:blipFill>
        <p:spPr>
          <a:xfrm>
            <a:off x="721995" y="2352675"/>
            <a:ext cx="10517518" cy="3857625"/>
          </a:xfrm>
          <a:prstGeom prst="rect">
            <a:avLst/>
          </a:prstGeom>
        </p:spPr>
      </p:pic>
      <p:sp>
        <p:nvSpPr>
          <p:cNvPr id="5" name="Slide Number Placeholder 4">
            <a:extLst>
              <a:ext uri="{FF2B5EF4-FFF2-40B4-BE49-F238E27FC236}">
                <a16:creationId xmlns:a16="http://schemas.microsoft.com/office/drawing/2014/main" id="{6D1D0F99-DBBB-4616-B030-D47EAD7B552F}"/>
              </a:ext>
            </a:extLst>
          </p:cNvPr>
          <p:cNvSpPr>
            <a:spLocks noGrp="1"/>
          </p:cNvSpPr>
          <p:nvPr>
            <p:ph type="sldNum" sz="quarter" idx="12"/>
          </p:nvPr>
        </p:nvSpPr>
        <p:spPr/>
        <p:txBody>
          <a:bodyPr/>
          <a:lstStyle/>
          <a:p>
            <a:fld id="{572A0C7B-DB69-4E5E-85B3-D3E97ECA3D08}" type="slidenum">
              <a:rPr lang="en-US" smtClean="0"/>
              <a:t>21</a:t>
            </a:fld>
            <a:endParaRPr lang="en-US"/>
          </a:p>
        </p:txBody>
      </p:sp>
    </p:spTree>
    <p:extLst>
      <p:ext uri="{BB962C8B-B14F-4D97-AF65-F5344CB8AC3E}">
        <p14:creationId xmlns:p14="http://schemas.microsoft.com/office/powerpoint/2010/main" val="1121718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1600200"/>
            <a:ext cx="10487025" cy="1220783"/>
          </a:xfrm>
          <a:prstGeom prst="rect">
            <a:avLst/>
          </a:prstGeom>
          <a:noFill/>
        </p:spPr>
        <p:txBody>
          <a:bodyPr wrap="square" rtlCol="0">
            <a:spAutoFit/>
          </a:bodyPr>
          <a:lstStyle/>
          <a:p>
            <a:pPr algn="just">
              <a:lnSpc>
                <a:spcPct val="150000"/>
              </a:lnSpc>
            </a:pPr>
            <a:r>
              <a:rPr lang="en-US" sz="2600" dirty="0">
                <a:solidFill>
                  <a:srgbClr val="002060"/>
                </a:solidFill>
                <a:latin typeface="Times New Roman" panose="02020603050405020304" pitchFamily="18" charset="0"/>
                <a:cs typeface="Times New Roman" panose="02020603050405020304" pitchFamily="18" charset="0"/>
              </a:rPr>
              <a:t>Types of Chain</a:t>
            </a:r>
          </a:p>
          <a:p>
            <a:pPr algn="just">
              <a:lnSpc>
                <a:spcPct val="150000"/>
              </a:lnSpc>
            </a:pPr>
            <a:endParaRPr lang="en-US" sz="2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Linear Measurements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226" y="2190750"/>
            <a:ext cx="9569524" cy="4220554"/>
          </a:xfrm>
          <a:prstGeom prst="rect">
            <a:avLst/>
          </a:prstGeom>
        </p:spPr>
      </p:pic>
      <p:sp>
        <p:nvSpPr>
          <p:cNvPr id="2" name="Slide Number Placeholder 1">
            <a:extLst>
              <a:ext uri="{FF2B5EF4-FFF2-40B4-BE49-F238E27FC236}">
                <a16:creationId xmlns:a16="http://schemas.microsoft.com/office/drawing/2014/main" id="{F008846F-3998-4CE8-A87E-3DBD5141D3A6}"/>
              </a:ext>
            </a:extLst>
          </p:cNvPr>
          <p:cNvSpPr>
            <a:spLocks noGrp="1"/>
          </p:cNvSpPr>
          <p:nvPr>
            <p:ph type="sldNum" sz="quarter" idx="12"/>
          </p:nvPr>
        </p:nvSpPr>
        <p:spPr/>
        <p:txBody>
          <a:bodyPr/>
          <a:lstStyle/>
          <a:p>
            <a:fld id="{572A0C7B-DB69-4E5E-85B3-D3E97ECA3D08}" type="slidenum">
              <a:rPr lang="en-US" smtClean="0"/>
              <a:t>22</a:t>
            </a:fld>
            <a:endParaRPr lang="en-US"/>
          </a:p>
        </p:txBody>
      </p:sp>
    </p:spTree>
    <p:extLst>
      <p:ext uri="{BB962C8B-B14F-4D97-AF65-F5344CB8AC3E}">
        <p14:creationId xmlns:p14="http://schemas.microsoft.com/office/powerpoint/2010/main" val="3224339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1600200"/>
            <a:ext cx="10487025" cy="1220783"/>
          </a:xfrm>
          <a:prstGeom prst="rect">
            <a:avLst/>
          </a:prstGeom>
          <a:noFill/>
        </p:spPr>
        <p:txBody>
          <a:bodyPr wrap="square" rtlCol="0">
            <a:spAutoFit/>
          </a:bodyPr>
          <a:lstStyle/>
          <a:p>
            <a:pPr algn="just">
              <a:lnSpc>
                <a:spcPct val="150000"/>
              </a:lnSpc>
            </a:pPr>
            <a:r>
              <a:rPr lang="en-US" sz="2600" dirty="0">
                <a:solidFill>
                  <a:schemeClr val="accent5">
                    <a:lumMod val="50000"/>
                  </a:schemeClr>
                </a:solidFill>
                <a:latin typeface="Times New Roman" panose="02020603050405020304" pitchFamily="18" charset="0"/>
                <a:cs typeface="Times New Roman" panose="02020603050405020304" pitchFamily="18" charset="0"/>
              </a:rPr>
              <a:t>Types of Chain</a:t>
            </a:r>
          </a:p>
          <a:p>
            <a:pPr algn="just">
              <a:lnSpc>
                <a:spcPct val="150000"/>
              </a:lnSpc>
            </a:pPr>
            <a:endParaRPr lang="en-US" sz="2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Linear Measurements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2574" y="2266950"/>
            <a:ext cx="9191625" cy="4210050"/>
          </a:xfrm>
          <a:prstGeom prst="rect">
            <a:avLst/>
          </a:prstGeom>
        </p:spPr>
      </p:pic>
      <p:sp>
        <p:nvSpPr>
          <p:cNvPr id="5" name="Slide Number Placeholder 4">
            <a:extLst>
              <a:ext uri="{FF2B5EF4-FFF2-40B4-BE49-F238E27FC236}">
                <a16:creationId xmlns:a16="http://schemas.microsoft.com/office/drawing/2014/main" id="{DEFBA460-4A0E-41DB-B406-0F88C3A62F78}"/>
              </a:ext>
            </a:extLst>
          </p:cNvPr>
          <p:cNvSpPr>
            <a:spLocks noGrp="1"/>
          </p:cNvSpPr>
          <p:nvPr>
            <p:ph type="sldNum" sz="quarter" idx="12"/>
          </p:nvPr>
        </p:nvSpPr>
        <p:spPr/>
        <p:txBody>
          <a:bodyPr/>
          <a:lstStyle/>
          <a:p>
            <a:fld id="{572A0C7B-DB69-4E5E-85B3-D3E97ECA3D08}" type="slidenum">
              <a:rPr lang="en-US" smtClean="0"/>
              <a:t>23</a:t>
            </a:fld>
            <a:endParaRPr lang="en-US"/>
          </a:p>
        </p:txBody>
      </p:sp>
    </p:spTree>
    <p:extLst>
      <p:ext uri="{BB962C8B-B14F-4D97-AF65-F5344CB8AC3E}">
        <p14:creationId xmlns:p14="http://schemas.microsoft.com/office/powerpoint/2010/main" val="3837150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1600200"/>
            <a:ext cx="10487025" cy="1220783"/>
          </a:xfrm>
          <a:prstGeom prst="rect">
            <a:avLst/>
          </a:prstGeom>
          <a:noFill/>
        </p:spPr>
        <p:txBody>
          <a:bodyPr wrap="square" rtlCol="0">
            <a:spAutoFit/>
          </a:bodyPr>
          <a:lstStyle/>
          <a:p>
            <a:pPr algn="just">
              <a:lnSpc>
                <a:spcPct val="150000"/>
              </a:lnSpc>
            </a:pPr>
            <a:r>
              <a:rPr lang="en-US" sz="2600" dirty="0">
                <a:solidFill>
                  <a:schemeClr val="accent5">
                    <a:lumMod val="50000"/>
                  </a:schemeClr>
                </a:solidFill>
                <a:latin typeface="Times New Roman" panose="02020603050405020304" pitchFamily="18" charset="0"/>
                <a:cs typeface="Times New Roman" panose="02020603050405020304" pitchFamily="18" charset="0"/>
              </a:rPr>
              <a:t>Types of Chain</a:t>
            </a:r>
          </a:p>
          <a:p>
            <a:pPr algn="just">
              <a:lnSpc>
                <a:spcPct val="150000"/>
              </a:lnSpc>
            </a:pPr>
            <a:endParaRPr lang="en-US" sz="2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Linear Measurements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668" y="2468879"/>
            <a:ext cx="10561032" cy="1836421"/>
          </a:xfrm>
          <a:prstGeom prst="rect">
            <a:avLst/>
          </a:prstGeom>
        </p:spPr>
      </p:pic>
      <p:sp>
        <p:nvSpPr>
          <p:cNvPr id="5" name="Slide Number Placeholder 4">
            <a:extLst>
              <a:ext uri="{FF2B5EF4-FFF2-40B4-BE49-F238E27FC236}">
                <a16:creationId xmlns:a16="http://schemas.microsoft.com/office/drawing/2014/main" id="{ED3449DA-9626-43D4-8861-C62CCE1E3218}"/>
              </a:ext>
            </a:extLst>
          </p:cNvPr>
          <p:cNvSpPr>
            <a:spLocks noGrp="1"/>
          </p:cNvSpPr>
          <p:nvPr>
            <p:ph type="sldNum" sz="quarter" idx="12"/>
          </p:nvPr>
        </p:nvSpPr>
        <p:spPr/>
        <p:txBody>
          <a:bodyPr/>
          <a:lstStyle/>
          <a:p>
            <a:fld id="{572A0C7B-DB69-4E5E-85B3-D3E97ECA3D08}" type="slidenum">
              <a:rPr lang="en-US" smtClean="0"/>
              <a:t>24</a:t>
            </a:fld>
            <a:endParaRPr lang="en-US"/>
          </a:p>
        </p:txBody>
      </p:sp>
    </p:spTree>
    <p:extLst>
      <p:ext uri="{BB962C8B-B14F-4D97-AF65-F5344CB8AC3E}">
        <p14:creationId xmlns:p14="http://schemas.microsoft.com/office/powerpoint/2010/main" val="2977639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1600200"/>
            <a:ext cx="10487025" cy="1220783"/>
          </a:xfrm>
          <a:prstGeom prst="rect">
            <a:avLst/>
          </a:prstGeom>
          <a:noFill/>
        </p:spPr>
        <p:txBody>
          <a:bodyPr wrap="square" rtlCol="0">
            <a:spAutoFit/>
          </a:bodyPr>
          <a:lstStyle/>
          <a:p>
            <a:pPr algn="just">
              <a:lnSpc>
                <a:spcPct val="150000"/>
              </a:lnSpc>
            </a:pPr>
            <a:r>
              <a:rPr lang="en-US" sz="2600" dirty="0">
                <a:solidFill>
                  <a:schemeClr val="accent5">
                    <a:lumMod val="50000"/>
                  </a:schemeClr>
                </a:solidFill>
                <a:latin typeface="Times New Roman" panose="02020603050405020304" pitchFamily="18" charset="0"/>
                <a:cs typeface="Times New Roman" panose="02020603050405020304" pitchFamily="18" charset="0"/>
              </a:rPr>
              <a:t>Types of Chain</a:t>
            </a:r>
          </a:p>
          <a:p>
            <a:pPr algn="just">
              <a:lnSpc>
                <a:spcPct val="150000"/>
              </a:lnSpc>
            </a:pPr>
            <a:endParaRPr lang="en-US" sz="2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Linear Measurements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4" y="2411903"/>
            <a:ext cx="10889645" cy="172194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 y="4714875"/>
            <a:ext cx="10890864" cy="1200150"/>
          </a:xfrm>
          <a:prstGeom prst="rect">
            <a:avLst/>
          </a:prstGeom>
        </p:spPr>
      </p:pic>
      <p:sp>
        <p:nvSpPr>
          <p:cNvPr id="2" name="Slide Number Placeholder 1">
            <a:extLst>
              <a:ext uri="{FF2B5EF4-FFF2-40B4-BE49-F238E27FC236}">
                <a16:creationId xmlns:a16="http://schemas.microsoft.com/office/drawing/2014/main" id="{AE50D9AD-A088-48B7-8189-9D18D47FAF7F}"/>
              </a:ext>
            </a:extLst>
          </p:cNvPr>
          <p:cNvSpPr>
            <a:spLocks noGrp="1"/>
          </p:cNvSpPr>
          <p:nvPr>
            <p:ph type="sldNum" sz="quarter" idx="12"/>
          </p:nvPr>
        </p:nvSpPr>
        <p:spPr/>
        <p:txBody>
          <a:bodyPr/>
          <a:lstStyle/>
          <a:p>
            <a:fld id="{572A0C7B-DB69-4E5E-85B3-D3E97ECA3D08}" type="slidenum">
              <a:rPr lang="en-US" smtClean="0"/>
              <a:t>25</a:t>
            </a:fld>
            <a:endParaRPr lang="en-US"/>
          </a:p>
        </p:txBody>
      </p:sp>
    </p:spTree>
    <p:extLst>
      <p:ext uri="{BB962C8B-B14F-4D97-AF65-F5344CB8AC3E}">
        <p14:creationId xmlns:p14="http://schemas.microsoft.com/office/powerpoint/2010/main" val="1526294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1600200"/>
            <a:ext cx="10487025" cy="1220783"/>
          </a:xfrm>
          <a:prstGeom prst="rect">
            <a:avLst/>
          </a:prstGeom>
          <a:noFill/>
        </p:spPr>
        <p:txBody>
          <a:bodyPr wrap="square" rtlCol="0">
            <a:spAutoFit/>
          </a:bodyPr>
          <a:lstStyle/>
          <a:p>
            <a:pPr algn="just">
              <a:lnSpc>
                <a:spcPct val="150000"/>
              </a:lnSpc>
            </a:pPr>
            <a:r>
              <a:rPr lang="en-US" sz="2600" dirty="0">
                <a:solidFill>
                  <a:schemeClr val="accent5">
                    <a:lumMod val="50000"/>
                  </a:schemeClr>
                </a:solidFill>
                <a:latin typeface="Times New Roman" panose="02020603050405020304" pitchFamily="18" charset="0"/>
                <a:cs typeface="Times New Roman" panose="02020603050405020304" pitchFamily="18" charset="0"/>
              </a:rPr>
              <a:t>Error Due to Incorrect Chain</a:t>
            </a:r>
          </a:p>
          <a:p>
            <a:pPr algn="just">
              <a:lnSpc>
                <a:spcPct val="150000"/>
              </a:lnSpc>
            </a:pPr>
            <a:endParaRPr lang="en-US" sz="2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Linear Measurements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522" y="2276474"/>
            <a:ext cx="11053804" cy="174307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3118"/>
          <a:stretch/>
        </p:blipFill>
        <p:spPr>
          <a:xfrm>
            <a:off x="461009" y="4724399"/>
            <a:ext cx="11064241" cy="933451"/>
          </a:xfrm>
          <a:prstGeom prst="rect">
            <a:avLst/>
          </a:prstGeom>
        </p:spPr>
      </p:pic>
      <p:sp>
        <p:nvSpPr>
          <p:cNvPr id="2" name="Slide Number Placeholder 1">
            <a:extLst>
              <a:ext uri="{FF2B5EF4-FFF2-40B4-BE49-F238E27FC236}">
                <a16:creationId xmlns:a16="http://schemas.microsoft.com/office/drawing/2014/main" id="{D502616D-8168-41E4-B6B5-C130C8588302}"/>
              </a:ext>
            </a:extLst>
          </p:cNvPr>
          <p:cNvSpPr>
            <a:spLocks noGrp="1"/>
          </p:cNvSpPr>
          <p:nvPr>
            <p:ph type="sldNum" sz="quarter" idx="12"/>
          </p:nvPr>
        </p:nvSpPr>
        <p:spPr/>
        <p:txBody>
          <a:bodyPr/>
          <a:lstStyle/>
          <a:p>
            <a:fld id="{572A0C7B-DB69-4E5E-85B3-D3E97ECA3D08}" type="slidenum">
              <a:rPr lang="en-US" smtClean="0"/>
              <a:t>26</a:t>
            </a:fld>
            <a:endParaRPr lang="en-US"/>
          </a:p>
        </p:txBody>
      </p:sp>
    </p:spTree>
    <p:extLst>
      <p:ext uri="{BB962C8B-B14F-4D97-AF65-F5344CB8AC3E}">
        <p14:creationId xmlns:p14="http://schemas.microsoft.com/office/powerpoint/2010/main" val="3422838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1600200"/>
            <a:ext cx="10487025" cy="1220783"/>
          </a:xfrm>
          <a:prstGeom prst="rect">
            <a:avLst/>
          </a:prstGeom>
          <a:noFill/>
        </p:spPr>
        <p:txBody>
          <a:bodyPr wrap="square" rtlCol="0">
            <a:spAutoFit/>
          </a:bodyPr>
          <a:lstStyle/>
          <a:p>
            <a:pPr algn="just">
              <a:lnSpc>
                <a:spcPct val="150000"/>
              </a:lnSpc>
            </a:pPr>
            <a:r>
              <a:rPr lang="en-US" sz="2600" dirty="0">
                <a:solidFill>
                  <a:srgbClr val="002060"/>
                </a:solidFill>
                <a:latin typeface="Times New Roman" panose="02020603050405020304" pitchFamily="18" charset="0"/>
                <a:cs typeface="Times New Roman" panose="02020603050405020304" pitchFamily="18" charset="0"/>
              </a:rPr>
              <a:t>Error Due to Incorrect Chain</a:t>
            </a:r>
          </a:p>
          <a:p>
            <a:pPr algn="just">
              <a:lnSpc>
                <a:spcPct val="150000"/>
              </a:lnSpc>
            </a:pPr>
            <a:endParaRPr lang="en-US" sz="2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Linear Measurements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3525" y="2406709"/>
            <a:ext cx="9010650" cy="2803698"/>
          </a:xfrm>
          <a:prstGeom prst="rect">
            <a:avLst/>
          </a:prstGeom>
        </p:spPr>
      </p:pic>
      <p:sp>
        <p:nvSpPr>
          <p:cNvPr id="5" name="Slide Number Placeholder 4">
            <a:extLst>
              <a:ext uri="{FF2B5EF4-FFF2-40B4-BE49-F238E27FC236}">
                <a16:creationId xmlns:a16="http://schemas.microsoft.com/office/drawing/2014/main" id="{916B1955-DE72-4D10-8E69-FB26755CF0D9}"/>
              </a:ext>
            </a:extLst>
          </p:cNvPr>
          <p:cNvSpPr>
            <a:spLocks noGrp="1"/>
          </p:cNvSpPr>
          <p:nvPr>
            <p:ph type="sldNum" sz="quarter" idx="12"/>
          </p:nvPr>
        </p:nvSpPr>
        <p:spPr/>
        <p:txBody>
          <a:bodyPr/>
          <a:lstStyle/>
          <a:p>
            <a:fld id="{572A0C7B-DB69-4E5E-85B3-D3E97ECA3D08}" type="slidenum">
              <a:rPr lang="en-US" smtClean="0"/>
              <a:t>27</a:t>
            </a:fld>
            <a:endParaRPr lang="en-US"/>
          </a:p>
        </p:txBody>
      </p:sp>
    </p:spTree>
    <p:extLst>
      <p:ext uri="{BB962C8B-B14F-4D97-AF65-F5344CB8AC3E}">
        <p14:creationId xmlns:p14="http://schemas.microsoft.com/office/powerpoint/2010/main" val="2460382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1600200"/>
            <a:ext cx="10487025" cy="1220783"/>
          </a:xfrm>
          <a:prstGeom prst="rect">
            <a:avLst/>
          </a:prstGeom>
          <a:noFill/>
        </p:spPr>
        <p:txBody>
          <a:bodyPr wrap="square" rtlCol="0">
            <a:spAutoFit/>
          </a:bodyPr>
          <a:lstStyle/>
          <a:p>
            <a:pPr algn="just">
              <a:lnSpc>
                <a:spcPct val="150000"/>
              </a:lnSpc>
            </a:pPr>
            <a:r>
              <a:rPr lang="en-US" sz="2600" dirty="0">
                <a:solidFill>
                  <a:schemeClr val="accent5">
                    <a:lumMod val="50000"/>
                  </a:schemeClr>
                </a:solidFill>
                <a:latin typeface="Times New Roman" panose="02020603050405020304" pitchFamily="18" charset="0"/>
                <a:cs typeface="Times New Roman" panose="02020603050405020304" pitchFamily="18" charset="0"/>
              </a:rPr>
              <a:t>Error Due to Incorrect Chain</a:t>
            </a:r>
          </a:p>
          <a:p>
            <a:pPr algn="just">
              <a:lnSpc>
                <a:spcPct val="150000"/>
              </a:lnSpc>
            </a:pPr>
            <a:endParaRPr lang="en-US" sz="2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Linear Measurements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692"/>
          <a:stretch/>
        </p:blipFill>
        <p:spPr>
          <a:xfrm>
            <a:off x="613795" y="2428876"/>
            <a:ext cx="10770843" cy="3181350"/>
          </a:xfrm>
          <a:prstGeom prst="rect">
            <a:avLst/>
          </a:prstGeom>
        </p:spPr>
      </p:pic>
      <p:sp>
        <p:nvSpPr>
          <p:cNvPr id="5" name="Slide Number Placeholder 4">
            <a:extLst>
              <a:ext uri="{FF2B5EF4-FFF2-40B4-BE49-F238E27FC236}">
                <a16:creationId xmlns:a16="http://schemas.microsoft.com/office/drawing/2014/main" id="{935A78ED-7391-4E67-BCB1-D1F73DFC7C40}"/>
              </a:ext>
            </a:extLst>
          </p:cNvPr>
          <p:cNvSpPr>
            <a:spLocks noGrp="1"/>
          </p:cNvSpPr>
          <p:nvPr>
            <p:ph type="sldNum" sz="quarter" idx="12"/>
          </p:nvPr>
        </p:nvSpPr>
        <p:spPr/>
        <p:txBody>
          <a:bodyPr/>
          <a:lstStyle/>
          <a:p>
            <a:fld id="{572A0C7B-DB69-4E5E-85B3-D3E97ECA3D08}" type="slidenum">
              <a:rPr lang="en-US" smtClean="0"/>
              <a:t>28</a:t>
            </a:fld>
            <a:endParaRPr lang="en-US"/>
          </a:p>
        </p:txBody>
      </p:sp>
    </p:spTree>
    <p:extLst>
      <p:ext uri="{BB962C8B-B14F-4D97-AF65-F5344CB8AC3E}">
        <p14:creationId xmlns:p14="http://schemas.microsoft.com/office/powerpoint/2010/main" val="1039100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1600200"/>
            <a:ext cx="10487025" cy="1220783"/>
          </a:xfrm>
          <a:prstGeom prst="rect">
            <a:avLst/>
          </a:prstGeom>
          <a:noFill/>
        </p:spPr>
        <p:txBody>
          <a:bodyPr wrap="square" rtlCol="0">
            <a:spAutoFit/>
          </a:bodyPr>
          <a:lstStyle/>
          <a:p>
            <a:pPr algn="just">
              <a:lnSpc>
                <a:spcPct val="150000"/>
              </a:lnSpc>
            </a:pPr>
            <a:r>
              <a:rPr lang="en-US" sz="2600" dirty="0">
                <a:solidFill>
                  <a:schemeClr val="accent5">
                    <a:lumMod val="50000"/>
                  </a:schemeClr>
                </a:solidFill>
                <a:latin typeface="Times New Roman" panose="02020603050405020304" pitchFamily="18" charset="0"/>
                <a:cs typeface="Times New Roman" panose="02020603050405020304" pitchFamily="18" charset="0"/>
              </a:rPr>
              <a:t>Error Due to Incorrect Chain</a:t>
            </a:r>
          </a:p>
          <a:p>
            <a:pPr algn="just">
              <a:lnSpc>
                <a:spcPct val="150000"/>
              </a:lnSpc>
            </a:pPr>
            <a:endParaRPr lang="en-US" sz="2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Linear Measurements</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19" b="1"/>
          <a:stretch/>
        </p:blipFill>
        <p:spPr>
          <a:xfrm>
            <a:off x="1042036" y="2285999"/>
            <a:ext cx="9530714" cy="4219576"/>
          </a:xfrm>
          <a:prstGeom prst="rect">
            <a:avLst/>
          </a:prstGeom>
        </p:spPr>
      </p:pic>
      <p:sp>
        <p:nvSpPr>
          <p:cNvPr id="7" name="TextBox 6"/>
          <p:cNvSpPr txBox="1"/>
          <p:nvPr/>
        </p:nvSpPr>
        <p:spPr>
          <a:xfrm>
            <a:off x="8305800" y="5686425"/>
            <a:ext cx="2943225" cy="400110"/>
          </a:xfrm>
          <a:prstGeom prst="rect">
            <a:avLst/>
          </a:prstGeom>
          <a:noFill/>
        </p:spPr>
        <p:txBody>
          <a:bodyPr wrap="square" rtlCol="0">
            <a:spAutoFit/>
          </a:bodyPr>
          <a:lstStyle/>
          <a:p>
            <a:r>
              <a:rPr lang="en-US" sz="2000" dirty="0">
                <a:solidFill>
                  <a:srgbClr val="FF0000"/>
                </a:solidFill>
              </a:rPr>
              <a:t>25-24.88 = 0.12 m = 12 cm</a:t>
            </a:r>
          </a:p>
        </p:txBody>
      </p:sp>
      <p:cxnSp>
        <p:nvCxnSpPr>
          <p:cNvPr id="9" name="Straight Arrow Connector 8"/>
          <p:cNvCxnSpPr/>
          <p:nvPr/>
        </p:nvCxnSpPr>
        <p:spPr>
          <a:xfrm flipV="1">
            <a:off x="6848475" y="6010275"/>
            <a:ext cx="1504950" cy="3333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91548CAA-AEDD-4AC7-A511-13C444E6A529}"/>
              </a:ext>
            </a:extLst>
          </p:cNvPr>
          <p:cNvSpPr>
            <a:spLocks noGrp="1"/>
          </p:cNvSpPr>
          <p:nvPr>
            <p:ph type="sldNum" sz="quarter" idx="12"/>
          </p:nvPr>
        </p:nvSpPr>
        <p:spPr/>
        <p:txBody>
          <a:bodyPr/>
          <a:lstStyle/>
          <a:p>
            <a:fld id="{572A0C7B-DB69-4E5E-85B3-D3E97ECA3D08}" type="slidenum">
              <a:rPr lang="en-US" smtClean="0"/>
              <a:t>29</a:t>
            </a:fld>
            <a:endParaRPr lang="en-US"/>
          </a:p>
        </p:txBody>
      </p:sp>
    </p:spTree>
    <p:extLst>
      <p:ext uri="{BB962C8B-B14F-4D97-AF65-F5344CB8AC3E}">
        <p14:creationId xmlns:p14="http://schemas.microsoft.com/office/powerpoint/2010/main" val="2759872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3C5206-EC9E-40A0-B2A6-6E1D051FBBEF}"/>
              </a:ext>
            </a:extLst>
          </p:cNvPr>
          <p:cNvSpPr>
            <a:spLocks noGrp="1"/>
          </p:cNvSpPr>
          <p:nvPr>
            <p:ph type="sldNum" sz="quarter" idx="12"/>
          </p:nvPr>
        </p:nvSpPr>
        <p:spPr/>
        <p:txBody>
          <a:bodyPr/>
          <a:lstStyle/>
          <a:p>
            <a:fld id="{572A0C7B-DB69-4E5E-85B3-D3E97ECA3D08}" type="slidenum">
              <a:rPr lang="en-US" smtClean="0"/>
              <a:t>3</a:t>
            </a:fld>
            <a:endParaRPr lang="en-US"/>
          </a:p>
        </p:txBody>
      </p:sp>
      <p:graphicFrame>
        <p:nvGraphicFramePr>
          <p:cNvPr id="7" name="Table 6">
            <a:extLst>
              <a:ext uri="{FF2B5EF4-FFF2-40B4-BE49-F238E27FC236}">
                <a16:creationId xmlns:a16="http://schemas.microsoft.com/office/drawing/2014/main" id="{09C97598-DF45-4463-9D39-737DB49C36D5}"/>
              </a:ext>
            </a:extLst>
          </p:cNvPr>
          <p:cNvGraphicFramePr>
            <a:graphicFrameLocks noGrp="1"/>
          </p:cNvGraphicFramePr>
          <p:nvPr>
            <p:extLst>
              <p:ext uri="{D42A27DB-BD31-4B8C-83A1-F6EECF244321}">
                <p14:modId xmlns:p14="http://schemas.microsoft.com/office/powerpoint/2010/main" val="1023838476"/>
              </p:ext>
            </p:extLst>
          </p:nvPr>
        </p:nvGraphicFramePr>
        <p:xfrm>
          <a:off x="788894" y="394448"/>
          <a:ext cx="9977717" cy="4539766"/>
        </p:xfrm>
        <a:graphic>
          <a:graphicData uri="http://schemas.openxmlformats.org/drawingml/2006/table">
            <a:tbl>
              <a:tblPr firstRow="1" bandRow="1">
                <a:tableStyleId>{5C22544A-7EE6-4342-B048-85BDC9FD1C3A}</a:tableStyleId>
              </a:tblPr>
              <a:tblGrid>
                <a:gridCol w="873050">
                  <a:extLst>
                    <a:ext uri="{9D8B030D-6E8A-4147-A177-3AD203B41FA5}">
                      <a16:colId xmlns:a16="http://schemas.microsoft.com/office/drawing/2014/main" val="3636849065"/>
                    </a:ext>
                  </a:extLst>
                </a:gridCol>
                <a:gridCol w="6062679">
                  <a:extLst>
                    <a:ext uri="{9D8B030D-6E8A-4147-A177-3AD203B41FA5}">
                      <a16:colId xmlns:a16="http://schemas.microsoft.com/office/drawing/2014/main" val="2408085434"/>
                    </a:ext>
                  </a:extLst>
                </a:gridCol>
                <a:gridCol w="1545331">
                  <a:extLst>
                    <a:ext uri="{9D8B030D-6E8A-4147-A177-3AD203B41FA5}">
                      <a16:colId xmlns:a16="http://schemas.microsoft.com/office/drawing/2014/main" val="1681332875"/>
                    </a:ext>
                  </a:extLst>
                </a:gridCol>
                <a:gridCol w="1496657">
                  <a:extLst>
                    <a:ext uri="{9D8B030D-6E8A-4147-A177-3AD203B41FA5}">
                      <a16:colId xmlns:a16="http://schemas.microsoft.com/office/drawing/2014/main" val="4138997981"/>
                    </a:ext>
                  </a:extLst>
                </a:gridCol>
              </a:tblGrid>
              <a:tr h="690698">
                <a:tc>
                  <a:txBody>
                    <a:bodyPr/>
                    <a:lstStyle/>
                    <a:p>
                      <a:pPr algn="ctr">
                        <a:lnSpc>
                          <a:spcPct val="150000"/>
                        </a:lnSpc>
                      </a:pPr>
                      <a:r>
                        <a:rPr lang="en-GB" sz="1800" dirty="0">
                          <a:solidFill>
                            <a:schemeClr val="tx1"/>
                          </a:solidFill>
                          <a:latin typeface="Times New Roman" panose="02020603050405020304" pitchFamily="18" charset="0"/>
                          <a:cs typeface="Times New Roman" panose="02020603050405020304" pitchFamily="18" charset="0"/>
                        </a:rPr>
                        <a:t>Sl.</a:t>
                      </a:r>
                      <a:endParaRPr lang="en-US" sz="1800" dirty="0">
                        <a:solidFill>
                          <a:schemeClr val="tx1"/>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lnSpc>
                          <a:spcPct val="150000"/>
                        </a:lnSpc>
                      </a:pPr>
                      <a:r>
                        <a:rPr lang="en-GB" sz="1800" dirty="0">
                          <a:solidFill>
                            <a:schemeClr val="tx1"/>
                          </a:solidFill>
                          <a:latin typeface="Times New Roman" panose="02020603050405020304" pitchFamily="18" charset="0"/>
                          <a:cs typeface="Times New Roman" panose="02020603050405020304" pitchFamily="18" charset="0"/>
                        </a:rPr>
                        <a:t>Course Contents</a:t>
                      </a:r>
                      <a:endParaRPr lang="en-US" sz="1800" dirty="0">
                        <a:solidFill>
                          <a:schemeClr val="tx1"/>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lnSpc>
                          <a:spcPct val="150000"/>
                        </a:lnSpc>
                      </a:pPr>
                      <a:r>
                        <a:rPr lang="en-GB" sz="1800">
                          <a:solidFill>
                            <a:schemeClr val="tx1"/>
                          </a:solidFill>
                          <a:latin typeface="Times New Roman" panose="02020603050405020304" pitchFamily="18" charset="0"/>
                          <a:cs typeface="Times New Roman" panose="02020603050405020304" pitchFamily="18" charset="0"/>
                        </a:rPr>
                        <a:t>Hours</a:t>
                      </a:r>
                      <a:endParaRPr lang="en-US" sz="1800">
                        <a:solidFill>
                          <a:schemeClr val="tx1"/>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lnSpc>
                          <a:spcPct val="150000"/>
                        </a:lnSpc>
                      </a:pPr>
                      <a:r>
                        <a:rPr lang="en-GB" sz="1800" dirty="0">
                          <a:solidFill>
                            <a:schemeClr val="tx1"/>
                          </a:solidFill>
                          <a:latin typeface="Times New Roman" panose="02020603050405020304" pitchFamily="18" charset="0"/>
                          <a:cs typeface="Times New Roman" panose="02020603050405020304" pitchFamily="18" charset="0"/>
                        </a:rPr>
                        <a:t>CLOs</a:t>
                      </a:r>
                      <a:endParaRPr lang="en-US" sz="1800" dirty="0">
                        <a:solidFill>
                          <a:schemeClr val="tx1"/>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873292019"/>
                  </a:ext>
                </a:extLst>
              </a:tr>
              <a:tr h="1164995">
                <a:tc>
                  <a:txBody>
                    <a:bodyPr/>
                    <a:lstStyle/>
                    <a:p>
                      <a:pPr algn="ctr">
                        <a:lnSpc>
                          <a:spcPct val="250000"/>
                        </a:lnSpc>
                      </a:pPr>
                      <a:r>
                        <a:rPr lang="en-US" sz="1800" dirty="0">
                          <a:latin typeface="Times New Roman" panose="02020603050405020304" pitchFamily="18" charset="0"/>
                          <a:cs typeface="Times New Roman" panose="02020603050405020304" pitchFamily="18" charset="0"/>
                        </a:rPr>
                        <a:t>01</a:t>
                      </a:r>
                    </a:p>
                  </a:txBody>
                  <a:tcPr/>
                </a:tc>
                <a:tc>
                  <a:txBody>
                    <a:bodyPr/>
                    <a:lstStyle/>
                    <a:p>
                      <a:pPr algn="just"/>
                      <a:r>
                        <a:rPr lang="en-US" sz="1600" dirty="0">
                          <a:latin typeface="Times New Roman" panose="02020603050405020304" pitchFamily="18" charset="0"/>
                          <a:cs typeface="Times New Roman" panose="02020603050405020304" pitchFamily="18" charset="0"/>
                        </a:rPr>
                        <a:t>Introduction to Surveying, levelling, Objectives, Classifications, Calculation for the Error Due to the Use of Wrong Scale. Introduction to Linear Measurements, Types of Chain, Calculation for the Error Due to the Incorrect Chain and Corrections. </a:t>
                      </a:r>
                    </a:p>
                  </a:txBody>
                  <a:tcPr/>
                </a:tc>
                <a:tc>
                  <a:txBody>
                    <a:bodyPr/>
                    <a:lstStyle/>
                    <a:p>
                      <a:pPr algn="ctr">
                        <a:lnSpc>
                          <a:spcPct val="250000"/>
                        </a:lnSpc>
                      </a:pPr>
                      <a:r>
                        <a:rPr lang="en-US" sz="1800" dirty="0">
                          <a:latin typeface="Times New Roman" panose="02020603050405020304" pitchFamily="18" charset="0"/>
                          <a:cs typeface="Times New Roman" panose="02020603050405020304" pitchFamily="18" charset="0"/>
                        </a:rPr>
                        <a:t>10</a:t>
                      </a:r>
                    </a:p>
                  </a:txBody>
                  <a:tcPr/>
                </a:tc>
                <a:tc>
                  <a:txBody>
                    <a:bodyPr/>
                    <a:lstStyle/>
                    <a:p>
                      <a:pPr algn="ctr">
                        <a:lnSpc>
                          <a:spcPct val="300000"/>
                        </a:lnSpc>
                      </a:pPr>
                      <a:r>
                        <a:rPr lang="en-US" sz="1800" dirty="0">
                          <a:latin typeface="Times New Roman" panose="02020603050405020304" pitchFamily="18" charset="0"/>
                          <a:cs typeface="Times New Roman" panose="02020603050405020304" pitchFamily="18" charset="0"/>
                        </a:rPr>
                        <a:t>CLO1, CLO2</a:t>
                      </a:r>
                    </a:p>
                  </a:txBody>
                  <a:tcPr/>
                </a:tc>
                <a:extLst>
                  <a:ext uri="{0D108BD9-81ED-4DB2-BD59-A6C34878D82A}">
                    <a16:rowId xmlns:a16="http://schemas.microsoft.com/office/drawing/2014/main" val="3516462497"/>
                  </a:ext>
                </a:extLst>
              </a:tr>
              <a:tr h="1129593">
                <a:tc>
                  <a:txBody>
                    <a:bodyPr/>
                    <a:lstStyle/>
                    <a:p>
                      <a:pPr algn="ctr">
                        <a:lnSpc>
                          <a:spcPct val="250000"/>
                        </a:lnSpc>
                      </a:pPr>
                      <a:r>
                        <a:rPr lang="en-US" sz="1800" dirty="0">
                          <a:latin typeface="Times New Roman" panose="02020603050405020304" pitchFamily="18" charset="0"/>
                          <a:cs typeface="Times New Roman" panose="02020603050405020304" pitchFamily="18" charset="0"/>
                        </a:rPr>
                        <a:t>02</a:t>
                      </a:r>
                    </a:p>
                  </a:txBody>
                  <a:tcPr/>
                </a:tc>
                <a:tc>
                  <a:txBody>
                    <a:bodyPr/>
                    <a:lstStyle/>
                    <a:p>
                      <a:pPr algn="just"/>
                      <a:r>
                        <a:rPr lang="en-US" sz="1600" dirty="0">
                          <a:latin typeface="Times New Roman" panose="02020603050405020304" pitchFamily="18" charset="0"/>
                          <a:cs typeface="Times New Roman" panose="02020603050405020304" pitchFamily="18" charset="0"/>
                        </a:rPr>
                        <a:t>Chain Surveying, Errors  and Calculations for Chain Surveying, Field Book, Introduction to Compass Traversing, Conversion of Bearing, Calculation of Bearing from Angles, Mathematical Problems related to Compass Traversing.</a:t>
                      </a:r>
                    </a:p>
                  </a:txBody>
                  <a:tcPr/>
                </a:tc>
                <a:tc>
                  <a:txBody>
                    <a:bodyPr/>
                    <a:lstStyle/>
                    <a:p>
                      <a:pPr algn="ctr">
                        <a:lnSpc>
                          <a:spcPct val="250000"/>
                        </a:lnSpc>
                      </a:pPr>
                      <a:r>
                        <a:rPr lang="en-US" sz="1800" dirty="0">
                          <a:latin typeface="Times New Roman" panose="02020603050405020304" pitchFamily="18" charset="0"/>
                          <a:cs typeface="Times New Roman" panose="02020603050405020304" pitchFamily="18" charset="0"/>
                        </a:rPr>
                        <a:t>10</a:t>
                      </a:r>
                    </a:p>
                  </a:txBody>
                  <a:tcPr/>
                </a:tc>
                <a:tc>
                  <a:txBody>
                    <a:bodyPr/>
                    <a:lstStyle/>
                    <a:p>
                      <a:pPr algn="ctr">
                        <a:lnSpc>
                          <a:spcPct val="300000"/>
                        </a:lnSpc>
                      </a:pPr>
                      <a:r>
                        <a:rPr lang="en-US" sz="1800" dirty="0">
                          <a:latin typeface="Times New Roman" panose="02020603050405020304" pitchFamily="18" charset="0"/>
                          <a:cs typeface="Times New Roman" panose="02020603050405020304" pitchFamily="18" charset="0"/>
                        </a:rPr>
                        <a:t>CLO1,CLO4</a:t>
                      </a:r>
                    </a:p>
                  </a:txBody>
                  <a:tcPr/>
                </a:tc>
                <a:extLst>
                  <a:ext uri="{0D108BD9-81ED-4DB2-BD59-A6C34878D82A}">
                    <a16:rowId xmlns:a16="http://schemas.microsoft.com/office/drawing/2014/main" val="2165104624"/>
                  </a:ext>
                </a:extLst>
              </a:tr>
              <a:tr h="1542425">
                <a:tc>
                  <a:txBody>
                    <a:bodyPr/>
                    <a:lstStyle/>
                    <a:p>
                      <a:pPr algn="ctr">
                        <a:lnSpc>
                          <a:spcPct val="250000"/>
                        </a:lnSpc>
                      </a:pPr>
                      <a:r>
                        <a:rPr lang="en-US" sz="1800" dirty="0">
                          <a:latin typeface="Times New Roman" panose="02020603050405020304" pitchFamily="18" charset="0"/>
                          <a:cs typeface="Times New Roman" panose="02020603050405020304" pitchFamily="18" charset="0"/>
                        </a:rPr>
                        <a:t>03</a:t>
                      </a:r>
                    </a:p>
                  </a:txBody>
                  <a:tcPr/>
                </a:tc>
                <a:tc>
                  <a:txBody>
                    <a:bodyPr/>
                    <a:lstStyle/>
                    <a:p>
                      <a:pPr algn="just"/>
                      <a:r>
                        <a:rPr lang="en-US" sz="1600" dirty="0">
                          <a:latin typeface="Times New Roman" panose="02020603050405020304" pitchFamily="18" charset="0"/>
                          <a:cs typeface="Times New Roman" panose="02020603050405020304" pitchFamily="18" charset="0"/>
                        </a:rPr>
                        <a:t>Introduction to GIS and GPS: Definitions, Existing Technology, Application of Google Map, Advantages of GIS, How does a GIS work, GPS definition, Output from it.</a:t>
                      </a:r>
                    </a:p>
                    <a:p>
                      <a:pPr algn="just"/>
                      <a:r>
                        <a:rPr lang="en-US" sz="1600" dirty="0">
                          <a:latin typeface="Times New Roman" panose="02020603050405020304" pitchFamily="18" charset="0"/>
                          <a:cs typeface="Times New Roman" panose="02020603050405020304" pitchFamily="18" charset="0"/>
                        </a:rPr>
                        <a:t>Introduction to Remote Sensing: Definition, Classifications, Principles and Observation Platforms of it, Application of Remote Sensing, Advantages of it.  </a:t>
                      </a:r>
                    </a:p>
                  </a:txBody>
                  <a:tcPr/>
                </a:tc>
                <a:tc>
                  <a:txBody>
                    <a:bodyPr/>
                    <a:lstStyle/>
                    <a:p>
                      <a:pPr algn="ctr">
                        <a:lnSpc>
                          <a:spcPct val="250000"/>
                        </a:lnSpc>
                      </a:pPr>
                      <a:r>
                        <a:rPr lang="en-US" sz="1800" dirty="0">
                          <a:latin typeface="Times New Roman" panose="02020603050405020304" pitchFamily="18" charset="0"/>
                          <a:cs typeface="Times New Roman" panose="02020603050405020304" pitchFamily="18" charset="0"/>
                        </a:rPr>
                        <a:t>08</a:t>
                      </a:r>
                    </a:p>
                  </a:txBody>
                  <a:tcPr/>
                </a:tc>
                <a:tc>
                  <a:txBody>
                    <a:bodyPr/>
                    <a:lstStyle/>
                    <a:p>
                      <a:pPr algn="ctr">
                        <a:lnSpc>
                          <a:spcPct val="300000"/>
                        </a:lnSpc>
                      </a:pPr>
                      <a:r>
                        <a:rPr lang="en-US" sz="1800" dirty="0">
                          <a:latin typeface="Times New Roman" panose="02020603050405020304" pitchFamily="18" charset="0"/>
                          <a:cs typeface="Times New Roman" panose="02020603050405020304" pitchFamily="18" charset="0"/>
                        </a:rPr>
                        <a:t>CLO2,CLO3</a:t>
                      </a:r>
                    </a:p>
                  </a:txBody>
                  <a:tcPr/>
                </a:tc>
                <a:extLst>
                  <a:ext uri="{0D108BD9-81ED-4DB2-BD59-A6C34878D82A}">
                    <a16:rowId xmlns:a16="http://schemas.microsoft.com/office/drawing/2014/main" val="874191353"/>
                  </a:ext>
                </a:extLst>
              </a:tr>
            </a:tbl>
          </a:graphicData>
        </a:graphic>
      </p:graphicFrame>
      <p:sp>
        <p:nvSpPr>
          <p:cNvPr id="8" name="TextBox 7">
            <a:extLst>
              <a:ext uri="{FF2B5EF4-FFF2-40B4-BE49-F238E27FC236}">
                <a16:creationId xmlns:a16="http://schemas.microsoft.com/office/drawing/2014/main" id="{96B204D6-C9FC-48A3-A33B-84EB3DBE9DF0}"/>
              </a:ext>
            </a:extLst>
          </p:cNvPr>
          <p:cNvSpPr txBox="1"/>
          <p:nvPr/>
        </p:nvSpPr>
        <p:spPr>
          <a:xfrm>
            <a:off x="788895" y="5136776"/>
            <a:ext cx="6902824" cy="1754326"/>
          </a:xfrm>
          <a:prstGeom prst="rect">
            <a:avLst/>
          </a:prstGeom>
          <a:noFill/>
        </p:spPr>
        <p:txBody>
          <a:bodyPr wrap="square" rtlCol="0">
            <a:spAutoFit/>
          </a:bodyPr>
          <a:lstStyle/>
          <a:p>
            <a:r>
              <a:rPr lang="en-US" b="1" dirty="0"/>
              <a:t>REFERENCES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1. “Surveying and Levelling” by N </a:t>
            </a:r>
            <a:r>
              <a:rPr lang="en-US" sz="1800" dirty="0" err="1">
                <a:effectLst/>
                <a:latin typeface="Times New Roman" panose="02020603050405020304" pitchFamily="18" charset="0"/>
                <a:ea typeface="Times New Roman" panose="02020603050405020304" pitchFamily="18" charset="0"/>
              </a:rPr>
              <a:t>N</a:t>
            </a:r>
            <a:r>
              <a:rPr lang="en-US" sz="1800" dirty="0">
                <a:effectLst/>
                <a:latin typeface="Times New Roman" panose="02020603050405020304" pitchFamily="18" charset="0"/>
                <a:ea typeface="Times New Roman" panose="02020603050405020304" pitchFamily="18" charset="0"/>
              </a:rPr>
              <a:t> BASAK.</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2. “Surveying Vol.1, 2 &amp; 3” By B.C. </a:t>
            </a:r>
            <a:r>
              <a:rPr lang="en-US" sz="1800" dirty="0" err="1">
                <a:effectLst/>
                <a:latin typeface="Times New Roman" panose="02020603050405020304" pitchFamily="18" charset="0"/>
                <a:ea typeface="Times New Roman" panose="02020603050405020304" pitchFamily="18" charset="0"/>
              </a:rPr>
              <a:t>Punmia</a:t>
            </a:r>
            <a:r>
              <a:rPr lang="en-US" sz="1800" dirty="0">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3. “A Textbook of Surveying” by Aziz and Shahjahan.</a:t>
            </a:r>
          </a:p>
          <a:p>
            <a:endParaRPr lang="en-US" dirty="0"/>
          </a:p>
          <a:p>
            <a:endParaRPr lang="en-US" dirty="0"/>
          </a:p>
        </p:txBody>
      </p:sp>
    </p:spTree>
    <p:extLst>
      <p:ext uri="{BB962C8B-B14F-4D97-AF65-F5344CB8AC3E}">
        <p14:creationId xmlns:p14="http://schemas.microsoft.com/office/powerpoint/2010/main" val="1738103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45712-3E1A-EBF1-1270-D48B1A9BD2D5}"/>
              </a:ext>
            </a:extLst>
          </p:cNvPr>
          <p:cNvSpPr txBox="1"/>
          <p:nvPr/>
        </p:nvSpPr>
        <p:spPr>
          <a:xfrm>
            <a:off x="2585884" y="2286000"/>
            <a:ext cx="7020232" cy="126188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b="1" dirty="0">
                <a:solidFill>
                  <a:srgbClr val="0070C0"/>
                </a:solidFill>
                <a:latin typeface="Times New Roman" panose="02020603050405020304" pitchFamily="18" charset="0"/>
                <a:ea typeface="Calibri" panose="020F0502020204030204"/>
                <a:cs typeface="Times New Roman" panose="02020603050405020304" pitchFamily="18" charset="0"/>
              </a:rPr>
              <a:t>Linear Measurements</a:t>
            </a:r>
          </a:p>
          <a:p>
            <a:pPr algn="ctr"/>
            <a:r>
              <a:rPr lang="en-US" sz="3600" b="1" dirty="0">
                <a:solidFill>
                  <a:srgbClr val="002060"/>
                </a:solidFill>
                <a:latin typeface="Times New Roman" panose="02020603050405020304" pitchFamily="18" charset="0"/>
                <a:ea typeface="Calibri" panose="020F0502020204030204"/>
                <a:cs typeface="Times New Roman" panose="02020603050405020304" pitchFamily="18" charset="0"/>
              </a:rPr>
              <a:t>(Week 05)</a:t>
            </a:r>
          </a:p>
        </p:txBody>
      </p:sp>
      <p:sp>
        <p:nvSpPr>
          <p:cNvPr id="3" name="Slide Number Placeholder 2">
            <a:extLst>
              <a:ext uri="{FF2B5EF4-FFF2-40B4-BE49-F238E27FC236}">
                <a16:creationId xmlns:a16="http://schemas.microsoft.com/office/drawing/2014/main" id="{CE273CFA-0ED1-BF95-5815-F5E1E1B89B4C}"/>
              </a:ext>
            </a:extLst>
          </p:cNvPr>
          <p:cNvSpPr>
            <a:spLocks noGrp="1"/>
          </p:cNvSpPr>
          <p:nvPr>
            <p:ph type="sldNum" sz="quarter" idx="12"/>
          </p:nvPr>
        </p:nvSpPr>
        <p:spPr/>
        <p:txBody>
          <a:bodyPr/>
          <a:lstStyle/>
          <a:p>
            <a:fld id="{C1FF6DA9-008F-8B48-92A6-B652298478BF}" type="slidenum">
              <a:rPr lang="en-US">
                <a:solidFill>
                  <a:prstClr val="black">
                    <a:tint val="75000"/>
                  </a:prstClr>
                </a:solidFill>
                <a:latin typeface="Calibri"/>
                <a:ea typeface="Calibri" panose="020F0502020204030204"/>
                <a:cs typeface="Arial"/>
              </a:rPr>
              <a:pPr/>
              <a:t>30</a:t>
            </a:fld>
            <a:endParaRPr lang="en-US">
              <a:solidFill>
                <a:prstClr val="black">
                  <a:tint val="75000"/>
                </a:prstClr>
              </a:solidFill>
              <a:latin typeface="Calibri"/>
              <a:ea typeface="Calibri" panose="020F0502020204030204"/>
              <a:cs typeface="Arial"/>
            </a:endParaRPr>
          </a:p>
        </p:txBody>
      </p:sp>
      <p:pic>
        <p:nvPicPr>
          <p:cNvPr id="4" name="Picture 3">
            <a:extLst>
              <a:ext uri="{FF2B5EF4-FFF2-40B4-BE49-F238E27FC236}">
                <a16:creationId xmlns:a16="http://schemas.microsoft.com/office/drawing/2014/main" id="{E7B97FF5-F3A2-C940-7D91-853C45C7B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0188" y="731520"/>
            <a:ext cx="1284316" cy="1554480"/>
          </a:xfrm>
          <a:prstGeom prst="rect">
            <a:avLst/>
          </a:prstGeom>
        </p:spPr>
      </p:pic>
    </p:spTree>
    <p:extLst>
      <p:ext uri="{BB962C8B-B14F-4D97-AF65-F5344CB8AC3E}">
        <p14:creationId xmlns:p14="http://schemas.microsoft.com/office/powerpoint/2010/main" val="81758366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1600200"/>
            <a:ext cx="10487025" cy="4893647"/>
          </a:xfrm>
          <a:prstGeom prst="rect">
            <a:avLst/>
          </a:prstGeom>
          <a:noFill/>
        </p:spPr>
        <p:txBody>
          <a:bodyPr wrap="square" rtlCol="0">
            <a:spAutoFit/>
          </a:bodyPr>
          <a:lstStyle/>
          <a:p>
            <a:pPr algn="just">
              <a:lnSpc>
                <a:spcPct val="150000"/>
              </a:lnSpc>
            </a:pPr>
            <a:r>
              <a:rPr lang="en-US" sz="2600" dirty="0">
                <a:solidFill>
                  <a:schemeClr val="accent5">
                    <a:lumMod val="50000"/>
                  </a:schemeClr>
                </a:solidFill>
                <a:latin typeface="Times New Roman" panose="02020603050405020304" pitchFamily="18" charset="0"/>
                <a:cs typeface="Times New Roman" panose="02020603050405020304" pitchFamily="18" charset="0"/>
              </a:rPr>
              <a:t>Corrections</a:t>
            </a:r>
          </a:p>
          <a:p>
            <a:pPr algn="just">
              <a:lnSpc>
                <a:spcPct val="150000"/>
              </a:lnSpc>
            </a:pPr>
            <a:r>
              <a:rPr lang="en-US" sz="2600" b="1" dirty="0">
                <a:latin typeface="Times New Roman" panose="02020603050405020304" pitchFamily="18" charset="0"/>
                <a:cs typeface="Times New Roman" panose="02020603050405020304" pitchFamily="18" charset="0"/>
              </a:rPr>
              <a:t>Corrections</a:t>
            </a:r>
            <a:r>
              <a:rPr lang="en-US" sz="2600" dirty="0">
                <a:latin typeface="Times New Roman" panose="02020603050405020304" pitchFamily="18" charset="0"/>
                <a:cs typeface="Times New Roman" panose="02020603050405020304" pitchFamily="18" charset="0"/>
              </a:rPr>
              <a:t> </a:t>
            </a:r>
            <a:r>
              <a:rPr lang="en-US" sz="2600" b="1" dirty="0">
                <a:latin typeface="Times New Roman" panose="02020603050405020304" pitchFamily="18" charset="0"/>
                <a:cs typeface="Times New Roman" panose="02020603050405020304" pitchFamily="18" charset="0"/>
              </a:rPr>
              <a:t>for-</a:t>
            </a:r>
          </a:p>
          <a:p>
            <a:pPr marL="457200" indent="-457200" algn="just">
              <a:lnSpc>
                <a:spcPct val="150000"/>
              </a:lnSpc>
              <a:buFont typeface="Wingdings" panose="05000000000000000000" pitchFamily="2" charset="2"/>
              <a:buChar char="Ø"/>
            </a:pPr>
            <a:r>
              <a:rPr lang="en-US" sz="2600" dirty="0">
                <a:latin typeface="Times New Roman" panose="02020603050405020304" pitchFamily="18" charset="0"/>
                <a:cs typeface="Times New Roman" panose="02020603050405020304" pitchFamily="18" charset="0"/>
              </a:rPr>
              <a:t>Absolute length</a:t>
            </a:r>
          </a:p>
          <a:p>
            <a:pPr marL="457200" indent="-457200" algn="just">
              <a:lnSpc>
                <a:spcPct val="150000"/>
              </a:lnSpc>
              <a:buFont typeface="Wingdings" panose="05000000000000000000" pitchFamily="2" charset="2"/>
              <a:buChar char="Ø"/>
            </a:pPr>
            <a:r>
              <a:rPr lang="en-US" sz="2600" dirty="0">
                <a:latin typeface="Times New Roman" panose="02020603050405020304" pitchFamily="18" charset="0"/>
                <a:cs typeface="Times New Roman" panose="02020603050405020304" pitchFamily="18" charset="0"/>
              </a:rPr>
              <a:t>Temperature</a:t>
            </a:r>
          </a:p>
          <a:p>
            <a:pPr marL="457200" indent="-457200" algn="just">
              <a:lnSpc>
                <a:spcPct val="150000"/>
              </a:lnSpc>
              <a:buFont typeface="Wingdings" panose="05000000000000000000" pitchFamily="2" charset="2"/>
              <a:buChar char="Ø"/>
            </a:pPr>
            <a:r>
              <a:rPr lang="en-US" sz="2600" dirty="0">
                <a:latin typeface="Times New Roman" panose="02020603050405020304" pitchFamily="18" charset="0"/>
                <a:cs typeface="Times New Roman" panose="02020603050405020304" pitchFamily="18" charset="0"/>
              </a:rPr>
              <a:t>Sag</a:t>
            </a:r>
          </a:p>
          <a:p>
            <a:pPr marL="457200" indent="-457200" algn="just">
              <a:lnSpc>
                <a:spcPct val="150000"/>
              </a:lnSpc>
              <a:buFont typeface="Wingdings" panose="05000000000000000000" pitchFamily="2" charset="2"/>
              <a:buChar char="Ø"/>
            </a:pPr>
            <a:r>
              <a:rPr lang="en-US" sz="2600" dirty="0">
                <a:latin typeface="Times New Roman" panose="02020603050405020304" pitchFamily="18" charset="0"/>
                <a:cs typeface="Times New Roman" panose="02020603050405020304" pitchFamily="18" charset="0"/>
              </a:rPr>
              <a:t>Pull</a:t>
            </a:r>
          </a:p>
          <a:p>
            <a:pPr marL="457200" indent="-457200" algn="just">
              <a:lnSpc>
                <a:spcPct val="150000"/>
              </a:lnSpc>
              <a:buFont typeface="Wingdings" panose="05000000000000000000" pitchFamily="2" charset="2"/>
              <a:buChar char="Ø"/>
            </a:pPr>
            <a:r>
              <a:rPr lang="en-US" sz="2600" dirty="0">
                <a:latin typeface="Times New Roman" panose="02020603050405020304" pitchFamily="18" charset="0"/>
                <a:cs typeface="Times New Roman" panose="02020603050405020304" pitchFamily="18" charset="0"/>
              </a:rPr>
              <a:t>Slope etc.</a:t>
            </a:r>
          </a:p>
          <a:p>
            <a:pPr algn="just">
              <a:lnSpc>
                <a:spcPct val="150000"/>
              </a:lnSpc>
            </a:pPr>
            <a:endParaRPr lang="en-US" sz="2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Linear Measurements</a:t>
            </a:r>
          </a:p>
        </p:txBody>
      </p:sp>
      <p:sp>
        <p:nvSpPr>
          <p:cNvPr id="2" name="Slide Number Placeholder 1">
            <a:extLst>
              <a:ext uri="{FF2B5EF4-FFF2-40B4-BE49-F238E27FC236}">
                <a16:creationId xmlns:a16="http://schemas.microsoft.com/office/drawing/2014/main" id="{B00C23B6-CFA9-42BF-8F2B-B343E9459FD7}"/>
              </a:ext>
            </a:extLst>
          </p:cNvPr>
          <p:cNvSpPr>
            <a:spLocks noGrp="1"/>
          </p:cNvSpPr>
          <p:nvPr>
            <p:ph type="sldNum" sz="quarter" idx="12"/>
          </p:nvPr>
        </p:nvSpPr>
        <p:spPr/>
        <p:txBody>
          <a:bodyPr/>
          <a:lstStyle/>
          <a:p>
            <a:fld id="{572A0C7B-DB69-4E5E-85B3-D3E97ECA3D08}" type="slidenum">
              <a:rPr lang="en-US" smtClean="0"/>
              <a:t>31</a:t>
            </a:fld>
            <a:endParaRPr lang="en-US"/>
          </a:p>
        </p:txBody>
      </p:sp>
    </p:spTree>
    <p:extLst>
      <p:ext uri="{BB962C8B-B14F-4D97-AF65-F5344CB8AC3E}">
        <p14:creationId xmlns:p14="http://schemas.microsoft.com/office/powerpoint/2010/main" val="858823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1" y="1600200"/>
            <a:ext cx="3657600" cy="3693319"/>
          </a:xfrm>
          <a:prstGeom prst="rect">
            <a:avLst/>
          </a:prstGeom>
          <a:noFill/>
        </p:spPr>
        <p:txBody>
          <a:bodyPr wrap="square" rtlCol="0">
            <a:spAutoFit/>
          </a:bodyPr>
          <a:lstStyle/>
          <a:p>
            <a:pPr algn="just">
              <a:lnSpc>
                <a:spcPct val="150000"/>
              </a:lnSpc>
            </a:pPr>
            <a:r>
              <a:rPr lang="en-US" sz="2600" dirty="0">
                <a:solidFill>
                  <a:schemeClr val="accent5">
                    <a:lumMod val="50000"/>
                  </a:schemeClr>
                </a:solidFill>
                <a:latin typeface="Times New Roman" panose="02020603050405020304" pitchFamily="18" charset="0"/>
                <a:cs typeface="Times New Roman" panose="02020603050405020304" pitchFamily="18" charset="0"/>
              </a:rPr>
              <a:t>Corrections</a:t>
            </a:r>
          </a:p>
          <a:p>
            <a:pPr algn="just">
              <a:lnSpc>
                <a:spcPct val="150000"/>
              </a:lnSpc>
            </a:pPr>
            <a:r>
              <a:rPr lang="en-US" sz="2600" b="1" dirty="0">
                <a:latin typeface="Times New Roman" panose="02020603050405020304" pitchFamily="18" charset="0"/>
                <a:cs typeface="Times New Roman" panose="02020603050405020304" pitchFamily="18" charset="0"/>
              </a:rPr>
              <a:t>Sag Corrections</a:t>
            </a:r>
            <a:r>
              <a:rPr lang="en-US" sz="2600" dirty="0">
                <a:latin typeface="Times New Roman" panose="02020603050405020304" pitchFamily="18" charset="0"/>
                <a:cs typeface="Times New Roman" panose="02020603050405020304" pitchFamily="18" charset="0"/>
              </a:rPr>
              <a:t>-</a:t>
            </a:r>
          </a:p>
          <a:p>
            <a:pPr algn="just">
              <a:lnSpc>
                <a:spcPct val="150000"/>
              </a:lnSpc>
            </a:pPr>
            <a:r>
              <a:rPr lang="en-US" sz="2600" dirty="0">
                <a:latin typeface="Times New Roman" panose="02020603050405020304" pitchFamily="18" charset="0"/>
                <a:cs typeface="Times New Roman" panose="02020603050405020304" pitchFamily="18" charset="0"/>
              </a:rPr>
              <a:t>The difference between horizontal distance and measured length along the catenary is termed as </a:t>
            </a:r>
            <a:r>
              <a:rPr lang="en-US" sz="2600" b="1" dirty="0">
                <a:solidFill>
                  <a:srgbClr val="002060"/>
                </a:solidFill>
                <a:latin typeface="Times New Roman" panose="02020603050405020304" pitchFamily="18" charset="0"/>
                <a:cs typeface="Times New Roman" panose="02020603050405020304" pitchFamily="18" charset="0"/>
              </a:rPr>
              <a:t>Sag</a:t>
            </a:r>
            <a:r>
              <a:rPr lang="en-US" sz="2600" dirty="0">
                <a:solidFill>
                  <a:srgbClr val="002060"/>
                </a:solidFill>
                <a:latin typeface="Times New Roman" panose="02020603050405020304" pitchFamily="18" charset="0"/>
                <a:cs typeface="Times New Roman" panose="02020603050405020304" pitchFamily="18" charset="0"/>
              </a:rPr>
              <a:t>.</a:t>
            </a:r>
          </a:p>
        </p:txBody>
      </p:sp>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Linear Measurements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850" y="1065822"/>
            <a:ext cx="4863465" cy="2306027"/>
          </a:xfrm>
          <a:prstGeom prst="rect">
            <a:avLst/>
          </a:prstGeom>
        </p:spPr>
      </p:pic>
      <p:sp>
        <p:nvSpPr>
          <p:cNvPr id="5" name="Right Brace 4"/>
          <p:cNvSpPr/>
          <p:nvPr/>
        </p:nvSpPr>
        <p:spPr>
          <a:xfrm>
            <a:off x="7572374" y="1485900"/>
            <a:ext cx="161925" cy="45720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064" r="4200"/>
          <a:stretch/>
        </p:blipFill>
        <p:spPr>
          <a:xfrm>
            <a:off x="4762622" y="3488054"/>
            <a:ext cx="7057903" cy="2798446"/>
          </a:xfrm>
          <a:prstGeom prst="rect">
            <a:avLst/>
          </a:prstGeom>
        </p:spPr>
      </p:pic>
      <p:sp>
        <p:nvSpPr>
          <p:cNvPr id="7" name="Slide Number Placeholder 6">
            <a:extLst>
              <a:ext uri="{FF2B5EF4-FFF2-40B4-BE49-F238E27FC236}">
                <a16:creationId xmlns:a16="http://schemas.microsoft.com/office/drawing/2014/main" id="{0CEA4F64-AA1D-4394-8679-C6BCDA6306E5}"/>
              </a:ext>
            </a:extLst>
          </p:cNvPr>
          <p:cNvSpPr>
            <a:spLocks noGrp="1"/>
          </p:cNvSpPr>
          <p:nvPr>
            <p:ph type="sldNum" sz="quarter" idx="12"/>
          </p:nvPr>
        </p:nvSpPr>
        <p:spPr/>
        <p:txBody>
          <a:bodyPr/>
          <a:lstStyle/>
          <a:p>
            <a:fld id="{572A0C7B-DB69-4E5E-85B3-D3E97ECA3D08}" type="slidenum">
              <a:rPr lang="en-US" smtClean="0"/>
              <a:t>32</a:t>
            </a:fld>
            <a:endParaRPr lang="en-US"/>
          </a:p>
        </p:txBody>
      </p:sp>
    </p:spTree>
    <p:extLst>
      <p:ext uri="{BB962C8B-B14F-4D97-AF65-F5344CB8AC3E}">
        <p14:creationId xmlns:p14="http://schemas.microsoft.com/office/powerpoint/2010/main" val="738822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1" y="1600200"/>
            <a:ext cx="3657600" cy="1220783"/>
          </a:xfrm>
          <a:prstGeom prst="rect">
            <a:avLst/>
          </a:prstGeom>
          <a:noFill/>
        </p:spPr>
        <p:txBody>
          <a:bodyPr wrap="square" rtlCol="0">
            <a:spAutoFit/>
          </a:bodyPr>
          <a:lstStyle/>
          <a:p>
            <a:pPr algn="just">
              <a:lnSpc>
                <a:spcPct val="150000"/>
              </a:lnSpc>
            </a:pPr>
            <a:r>
              <a:rPr lang="en-US" sz="2600" dirty="0">
                <a:solidFill>
                  <a:schemeClr val="accent5">
                    <a:lumMod val="50000"/>
                  </a:schemeClr>
                </a:solidFill>
                <a:latin typeface="Times New Roman" panose="02020603050405020304" pitchFamily="18" charset="0"/>
                <a:cs typeface="Times New Roman" panose="02020603050405020304" pitchFamily="18" charset="0"/>
              </a:rPr>
              <a:t>Corrections</a:t>
            </a:r>
          </a:p>
          <a:p>
            <a:pPr algn="just">
              <a:lnSpc>
                <a:spcPct val="150000"/>
              </a:lnSpc>
            </a:pPr>
            <a:r>
              <a:rPr lang="en-US" sz="2600" b="1" dirty="0">
                <a:latin typeface="Times New Roman" panose="02020603050405020304" pitchFamily="18" charset="0"/>
                <a:cs typeface="Times New Roman" panose="02020603050405020304" pitchFamily="18" charset="0"/>
              </a:rPr>
              <a:t>Sag Corrections</a:t>
            </a:r>
            <a:r>
              <a:rPr lang="en-US" sz="2600"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Linear Measurements</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717"/>
          <a:stretch/>
        </p:blipFill>
        <p:spPr>
          <a:xfrm>
            <a:off x="1428707" y="2828924"/>
            <a:ext cx="9544094" cy="3324225"/>
          </a:xfrm>
          <a:prstGeom prst="rect">
            <a:avLst/>
          </a:prstGeom>
        </p:spPr>
      </p:pic>
      <p:sp>
        <p:nvSpPr>
          <p:cNvPr id="8" name="Rectangle 7"/>
          <p:cNvSpPr/>
          <p:nvPr/>
        </p:nvSpPr>
        <p:spPr>
          <a:xfrm>
            <a:off x="3648075" y="2705100"/>
            <a:ext cx="2181225" cy="838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F727B02-77BE-47D7-809C-29191BA53564}"/>
              </a:ext>
            </a:extLst>
          </p:cNvPr>
          <p:cNvSpPr>
            <a:spLocks noGrp="1"/>
          </p:cNvSpPr>
          <p:nvPr>
            <p:ph type="sldNum" sz="quarter" idx="12"/>
          </p:nvPr>
        </p:nvSpPr>
        <p:spPr/>
        <p:txBody>
          <a:bodyPr/>
          <a:lstStyle/>
          <a:p>
            <a:fld id="{572A0C7B-DB69-4E5E-85B3-D3E97ECA3D08}" type="slidenum">
              <a:rPr lang="en-US" smtClean="0"/>
              <a:t>33</a:t>
            </a:fld>
            <a:endParaRPr lang="en-US"/>
          </a:p>
        </p:txBody>
      </p:sp>
    </p:spTree>
    <p:extLst>
      <p:ext uri="{BB962C8B-B14F-4D97-AF65-F5344CB8AC3E}">
        <p14:creationId xmlns:p14="http://schemas.microsoft.com/office/powerpoint/2010/main" val="35140364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1" y="1600200"/>
            <a:ext cx="3657600" cy="1220783"/>
          </a:xfrm>
          <a:prstGeom prst="rect">
            <a:avLst/>
          </a:prstGeom>
          <a:noFill/>
        </p:spPr>
        <p:txBody>
          <a:bodyPr wrap="square" rtlCol="0">
            <a:spAutoFit/>
          </a:bodyPr>
          <a:lstStyle/>
          <a:p>
            <a:pPr algn="just">
              <a:lnSpc>
                <a:spcPct val="150000"/>
              </a:lnSpc>
            </a:pPr>
            <a:r>
              <a:rPr lang="en-US" sz="2600" dirty="0">
                <a:solidFill>
                  <a:srgbClr val="002060"/>
                </a:solidFill>
                <a:latin typeface="Times New Roman" panose="02020603050405020304" pitchFamily="18" charset="0"/>
                <a:cs typeface="Times New Roman" panose="02020603050405020304" pitchFamily="18" charset="0"/>
              </a:rPr>
              <a:t>Corrections</a:t>
            </a:r>
          </a:p>
          <a:p>
            <a:pPr algn="just">
              <a:lnSpc>
                <a:spcPct val="150000"/>
              </a:lnSpc>
            </a:pPr>
            <a:r>
              <a:rPr lang="en-US" sz="2600" b="1" dirty="0">
                <a:latin typeface="Times New Roman" panose="02020603050405020304" pitchFamily="18" charset="0"/>
                <a:cs typeface="Times New Roman" panose="02020603050405020304" pitchFamily="18" charset="0"/>
              </a:rPr>
              <a:t>Sag Corrections</a:t>
            </a:r>
            <a:r>
              <a:rPr lang="en-US" sz="2600"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Linear Measurements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171" y="2868929"/>
            <a:ext cx="10470245" cy="317944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0025" y="5128260"/>
            <a:ext cx="2333625" cy="933450"/>
          </a:xfrm>
          <a:prstGeom prst="rect">
            <a:avLst/>
          </a:prstGeom>
        </p:spPr>
      </p:pic>
      <p:sp>
        <p:nvSpPr>
          <p:cNvPr id="2" name="Slide Number Placeholder 1">
            <a:extLst>
              <a:ext uri="{FF2B5EF4-FFF2-40B4-BE49-F238E27FC236}">
                <a16:creationId xmlns:a16="http://schemas.microsoft.com/office/drawing/2014/main" id="{9C699FE1-A069-4044-B56B-EF20CECDCAEC}"/>
              </a:ext>
            </a:extLst>
          </p:cNvPr>
          <p:cNvSpPr>
            <a:spLocks noGrp="1"/>
          </p:cNvSpPr>
          <p:nvPr>
            <p:ph type="sldNum" sz="quarter" idx="12"/>
          </p:nvPr>
        </p:nvSpPr>
        <p:spPr/>
        <p:txBody>
          <a:bodyPr/>
          <a:lstStyle/>
          <a:p>
            <a:fld id="{572A0C7B-DB69-4E5E-85B3-D3E97ECA3D08}" type="slidenum">
              <a:rPr lang="en-US" smtClean="0"/>
              <a:t>34</a:t>
            </a:fld>
            <a:endParaRPr lang="en-US"/>
          </a:p>
        </p:txBody>
      </p:sp>
    </p:spTree>
    <p:extLst>
      <p:ext uri="{BB962C8B-B14F-4D97-AF65-F5344CB8AC3E}">
        <p14:creationId xmlns:p14="http://schemas.microsoft.com/office/powerpoint/2010/main" val="2801922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1" y="1600200"/>
            <a:ext cx="3657600" cy="1220783"/>
          </a:xfrm>
          <a:prstGeom prst="rect">
            <a:avLst/>
          </a:prstGeom>
          <a:noFill/>
        </p:spPr>
        <p:txBody>
          <a:bodyPr wrap="square" rtlCol="0">
            <a:spAutoFit/>
          </a:bodyPr>
          <a:lstStyle/>
          <a:p>
            <a:pPr algn="just">
              <a:lnSpc>
                <a:spcPct val="150000"/>
              </a:lnSpc>
            </a:pPr>
            <a:r>
              <a:rPr lang="en-US" sz="2600" dirty="0">
                <a:solidFill>
                  <a:srgbClr val="002060"/>
                </a:solidFill>
                <a:latin typeface="Times New Roman" panose="02020603050405020304" pitchFamily="18" charset="0"/>
                <a:cs typeface="Times New Roman" panose="02020603050405020304" pitchFamily="18" charset="0"/>
              </a:rPr>
              <a:t>Corrections</a:t>
            </a:r>
          </a:p>
          <a:p>
            <a:pPr algn="just">
              <a:lnSpc>
                <a:spcPct val="150000"/>
              </a:lnSpc>
            </a:pPr>
            <a:r>
              <a:rPr lang="en-US" sz="2600" b="1" dirty="0">
                <a:latin typeface="Times New Roman" panose="02020603050405020304" pitchFamily="18" charset="0"/>
                <a:cs typeface="Times New Roman" panose="02020603050405020304" pitchFamily="18" charset="0"/>
              </a:rPr>
              <a:t>Pull Corrections</a:t>
            </a:r>
            <a:r>
              <a:rPr lang="en-US" sz="2600"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Linear Measurements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174" y="2190751"/>
            <a:ext cx="8560573" cy="17526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 b="3069"/>
          <a:stretch/>
        </p:blipFill>
        <p:spPr>
          <a:xfrm>
            <a:off x="468794" y="4194556"/>
            <a:ext cx="8694256" cy="2406270"/>
          </a:xfrm>
          <a:prstGeom prst="rect">
            <a:avLst/>
          </a:prstGeom>
        </p:spPr>
      </p:pic>
      <p:sp>
        <p:nvSpPr>
          <p:cNvPr id="6" name="Rectangle 5"/>
          <p:cNvSpPr/>
          <p:nvPr/>
        </p:nvSpPr>
        <p:spPr>
          <a:xfrm>
            <a:off x="2752725" y="4248150"/>
            <a:ext cx="1676400" cy="5905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64A5F2FA-D756-42C1-9103-AD7CEC3CD06E}"/>
              </a:ext>
            </a:extLst>
          </p:cNvPr>
          <p:cNvSpPr>
            <a:spLocks noGrp="1"/>
          </p:cNvSpPr>
          <p:nvPr>
            <p:ph type="sldNum" sz="quarter" idx="12"/>
          </p:nvPr>
        </p:nvSpPr>
        <p:spPr/>
        <p:txBody>
          <a:bodyPr/>
          <a:lstStyle/>
          <a:p>
            <a:fld id="{572A0C7B-DB69-4E5E-85B3-D3E97ECA3D08}" type="slidenum">
              <a:rPr lang="en-US" smtClean="0"/>
              <a:t>35</a:t>
            </a:fld>
            <a:endParaRPr lang="en-US"/>
          </a:p>
        </p:txBody>
      </p:sp>
    </p:spTree>
    <p:extLst>
      <p:ext uri="{BB962C8B-B14F-4D97-AF65-F5344CB8AC3E}">
        <p14:creationId xmlns:p14="http://schemas.microsoft.com/office/powerpoint/2010/main" val="1017974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1" y="1600200"/>
            <a:ext cx="3657600" cy="1220783"/>
          </a:xfrm>
          <a:prstGeom prst="rect">
            <a:avLst/>
          </a:prstGeom>
          <a:noFill/>
        </p:spPr>
        <p:txBody>
          <a:bodyPr wrap="square" rtlCol="0">
            <a:spAutoFit/>
          </a:bodyPr>
          <a:lstStyle/>
          <a:p>
            <a:pPr algn="just">
              <a:lnSpc>
                <a:spcPct val="150000"/>
              </a:lnSpc>
            </a:pPr>
            <a:r>
              <a:rPr lang="en-US" sz="2600" dirty="0">
                <a:solidFill>
                  <a:srgbClr val="002060"/>
                </a:solidFill>
                <a:latin typeface="Times New Roman" panose="02020603050405020304" pitchFamily="18" charset="0"/>
                <a:cs typeface="Times New Roman" panose="02020603050405020304" pitchFamily="18" charset="0"/>
              </a:rPr>
              <a:t>Corrections</a:t>
            </a:r>
          </a:p>
          <a:p>
            <a:pPr algn="just">
              <a:lnSpc>
                <a:spcPct val="150000"/>
              </a:lnSpc>
            </a:pPr>
            <a:r>
              <a:rPr lang="en-US" sz="2600" b="1" dirty="0">
                <a:latin typeface="Times New Roman" panose="02020603050405020304" pitchFamily="18" charset="0"/>
                <a:cs typeface="Times New Roman" panose="02020603050405020304" pitchFamily="18" charset="0"/>
              </a:rPr>
              <a:t>Pull Corrections</a:t>
            </a:r>
            <a:r>
              <a:rPr lang="en-US" sz="2600"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Linear Measurements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0289" y="1457326"/>
            <a:ext cx="8472950" cy="3429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998" y="4746083"/>
            <a:ext cx="6918489" cy="1645192"/>
          </a:xfrm>
          <a:prstGeom prst="rect">
            <a:avLst/>
          </a:prstGeom>
        </p:spPr>
      </p:pic>
      <p:sp>
        <p:nvSpPr>
          <p:cNvPr id="2" name="Slide Number Placeholder 1">
            <a:extLst>
              <a:ext uri="{FF2B5EF4-FFF2-40B4-BE49-F238E27FC236}">
                <a16:creationId xmlns:a16="http://schemas.microsoft.com/office/drawing/2014/main" id="{C0714D99-5AD8-4F63-96E0-0E5343342AF6}"/>
              </a:ext>
            </a:extLst>
          </p:cNvPr>
          <p:cNvSpPr>
            <a:spLocks noGrp="1"/>
          </p:cNvSpPr>
          <p:nvPr>
            <p:ph type="sldNum" sz="quarter" idx="12"/>
          </p:nvPr>
        </p:nvSpPr>
        <p:spPr/>
        <p:txBody>
          <a:bodyPr/>
          <a:lstStyle/>
          <a:p>
            <a:fld id="{572A0C7B-DB69-4E5E-85B3-D3E97ECA3D08}" type="slidenum">
              <a:rPr lang="en-US" smtClean="0"/>
              <a:t>36</a:t>
            </a:fld>
            <a:endParaRPr lang="en-US"/>
          </a:p>
        </p:txBody>
      </p:sp>
    </p:spTree>
    <p:extLst>
      <p:ext uri="{BB962C8B-B14F-4D97-AF65-F5344CB8AC3E}">
        <p14:creationId xmlns:p14="http://schemas.microsoft.com/office/powerpoint/2010/main" val="3129267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45712-3E1A-EBF1-1270-D48B1A9BD2D5}"/>
              </a:ext>
            </a:extLst>
          </p:cNvPr>
          <p:cNvSpPr txBox="1"/>
          <p:nvPr/>
        </p:nvSpPr>
        <p:spPr>
          <a:xfrm>
            <a:off x="2698376" y="2967317"/>
            <a:ext cx="6907739" cy="126188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b="1" dirty="0">
                <a:solidFill>
                  <a:prstClr val="black"/>
                </a:solidFill>
                <a:latin typeface="Times New Roman" panose="02020603050405020304" pitchFamily="18" charset="0"/>
                <a:ea typeface="Calibri" panose="020F0502020204030204"/>
                <a:cs typeface="Times New Roman" panose="02020603050405020304" pitchFamily="18" charset="0"/>
              </a:rPr>
              <a:t>Chain Surveying</a:t>
            </a:r>
          </a:p>
          <a:p>
            <a:pPr algn="ctr"/>
            <a:r>
              <a:rPr lang="en-US" sz="3600" b="1" dirty="0">
                <a:solidFill>
                  <a:srgbClr val="002060"/>
                </a:solidFill>
                <a:latin typeface="Times New Roman" panose="02020603050405020304" pitchFamily="18" charset="0"/>
                <a:ea typeface="Calibri" panose="020F0502020204030204"/>
                <a:cs typeface="Times New Roman" panose="02020603050405020304" pitchFamily="18" charset="0"/>
              </a:rPr>
              <a:t>(Week 06)</a:t>
            </a:r>
          </a:p>
        </p:txBody>
      </p:sp>
      <p:sp>
        <p:nvSpPr>
          <p:cNvPr id="3" name="Slide Number Placeholder 2">
            <a:extLst>
              <a:ext uri="{FF2B5EF4-FFF2-40B4-BE49-F238E27FC236}">
                <a16:creationId xmlns:a16="http://schemas.microsoft.com/office/drawing/2014/main" id="{CE273CFA-0ED1-BF95-5815-F5E1E1B89B4C}"/>
              </a:ext>
            </a:extLst>
          </p:cNvPr>
          <p:cNvSpPr>
            <a:spLocks noGrp="1"/>
          </p:cNvSpPr>
          <p:nvPr>
            <p:ph type="sldNum" sz="quarter" idx="12"/>
          </p:nvPr>
        </p:nvSpPr>
        <p:spPr/>
        <p:txBody>
          <a:bodyPr/>
          <a:lstStyle/>
          <a:p>
            <a:fld id="{C1FF6DA9-008F-8B48-92A6-B652298478BF}" type="slidenum">
              <a:rPr lang="en-US">
                <a:solidFill>
                  <a:prstClr val="black">
                    <a:tint val="75000"/>
                  </a:prstClr>
                </a:solidFill>
                <a:latin typeface="Calibri"/>
                <a:ea typeface="Calibri" panose="020F0502020204030204"/>
                <a:cs typeface="Arial"/>
              </a:rPr>
              <a:pPr/>
              <a:t>37</a:t>
            </a:fld>
            <a:endParaRPr lang="en-US">
              <a:solidFill>
                <a:prstClr val="black">
                  <a:tint val="75000"/>
                </a:prstClr>
              </a:solidFill>
              <a:latin typeface="Calibri"/>
              <a:ea typeface="Calibri" panose="020F0502020204030204"/>
              <a:cs typeface="Arial"/>
            </a:endParaRPr>
          </a:p>
        </p:txBody>
      </p:sp>
      <p:pic>
        <p:nvPicPr>
          <p:cNvPr id="4" name="Picture 3">
            <a:extLst>
              <a:ext uri="{FF2B5EF4-FFF2-40B4-BE49-F238E27FC236}">
                <a16:creationId xmlns:a16="http://schemas.microsoft.com/office/drawing/2014/main" id="{E7B97FF5-F3A2-C940-7D91-853C45C7B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842" y="1216164"/>
            <a:ext cx="1284316" cy="1554480"/>
          </a:xfrm>
          <a:prstGeom prst="rect">
            <a:avLst/>
          </a:prstGeom>
        </p:spPr>
      </p:pic>
    </p:spTree>
    <p:extLst>
      <p:ext uri="{BB962C8B-B14F-4D97-AF65-F5344CB8AC3E}">
        <p14:creationId xmlns:p14="http://schemas.microsoft.com/office/powerpoint/2010/main" val="106841856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Chain Surveying</a:t>
            </a:r>
          </a:p>
        </p:txBody>
      </p:sp>
      <p:sp>
        <p:nvSpPr>
          <p:cNvPr id="8" name="TextBox 7"/>
          <p:cNvSpPr txBox="1"/>
          <p:nvPr/>
        </p:nvSpPr>
        <p:spPr>
          <a:xfrm>
            <a:off x="800101" y="1600200"/>
            <a:ext cx="10525124" cy="2492990"/>
          </a:xfrm>
          <a:prstGeom prst="rect">
            <a:avLst/>
          </a:prstGeom>
          <a:noFill/>
        </p:spPr>
        <p:txBody>
          <a:bodyPr wrap="square" rtlCol="0">
            <a:spAutoFit/>
          </a:bodyPr>
          <a:lstStyle/>
          <a:p>
            <a:pPr algn="just">
              <a:lnSpc>
                <a:spcPct val="150000"/>
              </a:lnSpc>
            </a:pPr>
            <a:r>
              <a:rPr lang="en-US" sz="2600" dirty="0">
                <a:solidFill>
                  <a:srgbClr val="002060"/>
                </a:solidFill>
                <a:latin typeface="Times New Roman" panose="02020603050405020304" pitchFamily="18" charset="0"/>
                <a:cs typeface="Times New Roman" panose="02020603050405020304" pitchFamily="18" charset="0"/>
              </a:rPr>
              <a:t>Chain Surveying </a:t>
            </a:r>
            <a:r>
              <a:rPr lang="en-US" sz="2600" dirty="0">
                <a:latin typeface="Times New Roman" panose="02020603050405020304" pitchFamily="18" charset="0"/>
                <a:cs typeface="Times New Roman" panose="02020603050405020304" pitchFamily="18" charset="0"/>
              </a:rPr>
              <a:t>is a type of surveying in which only linear measurements are made in the field.  </a:t>
            </a:r>
          </a:p>
          <a:p>
            <a:pPr algn="just">
              <a:lnSpc>
                <a:spcPct val="150000"/>
              </a:lnSpc>
            </a:pPr>
            <a:r>
              <a:rPr lang="en-US" sz="2600" dirty="0">
                <a:solidFill>
                  <a:srgbClr val="002060"/>
                </a:solidFill>
                <a:latin typeface="Times New Roman" panose="02020603050405020304" pitchFamily="18" charset="0"/>
                <a:cs typeface="Times New Roman" panose="02020603050405020304" pitchFamily="18" charset="0"/>
              </a:rPr>
              <a:t>Principle:</a:t>
            </a:r>
            <a:r>
              <a:rPr lang="en-US" sz="2600" dirty="0">
                <a:latin typeface="Times New Roman" panose="02020603050405020304" pitchFamily="18" charset="0"/>
                <a:cs typeface="Times New Roman" panose="02020603050405020304" pitchFamily="18" charset="0"/>
              </a:rPr>
              <a:t> To provide a framework consisting a number of connected triangles, as triangles are the only simple figure in case of chain surveying. </a:t>
            </a:r>
          </a:p>
        </p:txBody>
      </p:sp>
      <p:sp>
        <p:nvSpPr>
          <p:cNvPr id="2" name="Slide Number Placeholder 1">
            <a:extLst>
              <a:ext uri="{FF2B5EF4-FFF2-40B4-BE49-F238E27FC236}">
                <a16:creationId xmlns:a16="http://schemas.microsoft.com/office/drawing/2014/main" id="{E68756BF-FB40-415C-B439-9931BE5B04E0}"/>
              </a:ext>
            </a:extLst>
          </p:cNvPr>
          <p:cNvSpPr>
            <a:spLocks noGrp="1"/>
          </p:cNvSpPr>
          <p:nvPr>
            <p:ph type="sldNum" sz="quarter" idx="12"/>
          </p:nvPr>
        </p:nvSpPr>
        <p:spPr/>
        <p:txBody>
          <a:bodyPr/>
          <a:lstStyle/>
          <a:p>
            <a:fld id="{572A0C7B-DB69-4E5E-85B3-D3E97ECA3D08}" type="slidenum">
              <a:rPr lang="en-US" smtClean="0"/>
              <a:t>38</a:t>
            </a:fld>
            <a:endParaRPr lang="en-US"/>
          </a:p>
        </p:txBody>
      </p:sp>
    </p:spTree>
    <p:extLst>
      <p:ext uri="{BB962C8B-B14F-4D97-AF65-F5344CB8AC3E}">
        <p14:creationId xmlns:p14="http://schemas.microsoft.com/office/powerpoint/2010/main" val="2207671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Chain Surveying</a:t>
            </a:r>
          </a:p>
        </p:txBody>
      </p:sp>
      <p:sp>
        <p:nvSpPr>
          <p:cNvPr id="8" name="TextBox 7"/>
          <p:cNvSpPr txBox="1"/>
          <p:nvPr/>
        </p:nvSpPr>
        <p:spPr>
          <a:xfrm>
            <a:off x="800101" y="1600200"/>
            <a:ext cx="3343274" cy="1220783"/>
          </a:xfrm>
          <a:prstGeom prst="rect">
            <a:avLst/>
          </a:prstGeom>
          <a:noFill/>
        </p:spPr>
        <p:txBody>
          <a:bodyPr wrap="square" rtlCol="0">
            <a:spAutoFit/>
          </a:bodyPr>
          <a:lstStyle/>
          <a:p>
            <a:pPr algn="just">
              <a:lnSpc>
                <a:spcPct val="150000"/>
              </a:lnSpc>
            </a:pPr>
            <a:r>
              <a:rPr lang="en-US" sz="2600" dirty="0">
                <a:solidFill>
                  <a:srgbClr val="002060"/>
                </a:solidFill>
                <a:latin typeface="Times New Roman" panose="02020603050405020304" pitchFamily="18" charset="0"/>
                <a:cs typeface="Times New Roman" panose="02020603050405020304" pitchFamily="18" charset="0"/>
              </a:rPr>
              <a:t>Offsets:</a:t>
            </a:r>
            <a:r>
              <a:rPr lang="en-US" sz="2600" dirty="0">
                <a:solidFill>
                  <a:srgbClr val="FF0000"/>
                </a:solidFill>
                <a:latin typeface="Times New Roman" panose="02020603050405020304" pitchFamily="18"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Usually offsets are of four types-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9675" y="1247774"/>
            <a:ext cx="5657850" cy="4572853"/>
          </a:xfrm>
          <a:prstGeom prst="rect">
            <a:avLst/>
          </a:prstGeom>
        </p:spPr>
      </p:pic>
      <p:sp>
        <p:nvSpPr>
          <p:cNvPr id="3" name="Slide Number Placeholder 2">
            <a:extLst>
              <a:ext uri="{FF2B5EF4-FFF2-40B4-BE49-F238E27FC236}">
                <a16:creationId xmlns:a16="http://schemas.microsoft.com/office/drawing/2014/main" id="{EB019981-6FB0-4184-A140-8D77A8A7883D}"/>
              </a:ext>
            </a:extLst>
          </p:cNvPr>
          <p:cNvSpPr>
            <a:spLocks noGrp="1"/>
          </p:cNvSpPr>
          <p:nvPr>
            <p:ph type="sldNum" sz="quarter" idx="12"/>
          </p:nvPr>
        </p:nvSpPr>
        <p:spPr/>
        <p:txBody>
          <a:bodyPr/>
          <a:lstStyle/>
          <a:p>
            <a:fld id="{572A0C7B-DB69-4E5E-85B3-D3E97ECA3D08}" type="slidenum">
              <a:rPr lang="en-US" smtClean="0"/>
              <a:t>39</a:t>
            </a:fld>
            <a:endParaRPr lang="en-US"/>
          </a:p>
        </p:txBody>
      </p:sp>
    </p:spTree>
    <p:extLst>
      <p:ext uri="{BB962C8B-B14F-4D97-AF65-F5344CB8AC3E}">
        <p14:creationId xmlns:p14="http://schemas.microsoft.com/office/powerpoint/2010/main" val="87082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9BBABF63-461D-4FEF-A8B4-B2A4E21ADCD5}"/>
              </a:ext>
            </a:extLst>
          </p:cNvPr>
          <p:cNvGraphicFramePr>
            <a:graphicFrameLocks noGrp="1"/>
          </p:cNvGraphicFramePr>
          <p:nvPr>
            <p:ph idx="1"/>
            <p:extLst>
              <p:ext uri="{D42A27DB-BD31-4B8C-83A1-F6EECF244321}">
                <p14:modId xmlns:p14="http://schemas.microsoft.com/office/powerpoint/2010/main" val="18298530"/>
              </p:ext>
            </p:extLst>
          </p:nvPr>
        </p:nvGraphicFramePr>
        <p:xfrm>
          <a:off x="609600" y="313769"/>
          <a:ext cx="10336306" cy="5763287"/>
        </p:xfrm>
        <a:graphic>
          <a:graphicData uri="http://schemas.openxmlformats.org/drawingml/2006/table">
            <a:tbl>
              <a:tblPr firstRow="1" bandRow="1">
                <a:tableStyleId>{5C22544A-7EE6-4342-B048-85BDC9FD1C3A}</a:tableStyleId>
              </a:tblPr>
              <a:tblGrid>
                <a:gridCol w="964898">
                  <a:extLst>
                    <a:ext uri="{9D8B030D-6E8A-4147-A177-3AD203B41FA5}">
                      <a16:colId xmlns:a16="http://schemas.microsoft.com/office/drawing/2014/main" val="3186923746"/>
                    </a:ext>
                  </a:extLst>
                </a:gridCol>
                <a:gridCol w="2978405">
                  <a:extLst>
                    <a:ext uri="{9D8B030D-6E8A-4147-A177-3AD203B41FA5}">
                      <a16:colId xmlns:a16="http://schemas.microsoft.com/office/drawing/2014/main" val="1427624179"/>
                    </a:ext>
                  </a:extLst>
                </a:gridCol>
                <a:gridCol w="1824053">
                  <a:extLst>
                    <a:ext uri="{9D8B030D-6E8A-4147-A177-3AD203B41FA5}">
                      <a16:colId xmlns:a16="http://schemas.microsoft.com/office/drawing/2014/main" val="1716412513"/>
                    </a:ext>
                  </a:extLst>
                </a:gridCol>
                <a:gridCol w="1815240">
                  <a:extLst>
                    <a:ext uri="{9D8B030D-6E8A-4147-A177-3AD203B41FA5}">
                      <a16:colId xmlns:a16="http://schemas.microsoft.com/office/drawing/2014/main" val="4043121581"/>
                    </a:ext>
                  </a:extLst>
                </a:gridCol>
                <a:gridCol w="1453957">
                  <a:extLst>
                    <a:ext uri="{9D8B030D-6E8A-4147-A177-3AD203B41FA5}">
                      <a16:colId xmlns:a16="http://schemas.microsoft.com/office/drawing/2014/main" val="576105378"/>
                    </a:ext>
                  </a:extLst>
                </a:gridCol>
                <a:gridCol w="1299753">
                  <a:extLst>
                    <a:ext uri="{9D8B030D-6E8A-4147-A177-3AD203B41FA5}">
                      <a16:colId xmlns:a16="http://schemas.microsoft.com/office/drawing/2014/main" val="3791206864"/>
                    </a:ext>
                  </a:extLst>
                </a:gridCol>
              </a:tblGrid>
              <a:tr h="586376">
                <a:tc>
                  <a:txBody>
                    <a:bodyPr/>
                    <a:lstStyle/>
                    <a:p>
                      <a:pPr algn="ctr">
                        <a:lnSpc>
                          <a:spcPct val="200000"/>
                        </a:lnSpc>
                      </a:pPr>
                      <a:r>
                        <a:rPr lang="en-GB" sz="1400">
                          <a:solidFill>
                            <a:schemeClr val="tx1"/>
                          </a:solidFill>
                          <a:latin typeface="Times New Roman" panose="02020603050405020304" pitchFamily="18" charset="0"/>
                          <a:cs typeface="Times New Roman" panose="02020603050405020304" pitchFamily="18" charset="0"/>
                        </a:rPr>
                        <a:t>Week</a:t>
                      </a:r>
                      <a:endParaRPr lang="en-US" sz="1400">
                        <a:solidFill>
                          <a:schemeClr val="tx1"/>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lnSpc>
                          <a:spcPct val="200000"/>
                        </a:lnSpc>
                      </a:pPr>
                      <a:r>
                        <a:rPr lang="en-GB" sz="1400" dirty="0">
                          <a:solidFill>
                            <a:schemeClr val="tx1"/>
                          </a:solidFill>
                          <a:latin typeface="Times New Roman" panose="02020603050405020304" pitchFamily="18" charset="0"/>
                          <a:cs typeface="Times New Roman" panose="02020603050405020304" pitchFamily="18" charset="0"/>
                        </a:rPr>
                        <a:t>Topic</a:t>
                      </a:r>
                      <a:endParaRPr lang="en-US"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400">
                          <a:solidFill>
                            <a:schemeClr val="tx1"/>
                          </a:solidFill>
                          <a:latin typeface="Times New Roman" panose="02020603050405020304" pitchFamily="18" charset="0"/>
                          <a:cs typeface="Times New Roman" panose="02020603050405020304" pitchFamily="18" charset="0"/>
                        </a:rPr>
                        <a:t>Teaching Learning </a:t>
                      </a:r>
                    </a:p>
                    <a:p>
                      <a:pPr algn="ctr"/>
                      <a:r>
                        <a:rPr lang="en-GB" sz="1400">
                          <a:solidFill>
                            <a:schemeClr val="tx1"/>
                          </a:solidFill>
                          <a:latin typeface="Times New Roman" panose="02020603050405020304" pitchFamily="18" charset="0"/>
                          <a:cs typeface="Times New Roman" panose="02020603050405020304" pitchFamily="18" charset="0"/>
                        </a:rPr>
                        <a:t>Strategy</a:t>
                      </a:r>
                      <a:endParaRPr lang="en-US" sz="1400">
                        <a:solidFill>
                          <a:schemeClr val="tx1"/>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lnSpc>
                          <a:spcPct val="150000"/>
                        </a:lnSpc>
                      </a:pPr>
                      <a:r>
                        <a:rPr lang="en-GB" sz="1400" dirty="0">
                          <a:solidFill>
                            <a:schemeClr val="tx1"/>
                          </a:solidFill>
                          <a:latin typeface="Times New Roman" panose="02020603050405020304" pitchFamily="18" charset="0"/>
                          <a:cs typeface="Times New Roman" panose="02020603050405020304" pitchFamily="18" charset="0"/>
                        </a:rPr>
                        <a:t>Assessment Strategy</a:t>
                      </a:r>
                      <a:endParaRPr lang="en-US"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lnSpc>
                          <a:spcPct val="200000"/>
                        </a:lnSpc>
                      </a:pPr>
                      <a:r>
                        <a:rPr lang="en-GB" sz="1400" dirty="0">
                          <a:solidFill>
                            <a:schemeClr val="tx1"/>
                          </a:solidFill>
                          <a:latin typeface="Times New Roman" panose="02020603050405020304" pitchFamily="18" charset="0"/>
                          <a:cs typeface="Times New Roman" panose="02020603050405020304" pitchFamily="18" charset="0"/>
                        </a:rPr>
                        <a:t>CLOs</a:t>
                      </a:r>
                      <a:endParaRPr lang="en-US"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lnSpc>
                          <a:spcPct val="200000"/>
                        </a:lnSpc>
                      </a:pPr>
                      <a:r>
                        <a:rPr lang="en-US" sz="1400" dirty="0">
                          <a:solidFill>
                            <a:schemeClr val="tx1"/>
                          </a:solidFill>
                          <a:latin typeface="Times New Roman" panose="02020603050405020304" pitchFamily="18" charset="0"/>
                          <a:cs typeface="Times New Roman" panose="02020603050405020304" pitchFamily="18" charset="0"/>
                        </a:rPr>
                        <a:t>Page No.</a:t>
                      </a:r>
                    </a:p>
                  </a:txBody>
                  <a:tcPr marL="68580" marR="68580" marT="34290" marB="34290"/>
                </a:tc>
                <a:extLst>
                  <a:ext uri="{0D108BD9-81ED-4DB2-BD59-A6C34878D82A}">
                    <a16:rowId xmlns:a16="http://schemas.microsoft.com/office/drawing/2014/main" val="4276540132"/>
                  </a:ext>
                </a:extLst>
              </a:tr>
              <a:tr h="496277">
                <a:tc>
                  <a:txBody>
                    <a:bodyPr/>
                    <a:lstStyle/>
                    <a:p>
                      <a:pPr algn="ctr"/>
                      <a:r>
                        <a:rPr lang="en-US" sz="1500" dirty="0">
                          <a:latin typeface="Times New Roman" panose="02020603050405020304" pitchFamily="18" charset="0"/>
                          <a:cs typeface="Times New Roman" panose="02020603050405020304" pitchFamily="18" charset="0"/>
                        </a:rPr>
                        <a:t>01</a:t>
                      </a:r>
                    </a:p>
                  </a:txBody>
                  <a:tcPr/>
                </a:tc>
                <a:tc>
                  <a:txBody>
                    <a:bodyPr/>
                    <a:lstStyle/>
                    <a:p>
                      <a:pPr algn="ctr"/>
                      <a:r>
                        <a:rPr lang="en-US" sz="1500" dirty="0">
                          <a:latin typeface="Times New Roman" panose="02020603050405020304" pitchFamily="18" charset="0"/>
                          <a:cs typeface="Times New Roman" panose="02020603050405020304" pitchFamily="18" charset="0"/>
                        </a:rPr>
                        <a:t>Fundamental of Surveying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dirty="0">
                          <a:latin typeface="Times New Roman" panose="02020603050405020304" pitchFamily="18" charset="0"/>
                          <a:cs typeface="Times New Roman" panose="02020603050405020304" pitchFamily="18" charset="0"/>
                        </a:rPr>
                        <a:t>Lecture, Discussion</a:t>
                      </a:r>
                      <a:endParaRPr lang="en-US" sz="1500" dirty="0">
                        <a:latin typeface="Times New Roman" panose="02020603050405020304" pitchFamily="18" charset="0"/>
                        <a:cs typeface="Times New Roman" panose="02020603050405020304" pitchFamily="18" charset="0"/>
                      </a:endParaRPr>
                    </a:p>
                  </a:txBody>
                  <a:tcPr/>
                </a:tc>
                <a:tc>
                  <a:txBody>
                    <a:bodyPr/>
                    <a:lstStyle/>
                    <a:p>
                      <a:pPr algn="ctr"/>
                      <a:r>
                        <a:rPr lang="en-GB" sz="1500" dirty="0">
                          <a:latin typeface="Times New Roman" panose="02020603050405020304" pitchFamily="18" charset="0"/>
                          <a:cs typeface="Times New Roman" panose="02020603050405020304" pitchFamily="18" charset="0"/>
                        </a:rPr>
                        <a:t>Mid, Final</a:t>
                      </a:r>
                      <a:endParaRPr lang="en-US"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1600" dirty="0">
                          <a:latin typeface="Times New Roman" panose="02020603050405020304" pitchFamily="18" charset="0"/>
                          <a:cs typeface="Times New Roman" panose="02020603050405020304" pitchFamily="18" charset="0"/>
                        </a:rPr>
                        <a:t>CLO 1</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18920420"/>
                  </a:ext>
                </a:extLst>
              </a:tr>
              <a:tr h="496277">
                <a:tc>
                  <a:txBody>
                    <a:bodyPr/>
                    <a:lstStyle/>
                    <a:p>
                      <a:pPr algn="ctr"/>
                      <a:r>
                        <a:rPr lang="en-US" sz="1500" dirty="0">
                          <a:latin typeface="Times New Roman" panose="02020603050405020304" pitchFamily="18" charset="0"/>
                          <a:cs typeface="Times New Roman" panose="02020603050405020304" pitchFamily="18" charset="0"/>
                        </a:rPr>
                        <a:t>02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Times New Roman" panose="02020603050405020304" pitchFamily="18" charset="0"/>
                          <a:cs typeface="Times New Roman" panose="02020603050405020304" pitchFamily="18" charset="0"/>
                        </a:rPr>
                        <a:t>Fundamental of Surveying</a:t>
                      </a:r>
                    </a:p>
                    <a:p>
                      <a:pPr algn="ctr"/>
                      <a:endParaRPr lang="en-US" sz="15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dirty="0">
                          <a:latin typeface="Times New Roman" panose="02020603050405020304" pitchFamily="18" charset="0"/>
                          <a:cs typeface="Times New Roman" panose="02020603050405020304" pitchFamily="18" charset="0"/>
                        </a:rPr>
                        <a:t>Lecture, Discussion</a:t>
                      </a:r>
                      <a:endParaRPr lang="en-US" sz="15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500" dirty="0">
                          <a:latin typeface="Times New Roman" panose="02020603050405020304" pitchFamily="18" charset="0"/>
                          <a:cs typeface="Times New Roman" panose="02020603050405020304" pitchFamily="18" charset="0"/>
                        </a:rPr>
                        <a:t>Mid, Final</a:t>
                      </a:r>
                      <a:endParaRPr lang="en-US" sz="15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600" dirty="0">
                          <a:latin typeface="Times New Roman" panose="02020603050405020304" pitchFamily="18" charset="0"/>
                          <a:cs typeface="Times New Roman" panose="02020603050405020304" pitchFamily="18" charset="0"/>
                        </a:rPr>
                        <a:t>CLO 1</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45073042"/>
                  </a:ext>
                </a:extLst>
              </a:tr>
              <a:tr h="496277">
                <a:tc>
                  <a:txBody>
                    <a:bodyPr/>
                    <a:lstStyle/>
                    <a:p>
                      <a:pPr algn="ctr"/>
                      <a:r>
                        <a:rPr lang="en-US" sz="1500" dirty="0">
                          <a:latin typeface="Times New Roman" panose="02020603050405020304" pitchFamily="18" charset="0"/>
                          <a:cs typeface="Times New Roman" panose="02020603050405020304" pitchFamily="18" charset="0"/>
                        </a:rPr>
                        <a:t>03-04</a:t>
                      </a:r>
                    </a:p>
                  </a:txBody>
                  <a:tcPr/>
                </a:tc>
                <a:tc>
                  <a:txBody>
                    <a:bodyPr/>
                    <a:lstStyle/>
                    <a:p>
                      <a:pPr algn="ctr"/>
                      <a:r>
                        <a:rPr lang="en-US" sz="1500" dirty="0">
                          <a:latin typeface="Times New Roman" panose="02020603050405020304" pitchFamily="18" charset="0"/>
                          <a:cs typeface="Times New Roman" panose="02020603050405020304" pitchFamily="18" charset="0"/>
                        </a:rPr>
                        <a:t>Linear Measurements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dirty="0">
                          <a:latin typeface="Times New Roman" panose="02020603050405020304" pitchFamily="18" charset="0"/>
                          <a:cs typeface="Times New Roman" panose="02020603050405020304" pitchFamily="18" charset="0"/>
                        </a:rPr>
                        <a:t>Lecture, Presentation</a:t>
                      </a:r>
                      <a:endParaRPr lang="en-US" sz="15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Assignment, </a:t>
                      </a:r>
                      <a:r>
                        <a:rPr lang="en-GB" sz="1500" dirty="0">
                          <a:latin typeface="Times New Roman" panose="02020603050405020304" pitchFamily="18" charset="0"/>
                          <a:cs typeface="Times New Roman" panose="02020603050405020304" pitchFamily="18" charset="0"/>
                        </a:rPr>
                        <a:t>Mid, Final</a:t>
                      </a:r>
                      <a:endPar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algn="ctr"/>
                      <a:r>
                        <a:rPr lang="en-GB" sz="1600" dirty="0">
                          <a:latin typeface="Times New Roman" panose="02020603050405020304" pitchFamily="18" charset="0"/>
                          <a:cs typeface="Times New Roman" panose="02020603050405020304" pitchFamily="18" charset="0"/>
                        </a:rPr>
                        <a:t>CLO 3</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82229450"/>
                  </a:ext>
                </a:extLst>
              </a:tr>
              <a:tr h="496277">
                <a:tc>
                  <a:txBody>
                    <a:bodyPr/>
                    <a:lstStyle/>
                    <a:p>
                      <a:pPr algn="ctr"/>
                      <a:r>
                        <a:rPr lang="en-US" sz="1500" dirty="0">
                          <a:latin typeface="Times New Roman" panose="02020603050405020304" pitchFamily="18" charset="0"/>
                          <a:cs typeface="Times New Roman" panose="02020603050405020304" pitchFamily="18" charset="0"/>
                        </a:rPr>
                        <a:t>05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Times New Roman" panose="02020603050405020304" pitchFamily="18" charset="0"/>
                          <a:cs typeface="Times New Roman" panose="02020603050405020304" pitchFamily="18" charset="0"/>
                        </a:rPr>
                        <a:t>Linear Measurements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Lecture, Presentation</a:t>
                      </a:r>
                      <a:endPar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Assignment,</a:t>
                      </a:r>
                    </a:p>
                    <a:p>
                      <a:pPr marL="0" marR="0" lvl="0" indent="0" algn="ctr" defTabSz="914400" rtl="0" eaLnBrk="1" fontAlgn="auto" latinLnBrk="0" hangingPunct="1">
                        <a:lnSpc>
                          <a:spcPct val="100000"/>
                        </a:lnSpc>
                        <a:spcBef>
                          <a:spcPct val="0"/>
                        </a:spcBef>
                        <a:spcAft>
                          <a:spcPct val="0"/>
                        </a:spcAft>
                        <a:buClrTx/>
                        <a:buSzTx/>
                        <a:buFontTx/>
                        <a:buNone/>
                        <a:defRPr/>
                      </a:pPr>
                      <a:r>
                        <a:rPr lang="en-GB" sz="1500">
                          <a:latin typeface="Times New Roman" panose="02020603050405020304" pitchFamily="18" charset="0"/>
                          <a:cs typeface="Times New Roman" panose="02020603050405020304" pitchFamily="18" charset="0"/>
                        </a:rPr>
                        <a:t>Mid, Final</a:t>
                      </a:r>
                      <a:endParaRPr kumimoji="0" lang="en-US" sz="1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dirty="0">
                          <a:latin typeface="Times New Roman" panose="02020603050405020304" pitchFamily="18" charset="0"/>
                          <a:cs typeface="Times New Roman" panose="02020603050405020304" pitchFamily="18" charset="0"/>
                        </a:rPr>
                        <a:t>CLO 2</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78983927"/>
                  </a:ext>
                </a:extLst>
              </a:tr>
              <a:tr h="496277">
                <a:tc>
                  <a:txBody>
                    <a:bodyPr/>
                    <a:lstStyle/>
                    <a:p>
                      <a:pPr algn="ctr"/>
                      <a:r>
                        <a:rPr lang="en-US" sz="1500" dirty="0">
                          <a:latin typeface="Times New Roman" panose="02020603050405020304" pitchFamily="18" charset="0"/>
                          <a:cs typeface="Times New Roman" panose="02020603050405020304" pitchFamily="18" charset="0"/>
                        </a:rPr>
                        <a:t>06</a:t>
                      </a:r>
                    </a:p>
                  </a:txBody>
                  <a:tcPr/>
                </a:tc>
                <a:tc>
                  <a:txBody>
                    <a:bodyPr/>
                    <a:lstStyle/>
                    <a:p>
                      <a:pPr algn="ctr"/>
                      <a:r>
                        <a:rPr lang="en-US" sz="1500" dirty="0">
                          <a:latin typeface="Times New Roman" panose="02020603050405020304" pitchFamily="18" charset="0"/>
                          <a:cs typeface="Times New Roman" panose="02020603050405020304" pitchFamily="18" charset="0"/>
                        </a:rPr>
                        <a:t>Chain Surveying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Lecture, Presentation</a:t>
                      </a:r>
                      <a:endPar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Assignment,</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GB" sz="1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Class Test</a:t>
                      </a:r>
                      <a:r>
                        <a:rPr lang="en-GB" sz="1500">
                          <a:latin typeface="Times New Roman" panose="02020603050405020304" pitchFamily="18" charset="0"/>
                          <a:cs typeface="Times New Roman" panose="02020603050405020304" pitchFamily="18" charset="0"/>
                        </a:rPr>
                        <a:t>, Mid, Final</a:t>
                      </a:r>
                      <a:endParaRPr kumimoji="0" lang="en-US" sz="15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dirty="0">
                          <a:latin typeface="Times New Roman" panose="02020603050405020304" pitchFamily="18" charset="0"/>
                          <a:cs typeface="Times New Roman" panose="02020603050405020304" pitchFamily="18" charset="0"/>
                        </a:rPr>
                        <a:t>CLO 4</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86288673"/>
                  </a:ext>
                </a:extLst>
              </a:tr>
              <a:tr h="496277">
                <a:tc>
                  <a:txBody>
                    <a:bodyPr/>
                    <a:lstStyle/>
                    <a:p>
                      <a:pPr algn="ctr"/>
                      <a:r>
                        <a:rPr lang="en-US" sz="1500" dirty="0">
                          <a:latin typeface="Times New Roman" panose="02020603050405020304" pitchFamily="18" charset="0"/>
                          <a:cs typeface="Times New Roman" panose="02020603050405020304" pitchFamily="18" charset="0"/>
                        </a:rPr>
                        <a:t>07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Times New Roman" panose="02020603050405020304" pitchFamily="18" charset="0"/>
                          <a:cs typeface="Times New Roman" panose="02020603050405020304" pitchFamily="18" charset="0"/>
                        </a:rPr>
                        <a:t>Chain Surveying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Lecture, Presentation</a:t>
                      </a:r>
                      <a:endPar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Problem solving,</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GB"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Class Test</a:t>
                      </a:r>
                      <a:r>
                        <a:rPr lang="en-GB" sz="1500" dirty="0">
                          <a:latin typeface="Times New Roman" panose="02020603050405020304" pitchFamily="18" charset="0"/>
                          <a:cs typeface="Times New Roman" panose="02020603050405020304" pitchFamily="18" charset="0"/>
                        </a:rPr>
                        <a:t>, Final</a:t>
                      </a:r>
                      <a:endPar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dirty="0">
                          <a:latin typeface="Times New Roman" panose="02020603050405020304" pitchFamily="18" charset="0"/>
                          <a:cs typeface="Times New Roman" panose="02020603050405020304" pitchFamily="18" charset="0"/>
                        </a:rPr>
                        <a:t>CLO 4</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51398850"/>
                  </a:ext>
                </a:extLst>
              </a:tr>
              <a:tr h="496277">
                <a:tc>
                  <a:txBody>
                    <a:bodyPr/>
                    <a:lstStyle/>
                    <a:p>
                      <a:pPr algn="ctr"/>
                      <a:r>
                        <a:rPr lang="en-US" sz="1500" dirty="0">
                          <a:latin typeface="Times New Roman" panose="02020603050405020304" pitchFamily="18" charset="0"/>
                          <a:cs typeface="Times New Roman" panose="02020603050405020304" pitchFamily="18" charset="0"/>
                        </a:rPr>
                        <a:t>08-09</a:t>
                      </a:r>
                    </a:p>
                  </a:txBody>
                  <a:tcPr/>
                </a:tc>
                <a:tc>
                  <a:txBody>
                    <a:bodyPr/>
                    <a:lstStyle/>
                    <a:p>
                      <a:pPr algn="ctr"/>
                      <a:r>
                        <a:rPr lang="en-US" sz="1500" dirty="0">
                          <a:latin typeface="Times New Roman" panose="02020603050405020304" pitchFamily="18" charset="0"/>
                          <a:cs typeface="Times New Roman" panose="02020603050405020304" pitchFamily="18" charset="0"/>
                        </a:rPr>
                        <a:t>Compass Traversing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dirty="0">
                          <a:latin typeface="Times New Roman" panose="02020603050405020304" pitchFamily="18" charset="0"/>
                          <a:cs typeface="Times New Roman" panose="02020603050405020304" pitchFamily="18" charset="0"/>
                        </a:rPr>
                        <a:t>Lecture, Discussion</a:t>
                      </a:r>
                      <a:endParaRPr lang="en-US" sz="15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500" dirty="0">
                          <a:latin typeface="Times New Roman" panose="02020603050405020304" pitchFamily="18" charset="0"/>
                          <a:cs typeface="Times New Roman" panose="02020603050405020304" pitchFamily="18" charset="0"/>
                        </a:rPr>
                        <a:t>Mid, Final</a:t>
                      </a:r>
                      <a:endParaRPr kumimoji="0" lang="en-US" sz="15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marL="68580" marR="68580" marT="34290" marB="34290"/>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en-GB" sz="1600" dirty="0">
                          <a:latin typeface="Times New Roman" panose="02020603050405020304" pitchFamily="18" charset="0"/>
                          <a:cs typeface="Times New Roman" panose="02020603050405020304" pitchFamily="18" charset="0"/>
                        </a:rPr>
                        <a:t>CLO 4</a:t>
                      </a:r>
                      <a:endParaRPr lang="en-US" sz="1600" dirty="0">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76292164"/>
                  </a:ext>
                </a:extLst>
              </a:tr>
              <a:tr h="496277">
                <a:tc>
                  <a:txBody>
                    <a:bodyPr/>
                    <a:lstStyle/>
                    <a:p>
                      <a:pPr algn="ctr"/>
                      <a:r>
                        <a:rPr lang="en-US" sz="1500" dirty="0">
                          <a:latin typeface="Times New Roman" panose="02020603050405020304" pitchFamily="18" charset="0"/>
                          <a:cs typeface="Times New Roman" panose="02020603050405020304" pitchFamily="18" charset="0"/>
                        </a:rPr>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dirty="0">
                          <a:latin typeface="Times New Roman" panose="02020603050405020304" pitchFamily="18" charset="0"/>
                          <a:cs typeface="Times New Roman" panose="02020603050405020304" pitchFamily="18" charset="0"/>
                        </a:rPr>
                        <a:t>Calculation of Volume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dirty="0">
                          <a:latin typeface="Times New Roman" panose="02020603050405020304" pitchFamily="18" charset="0"/>
                          <a:cs typeface="Times New Roman" panose="02020603050405020304" pitchFamily="18" charset="0"/>
                        </a:rPr>
                        <a:t>Lecture, Presentation</a:t>
                      </a:r>
                      <a:endParaRPr lang="en-US" sz="15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Problem solving,</a:t>
                      </a:r>
                    </a:p>
                    <a:p>
                      <a:pPr marL="0" marR="0" lvl="0" indent="0" algn="ctr" defTabSz="914400" rtl="0" eaLnBrk="1" fontAlgn="auto" latinLnBrk="0" hangingPunct="1">
                        <a:lnSpc>
                          <a:spcPct val="100000"/>
                        </a:lnSpc>
                        <a:spcBef>
                          <a:spcPct val="0"/>
                        </a:spcBef>
                        <a:spcAft>
                          <a:spcPct val="0"/>
                        </a:spcAft>
                        <a:buClrTx/>
                        <a:buSzTx/>
                        <a:buFontTx/>
                        <a:buNone/>
                        <a:defRPr/>
                      </a:pPr>
                      <a:r>
                        <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Class Test</a:t>
                      </a:r>
                      <a:r>
                        <a:rPr lang="en-GB" sz="1400" dirty="0">
                          <a:latin typeface="Times New Roman" panose="02020603050405020304" pitchFamily="18" charset="0"/>
                          <a:cs typeface="Times New Roman" panose="02020603050405020304" pitchFamily="18" charset="0"/>
                        </a:rPr>
                        <a:t>, Final</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CLO 3</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endParaRPr lang="en-US" sz="1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07786622"/>
                  </a:ext>
                </a:extLst>
              </a:tr>
              <a:tr h="496277">
                <a:tc>
                  <a:txBody>
                    <a:bodyPr/>
                    <a:lstStyle/>
                    <a:p>
                      <a:pPr algn="ctr"/>
                      <a:r>
                        <a:rPr lang="en-US" sz="1500" dirty="0">
                          <a:latin typeface="Times New Roman" panose="02020603050405020304" pitchFamily="18" charset="0"/>
                          <a:cs typeface="Times New Roman" panose="02020603050405020304" pitchFamily="18" charset="0"/>
                        </a:rPr>
                        <a:t>11-12</a:t>
                      </a:r>
                    </a:p>
                  </a:txBody>
                  <a:tcPr/>
                </a:tc>
                <a:tc>
                  <a:txBody>
                    <a:bodyPr/>
                    <a:lstStyle/>
                    <a:p>
                      <a:pPr algn="ctr"/>
                      <a:r>
                        <a:rPr lang="en-US" sz="1500" dirty="0">
                          <a:latin typeface="Times New Roman" panose="02020603050405020304" pitchFamily="18" charset="0"/>
                          <a:cs typeface="Times New Roman" panose="02020603050405020304" pitchFamily="18" charset="0"/>
                        </a:rPr>
                        <a:t>Introduction of GIS and GPS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dirty="0">
                          <a:latin typeface="Times New Roman" panose="02020603050405020304" pitchFamily="18" charset="0"/>
                          <a:cs typeface="Times New Roman" panose="02020603050405020304" pitchFamily="18" charset="0"/>
                        </a:rPr>
                        <a:t>Lecture, Discussion</a:t>
                      </a:r>
                      <a:endParaRPr lang="en-US" sz="15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Assignment, </a:t>
                      </a:r>
                      <a:r>
                        <a:rPr lang="en-GB" sz="1400" dirty="0">
                          <a:latin typeface="Times New Roman" panose="02020603050405020304" pitchFamily="18" charset="0"/>
                          <a:cs typeface="Times New Roman" panose="02020603050405020304" pitchFamily="18" charset="0"/>
                        </a:rPr>
                        <a:t>Mid, Final</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CLO 3</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tc>
                  <a:txBody>
                    <a:bodyPr/>
                    <a:lstStyle/>
                    <a:p>
                      <a:pPr algn="ctr"/>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95575921"/>
                  </a:ext>
                </a:extLst>
              </a:tr>
              <a:tr h="496277">
                <a:tc>
                  <a:txBody>
                    <a:bodyPr/>
                    <a:lstStyle/>
                    <a:p>
                      <a:pPr algn="ctr"/>
                      <a:r>
                        <a:rPr lang="en-US" sz="1500" dirty="0">
                          <a:latin typeface="Times New Roman" panose="02020603050405020304" pitchFamily="18" charset="0"/>
                          <a:cs typeface="Times New Roman" panose="02020603050405020304" pitchFamily="18" charset="0"/>
                        </a:rPr>
                        <a:t>13-14</a:t>
                      </a:r>
                    </a:p>
                  </a:txBody>
                  <a:tcPr/>
                </a:tc>
                <a:tc>
                  <a:txBody>
                    <a:bodyPr/>
                    <a:lstStyle/>
                    <a:p>
                      <a:pPr algn="ctr"/>
                      <a:r>
                        <a:rPr lang="en-US" sz="1500" dirty="0">
                          <a:latin typeface="Times New Roman" panose="02020603050405020304" pitchFamily="18" charset="0"/>
                          <a:cs typeface="Times New Roman" panose="02020603050405020304" pitchFamily="18" charset="0"/>
                        </a:rPr>
                        <a:t>Introduction to Remote Sensing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500" dirty="0">
                          <a:latin typeface="Times New Roman" panose="02020603050405020304" pitchFamily="18" charset="0"/>
                          <a:cs typeface="Times New Roman" panose="02020603050405020304" pitchFamily="18" charset="0"/>
                        </a:rPr>
                        <a:t>Lecture, Presentation</a:t>
                      </a:r>
                      <a:endParaRPr lang="en-US" sz="1500" dirty="0">
                        <a:latin typeface="Times New Roman" panose="02020603050405020304" pitchFamily="18" charset="0"/>
                        <a:cs typeface="Times New Roman" panose="02020603050405020304" pitchFamily="18" charset="0"/>
                      </a:endParaRPr>
                    </a:p>
                  </a:txBody>
                  <a:tcPr/>
                </a:tc>
                <a:tc>
                  <a:txBody>
                    <a:bodyPr/>
                    <a:lstStyle/>
                    <a:p>
                      <a:pPr algn="ctr"/>
                      <a:r>
                        <a:rPr lang="en-US" sz="1400" dirty="0">
                          <a:latin typeface="Times New Roman" panose="02020603050405020304" pitchFamily="18" charset="0"/>
                          <a:cs typeface="Times New Roman" panose="02020603050405020304" pitchFamily="18" charset="0"/>
                        </a:rPr>
                        <a:t>Assignment, Final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latin typeface="Times New Roman" panose="02020603050405020304" pitchFamily="18" charset="0"/>
                          <a:cs typeface="Times New Roman" panose="02020603050405020304" pitchFamily="18" charset="0"/>
                        </a:rPr>
                        <a:t>CLO 2</a:t>
                      </a:r>
                      <a:endParaRPr lang="en-US" sz="1400" dirty="0">
                        <a:latin typeface="Times New Roman" panose="02020603050405020304" pitchFamily="18" charset="0"/>
                        <a:cs typeface="Times New Roman" panose="02020603050405020304" pitchFamily="18" charset="0"/>
                      </a:endParaRPr>
                    </a:p>
                  </a:txBody>
                  <a:tcPr/>
                </a:tc>
                <a:tc>
                  <a:txBody>
                    <a:bodyPr/>
                    <a:lstStyle/>
                    <a:p>
                      <a:pPr algn="ctr"/>
                      <a:endParaRPr 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56797837"/>
                  </a:ext>
                </a:extLst>
              </a:tr>
            </a:tbl>
          </a:graphicData>
        </a:graphic>
      </p:graphicFrame>
      <p:sp>
        <p:nvSpPr>
          <p:cNvPr id="4" name="Slide Number Placeholder 3">
            <a:extLst>
              <a:ext uri="{FF2B5EF4-FFF2-40B4-BE49-F238E27FC236}">
                <a16:creationId xmlns:a16="http://schemas.microsoft.com/office/drawing/2014/main" id="{184756D0-4B14-494E-9DAE-EBFB78EF97ED}"/>
              </a:ext>
            </a:extLst>
          </p:cNvPr>
          <p:cNvSpPr>
            <a:spLocks noGrp="1"/>
          </p:cNvSpPr>
          <p:nvPr>
            <p:ph type="sldNum" sz="quarter" idx="12"/>
          </p:nvPr>
        </p:nvSpPr>
        <p:spPr/>
        <p:txBody>
          <a:bodyPr/>
          <a:lstStyle/>
          <a:p>
            <a:fld id="{572A0C7B-DB69-4E5E-85B3-D3E97ECA3D08}" type="slidenum">
              <a:rPr lang="en-US" smtClean="0"/>
              <a:t>4</a:t>
            </a:fld>
            <a:endParaRPr lang="en-US"/>
          </a:p>
        </p:txBody>
      </p:sp>
    </p:spTree>
    <p:extLst>
      <p:ext uri="{BB962C8B-B14F-4D97-AF65-F5344CB8AC3E}">
        <p14:creationId xmlns:p14="http://schemas.microsoft.com/office/powerpoint/2010/main" val="20283732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Chain Surveying</a:t>
            </a:r>
          </a:p>
        </p:txBody>
      </p:sp>
      <p:sp>
        <p:nvSpPr>
          <p:cNvPr id="8" name="TextBox 7"/>
          <p:cNvSpPr txBox="1"/>
          <p:nvPr/>
        </p:nvSpPr>
        <p:spPr>
          <a:xfrm>
            <a:off x="800101" y="1600200"/>
            <a:ext cx="3343274" cy="3093154"/>
          </a:xfrm>
          <a:prstGeom prst="rect">
            <a:avLst/>
          </a:prstGeom>
          <a:noFill/>
        </p:spPr>
        <p:txBody>
          <a:bodyPr wrap="square" rtlCol="0">
            <a:spAutoFit/>
          </a:bodyPr>
          <a:lstStyle/>
          <a:p>
            <a:pPr algn="just">
              <a:lnSpc>
                <a:spcPct val="150000"/>
              </a:lnSpc>
            </a:pPr>
            <a:r>
              <a:rPr lang="en-US" sz="2600" dirty="0">
                <a:solidFill>
                  <a:srgbClr val="002060"/>
                </a:solidFill>
                <a:latin typeface="Times New Roman" panose="02020603050405020304" pitchFamily="18" charset="0"/>
                <a:cs typeface="Times New Roman" panose="02020603050405020304" pitchFamily="18" charset="0"/>
              </a:rPr>
              <a:t>Instruments: </a:t>
            </a:r>
            <a:r>
              <a:rPr lang="en-US" sz="2600" dirty="0">
                <a:latin typeface="Times New Roman" panose="02020603050405020304" pitchFamily="18" charset="0"/>
                <a:cs typeface="Times New Roman" panose="02020603050405020304" pitchFamily="18" charset="0"/>
              </a:rPr>
              <a:t>Generally, the instruments that are used in case of chain surveying are shown here: </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723" b="-1"/>
          <a:stretch/>
        </p:blipFill>
        <p:spPr>
          <a:xfrm>
            <a:off x="4199457" y="1828800"/>
            <a:ext cx="3664383" cy="33242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9629" y="950595"/>
            <a:ext cx="2548481" cy="4507230"/>
          </a:xfrm>
          <a:prstGeom prst="rect">
            <a:avLst/>
          </a:prstGeom>
        </p:spPr>
      </p:pic>
      <p:sp>
        <p:nvSpPr>
          <p:cNvPr id="6" name="TextBox 5"/>
          <p:cNvSpPr txBox="1"/>
          <p:nvPr/>
        </p:nvSpPr>
        <p:spPr>
          <a:xfrm>
            <a:off x="5286376" y="5695950"/>
            <a:ext cx="165735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Figure: Tape</a:t>
            </a:r>
          </a:p>
        </p:txBody>
      </p:sp>
      <p:sp>
        <p:nvSpPr>
          <p:cNvPr id="9" name="TextBox 8"/>
          <p:cNvSpPr txBox="1"/>
          <p:nvPr/>
        </p:nvSpPr>
        <p:spPr>
          <a:xfrm>
            <a:off x="8867776" y="5734050"/>
            <a:ext cx="165735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Figure: Rods</a:t>
            </a:r>
          </a:p>
        </p:txBody>
      </p:sp>
      <p:sp>
        <p:nvSpPr>
          <p:cNvPr id="2" name="Slide Number Placeholder 1">
            <a:extLst>
              <a:ext uri="{FF2B5EF4-FFF2-40B4-BE49-F238E27FC236}">
                <a16:creationId xmlns:a16="http://schemas.microsoft.com/office/drawing/2014/main" id="{762828AE-1BD3-43DB-BC1B-7E9A6A18FB2F}"/>
              </a:ext>
            </a:extLst>
          </p:cNvPr>
          <p:cNvSpPr>
            <a:spLocks noGrp="1"/>
          </p:cNvSpPr>
          <p:nvPr>
            <p:ph type="sldNum" sz="quarter" idx="12"/>
          </p:nvPr>
        </p:nvSpPr>
        <p:spPr/>
        <p:txBody>
          <a:bodyPr/>
          <a:lstStyle/>
          <a:p>
            <a:fld id="{572A0C7B-DB69-4E5E-85B3-D3E97ECA3D08}" type="slidenum">
              <a:rPr lang="en-US" smtClean="0"/>
              <a:t>40</a:t>
            </a:fld>
            <a:endParaRPr lang="en-US"/>
          </a:p>
        </p:txBody>
      </p:sp>
    </p:spTree>
    <p:extLst>
      <p:ext uri="{BB962C8B-B14F-4D97-AF65-F5344CB8AC3E}">
        <p14:creationId xmlns:p14="http://schemas.microsoft.com/office/powerpoint/2010/main" val="285016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Chain Surveying</a:t>
            </a:r>
          </a:p>
        </p:txBody>
      </p:sp>
      <p:sp>
        <p:nvSpPr>
          <p:cNvPr id="6" name="TextBox 5"/>
          <p:cNvSpPr txBox="1"/>
          <p:nvPr/>
        </p:nvSpPr>
        <p:spPr>
          <a:xfrm>
            <a:off x="1190624" y="5219700"/>
            <a:ext cx="2429647"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Figure: Wooden Peg</a:t>
            </a:r>
          </a:p>
        </p:txBody>
      </p:sp>
      <p:sp>
        <p:nvSpPr>
          <p:cNvPr id="9" name="TextBox 8"/>
          <p:cNvSpPr txBox="1"/>
          <p:nvPr/>
        </p:nvSpPr>
        <p:spPr>
          <a:xfrm>
            <a:off x="5362575" y="5219700"/>
            <a:ext cx="1746936"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Figure: Arrow</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2576" y="1508760"/>
            <a:ext cx="1684020" cy="353568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4900" y="1903095"/>
            <a:ext cx="2371725" cy="318516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8519179" y="2253614"/>
            <a:ext cx="1796395" cy="2566035"/>
          </a:xfrm>
          <a:prstGeom prst="rect">
            <a:avLst/>
          </a:prstGeom>
        </p:spPr>
      </p:pic>
      <p:sp>
        <p:nvSpPr>
          <p:cNvPr id="11" name="TextBox 10"/>
          <p:cNvSpPr txBox="1"/>
          <p:nvPr/>
        </p:nvSpPr>
        <p:spPr>
          <a:xfrm>
            <a:off x="8429625" y="5172075"/>
            <a:ext cx="222885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Figure: Plumb Bob</a:t>
            </a:r>
          </a:p>
        </p:txBody>
      </p:sp>
      <p:sp>
        <p:nvSpPr>
          <p:cNvPr id="3" name="Slide Number Placeholder 2">
            <a:extLst>
              <a:ext uri="{FF2B5EF4-FFF2-40B4-BE49-F238E27FC236}">
                <a16:creationId xmlns:a16="http://schemas.microsoft.com/office/drawing/2014/main" id="{CFF39979-AD7B-4EAB-97A2-18E5B842CBB6}"/>
              </a:ext>
            </a:extLst>
          </p:cNvPr>
          <p:cNvSpPr>
            <a:spLocks noGrp="1"/>
          </p:cNvSpPr>
          <p:nvPr>
            <p:ph type="sldNum" sz="quarter" idx="12"/>
          </p:nvPr>
        </p:nvSpPr>
        <p:spPr/>
        <p:txBody>
          <a:bodyPr/>
          <a:lstStyle/>
          <a:p>
            <a:fld id="{572A0C7B-DB69-4E5E-85B3-D3E97ECA3D08}" type="slidenum">
              <a:rPr lang="en-US" smtClean="0"/>
              <a:t>41</a:t>
            </a:fld>
            <a:endParaRPr lang="en-US"/>
          </a:p>
        </p:txBody>
      </p:sp>
    </p:spTree>
    <p:extLst>
      <p:ext uri="{BB962C8B-B14F-4D97-AF65-F5344CB8AC3E}">
        <p14:creationId xmlns:p14="http://schemas.microsoft.com/office/powerpoint/2010/main" val="3154792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Chain Surveying</a:t>
            </a:r>
          </a:p>
        </p:txBody>
      </p:sp>
      <p:sp>
        <p:nvSpPr>
          <p:cNvPr id="8" name="TextBox 7"/>
          <p:cNvSpPr txBox="1"/>
          <p:nvPr/>
        </p:nvSpPr>
        <p:spPr>
          <a:xfrm>
            <a:off x="800101" y="1600200"/>
            <a:ext cx="2666999" cy="1220783"/>
          </a:xfrm>
          <a:prstGeom prst="rect">
            <a:avLst/>
          </a:prstGeom>
          <a:noFill/>
        </p:spPr>
        <p:txBody>
          <a:bodyPr wrap="square" rtlCol="0">
            <a:spAutoFit/>
          </a:bodyPr>
          <a:lstStyle/>
          <a:p>
            <a:pPr algn="just">
              <a:lnSpc>
                <a:spcPct val="150000"/>
              </a:lnSpc>
            </a:pPr>
            <a:r>
              <a:rPr lang="en-US" sz="2600" dirty="0">
                <a:solidFill>
                  <a:schemeClr val="accent5">
                    <a:lumMod val="50000"/>
                  </a:schemeClr>
                </a:solidFill>
                <a:latin typeface="Times New Roman" panose="02020603050405020304" pitchFamily="18" charset="0"/>
                <a:cs typeface="Times New Roman" panose="02020603050405020304" pitchFamily="18" charset="0"/>
              </a:rPr>
              <a:t>Limiting length of Offsets-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126" y="2499359"/>
            <a:ext cx="9201150" cy="3636502"/>
          </a:xfrm>
          <a:prstGeom prst="rect">
            <a:avLst/>
          </a:prstGeom>
        </p:spPr>
      </p:pic>
      <p:sp>
        <p:nvSpPr>
          <p:cNvPr id="5" name="Rectangle 4"/>
          <p:cNvSpPr/>
          <p:nvPr/>
        </p:nvSpPr>
        <p:spPr>
          <a:xfrm>
            <a:off x="5172075" y="5486400"/>
            <a:ext cx="1562100" cy="6477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114550" y="2466975"/>
            <a:ext cx="9105900" cy="6477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1CC61BA-58A0-4F3A-AFA4-402EAB8F3241}"/>
              </a:ext>
            </a:extLst>
          </p:cNvPr>
          <p:cNvSpPr>
            <a:spLocks noGrp="1"/>
          </p:cNvSpPr>
          <p:nvPr>
            <p:ph type="sldNum" sz="quarter" idx="12"/>
          </p:nvPr>
        </p:nvSpPr>
        <p:spPr/>
        <p:txBody>
          <a:bodyPr/>
          <a:lstStyle/>
          <a:p>
            <a:fld id="{572A0C7B-DB69-4E5E-85B3-D3E97ECA3D08}" type="slidenum">
              <a:rPr lang="en-US" smtClean="0"/>
              <a:t>42</a:t>
            </a:fld>
            <a:endParaRPr lang="en-US"/>
          </a:p>
        </p:txBody>
      </p:sp>
    </p:spTree>
    <p:extLst>
      <p:ext uri="{BB962C8B-B14F-4D97-AF65-F5344CB8AC3E}">
        <p14:creationId xmlns:p14="http://schemas.microsoft.com/office/powerpoint/2010/main" val="215617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Chain Surveying</a:t>
            </a:r>
          </a:p>
        </p:txBody>
      </p:sp>
      <p:sp>
        <p:nvSpPr>
          <p:cNvPr id="8" name="TextBox 7"/>
          <p:cNvSpPr txBox="1"/>
          <p:nvPr/>
        </p:nvSpPr>
        <p:spPr>
          <a:xfrm>
            <a:off x="800101" y="1600200"/>
            <a:ext cx="2666999" cy="1220783"/>
          </a:xfrm>
          <a:prstGeom prst="rect">
            <a:avLst/>
          </a:prstGeom>
          <a:noFill/>
        </p:spPr>
        <p:txBody>
          <a:bodyPr wrap="square" rtlCol="0">
            <a:spAutoFit/>
          </a:bodyPr>
          <a:lstStyle/>
          <a:p>
            <a:pPr algn="just">
              <a:lnSpc>
                <a:spcPct val="150000"/>
              </a:lnSpc>
            </a:pPr>
            <a:r>
              <a:rPr lang="en-US" sz="2600" dirty="0">
                <a:solidFill>
                  <a:srgbClr val="002060"/>
                </a:solidFill>
                <a:latin typeface="Times New Roman" panose="02020603050405020304" pitchFamily="18" charset="0"/>
                <a:cs typeface="Times New Roman" panose="02020603050405020304" pitchFamily="18" charset="0"/>
              </a:rPr>
              <a:t>Limiting length of Offsets-</a:t>
            </a:r>
          </a:p>
        </p:txBody>
      </p:sp>
      <p:sp>
        <p:nvSpPr>
          <p:cNvPr id="5" name="Rectangle 4"/>
          <p:cNvSpPr/>
          <p:nvPr/>
        </p:nvSpPr>
        <p:spPr>
          <a:xfrm>
            <a:off x="5172075" y="5486400"/>
            <a:ext cx="1562100" cy="6477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9825" y="2208613"/>
            <a:ext cx="9199843" cy="4182661"/>
          </a:xfrm>
          <a:prstGeom prst="rect">
            <a:avLst/>
          </a:prstGeom>
        </p:spPr>
      </p:pic>
      <p:sp>
        <p:nvSpPr>
          <p:cNvPr id="9" name="Rectangle 8"/>
          <p:cNvSpPr/>
          <p:nvPr/>
        </p:nvSpPr>
        <p:spPr>
          <a:xfrm>
            <a:off x="2371725" y="2305049"/>
            <a:ext cx="9105900" cy="10572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95774" y="5314950"/>
            <a:ext cx="2486025" cy="7143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F3C3EFC-F6AE-48C4-AB07-3B0453DDB004}"/>
              </a:ext>
            </a:extLst>
          </p:cNvPr>
          <p:cNvSpPr>
            <a:spLocks noGrp="1"/>
          </p:cNvSpPr>
          <p:nvPr>
            <p:ph type="sldNum" sz="quarter" idx="12"/>
          </p:nvPr>
        </p:nvSpPr>
        <p:spPr/>
        <p:txBody>
          <a:bodyPr/>
          <a:lstStyle/>
          <a:p>
            <a:fld id="{572A0C7B-DB69-4E5E-85B3-D3E97ECA3D08}" type="slidenum">
              <a:rPr lang="en-US" smtClean="0"/>
              <a:t>43</a:t>
            </a:fld>
            <a:endParaRPr lang="en-US"/>
          </a:p>
        </p:txBody>
      </p:sp>
    </p:spTree>
    <p:extLst>
      <p:ext uri="{BB962C8B-B14F-4D97-AF65-F5344CB8AC3E}">
        <p14:creationId xmlns:p14="http://schemas.microsoft.com/office/powerpoint/2010/main" val="4045412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Chain Surveying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685" y="1823083"/>
            <a:ext cx="10104945" cy="3749042"/>
          </a:xfrm>
          <a:prstGeom prst="rect">
            <a:avLst/>
          </a:prstGeom>
        </p:spPr>
      </p:pic>
      <p:sp>
        <p:nvSpPr>
          <p:cNvPr id="3" name="Slide Number Placeholder 2">
            <a:extLst>
              <a:ext uri="{FF2B5EF4-FFF2-40B4-BE49-F238E27FC236}">
                <a16:creationId xmlns:a16="http://schemas.microsoft.com/office/drawing/2014/main" id="{E4A85550-6ADC-492D-A295-2F81B2D45F13}"/>
              </a:ext>
            </a:extLst>
          </p:cNvPr>
          <p:cNvSpPr>
            <a:spLocks noGrp="1"/>
          </p:cNvSpPr>
          <p:nvPr>
            <p:ph type="sldNum" sz="quarter" idx="12"/>
          </p:nvPr>
        </p:nvSpPr>
        <p:spPr/>
        <p:txBody>
          <a:bodyPr/>
          <a:lstStyle/>
          <a:p>
            <a:fld id="{572A0C7B-DB69-4E5E-85B3-D3E97ECA3D08}" type="slidenum">
              <a:rPr lang="en-US" smtClean="0"/>
              <a:t>44</a:t>
            </a:fld>
            <a:endParaRPr lang="en-US"/>
          </a:p>
        </p:txBody>
      </p:sp>
    </p:spTree>
    <p:extLst>
      <p:ext uri="{BB962C8B-B14F-4D97-AF65-F5344CB8AC3E}">
        <p14:creationId xmlns:p14="http://schemas.microsoft.com/office/powerpoint/2010/main" val="3116152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Chain Surveying</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764"/>
          <a:stretch/>
        </p:blipFill>
        <p:spPr>
          <a:xfrm>
            <a:off x="685800" y="1519005"/>
            <a:ext cx="10401300" cy="4033675"/>
          </a:xfrm>
          <a:prstGeom prst="rect">
            <a:avLst/>
          </a:prstGeom>
        </p:spPr>
      </p:pic>
      <p:sp>
        <p:nvSpPr>
          <p:cNvPr id="3" name="Slide Number Placeholder 2">
            <a:extLst>
              <a:ext uri="{FF2B5EF4-FFF2-40B4-BE49-F238E27FC236}">
                <a16:creationId xmlns:a16="http://schemas.microsoft.com/office/drawing/2014/main" id="{7F74E2F9-5350-417D-9E5D-F9D587B20002}"/>
              </a:ext>
            </a:extLst>
          </p:cNvPr>
          <p:cNvSpPr>
            <a:spLocks noGrp="1"/>
          </p:cNvSpPr>
          <p:nvPr>
            <p:ph type="sldNum" sz="quarter" idx="12"/>
          </p:nvPr>
        </p:nvSpPr>
        <p:spPr/>
        <p:txBody>
          <a:bodyPr/>
          <a:lstStyle/>
          <a:p>
            <a:fld id="{572A0C7B-DB69-4E5E-85B3-D3E97ECA3D08}" type="slidenum">
              <a:rPr lang="en-US" smtClean="0"/>
              <a:t>45</a:t>
            </a:fld>
            <a:endParaRPr lang="en-US"/>
          </a:p>
        </p:txBody>
      </p:sp>
    </p:spTree>
    <p:extLst>
      <p:ext uri="{BB962C8B-B14F-4D97-AF65-F5344CB8AC3E}">
        <p14:creationId xmlns:p14="http://schemas.microsoft.com/office/powerpoint/2010/main" val="30116569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45712-3E1A-EBF1-1270-D48B1A9BD2D5}"/>
              </a:ext>
            </a:extLst>
          </p:cNvPr>
          <p:cNvSpPr txBox="1"/>
          <p:nvPr/>
        </p:nvSpPr>
        <p:spPr>
          <a:xfrm>
            <a:off x="2680446" y="2734235"/>
            <a:ext cx="6925669" cy="187743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b="1" dirty="0">
                <a:solidFill>
                  <a:prstClr val="black"/>
                </a:solidFill>
                <a:latin typeface="Times New Roman" panose="02020603050405020304" pitchFamily="18" charset="0"/>
                <a:ea typeface="Calibri" panose="020F0502020204030204"/>
                <a:cs typeface="Times New Roman" panose="02020603050405020304" pitchFamily="18" charset="0"/>
              </a:rPr>
              <a:t>Chain Surveying</a:t>
            </a:r>
          </a:p>
          <a:p>
            <a:pPr algn="ctr"/>
            <a:endParaRPr lang="en-US" sz="4000" b="1" dirty="0">
              <a:solidFill>
                <a:prstClr val="black"/>
              </a:solidFill>
              <a:latin typeface="Times New Roman" panose="02020603050405020304" pitchFamily="18" charset="0"/>
              <a:ea typeface="Calibri" panose="020F0502020204030204"/>
              <a:cs typeface="Times New Roman" panose="02020603050405020304" pitchFamily="18" charset="0"/>
            </a:endParaRPr>
          </a:p>
          <a:p>
            <a:pPr algn="ctr"/>
            <a:r>
              <a:rPr lang="en-US" sz="3600" b="1" dirty="0">
                <a:solidFill>
                  <a:srgbClr val="002060"/>
                </a:solidFill>
                <a:latin typeface="Times New Roman" panose="02020603050405020304" pitchFamily="18" charset="0"/>
                <a:ea typeface="Calibri" panose="020F0502020204030204"/>
                <a:cs typeface="Times New Roman" panose="02020603050405020304" pitchFamily="18" charset="0"/>
              </a:rPr>
              <a:t>(Week 07)</a:t>
            </a:r>
          </a:p>
        </p:txBody>
      </p:sp>
      <p:sp>
        <p:nvSpPr>
          <p:cNvPr id="3" name="Slide Number Placeholder 2">
            <a:extLst>
              <a:ext uri="{FF2B5EF4-FFF2-40B4-BE49-F238E27FC236}">
                <a16:creationId xmlns:a16="http://schemas.microsoft.com/office/drawing/2014/main" id="{CE273CFA-0ED1-BF95-5815-F5E1E1B89B4C}"/>
              </a:ext>
            </a:extLst>
          </p:cNvPr>
          <p:cNvSpPr>
            <a:spLocks noGrp="1"/>
          </p:cNvSpPr>
          <p:nvPr>
            <p:ph type="sldNum" sz="quarter" idx="12"/>
          </p:nvPr>
        </p:nvSpPr>
        <p:spPr/>
        <p:txBody>
          <a:bodyPr/>
          <a:lstStyle/>
          <a:p>
            <a:fld id="{C1FF6DA9-008F-8B48-92A6-B652298478BF}" type="slidenum">
              <a:rPr lang="en-US">
                <a:solidFill>
                  <a:prstClr val="black">
                    <a:tint val="75000"/>
                  </a:prstClr>
                </a:solidFill>
                <a:latin typeface="Calibri"/>
                <a:ea typeface="Calibri" panose="020F0502020204030204"/>
                <a:cs typeface="Arial"/>
              </a:rPr>
              <a:pPr/>
              <a:t>46</a:t>
            </a:fld>
            <a:endParaRPr lang="en-US">
              <a:solidFill>
                <a:prstClr val="black">
                  <a:tint val="75000"/>
                </a:prstClr>
              </a:solidFill>
              <a:latin typeface="Calibri"/>
              <a:ea typeface="Calibri" panose="020F0502020204030204"/>
              <a:cs typeface="Arial"/>
            </a:endParaRPr>
          </a:p>
        </p:txBody>
      </p:sp>
      <p:pic>
        <p:nvPicPr>
          <p:cNvPr id="4" name="Picture 3">
            <a:extLst>
              <a:ext uri="{FF2B5EF4-FFF2-40B4-BE49-F238E27FC236}">
                <a16:creationId xmlns:a16="http://schemas.microsoft.com/office/drawing/2014/main" id="{E7B97FF5-F3A2-C940-7D91-853C45C7B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842" y="767379"/>
            <a:ext cx="1284316" cy="1554480"/>
          </a:xfrm>
          <a:prstGeom prst="rect">
            <a:avLst/>
          </a:prstGeom>
        </p:spPr>
      </p:pic>
    </p:spTree>
    <p:extLst>
      <p:ext uri="{BB962C8B-B14F-4D97-AF65-F5344CB8AC3E}">
        <p14:creationId xmlns:p14="http://schemas.microsoft.com/office/powerpoint/2010/main" val="2180668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Chain Surveying</a:t>
            </a:r>
          </a:p>
        </p:txBody>
      </p:sp>
      <p:sp>
        <p:nvSpPr>
          <p:cNvPr id="5" name="TextBox 4"/>
          <p:cNvSpPr txBox="1"/>
          <p:nvPr/>
        </p:nvSpPr>
        <p:spPr>
          <a:xfrm>
            <a:off x="790576" y="1609725"/>
            <a:ext cx="10525124" cy="2492990"/>
          </a:xfrm>
          <a:prstGeom prst="rect">
            <a:avLst/>
          </a:prstGeom>
          <a:noFill/>
        </p:spPr>
        <p:txBody>
          <a:bodyPr wrap="square" rtlCol="0">
            <a:spAutoFit/>
          </a:bodyPr>
          <a:lstStyle/>
          <a:p>
            <a:pPr algn="just">
              <a:lnSpc>
                <a:spcPct val="150000"/>
              </a:lnSpc>
            </a:pPr>
            <a:r>
              <a:rPr lang="en-US" sz="2600" dirty="0">
                <a:latin typeface="Times New Roman" panose="02020603050405020304" pitchFamily="18" charset="0"/>
                <a:cs typeface="Times New Roman" panose="02020603050405020304" pitchFamily="18" charset="0"/>
              </a:rPr>
              <a:t>Chain Surveying can be done in the following </a:t>
            </a:r>
            <a:r>
              <a:rPr lang="en-US" sz="2600" dirty="0">
                <a:solidFill>
                  <a:srgbClr val="FF0000"/>
                </a:solidFill>
                <a:latin typeface="Times New Roman" panose="02020603050405020304" pitchFamily="18" charset="0"/>
                <a:cs typeface="Times New Roman" panose="02020603050405020304" pitchFamily="18" charset="0"/>
              </a:rPr>
              <a:t>steps</a:t>
            </a:r>
            <a:r>
              <a:rPr lang="en-US" sz="2600" dirty="0">
                <a:latin typeface="Times New Roman" panose="02020603050405020304" pitchFamily="18" charset="0"/>
                <a:cs typeface="Times New Roman" panose="02020603050405020304" pitchFamily="18" charset="0"/>
              </a:rPr>
              <a:t>:</a:t>
            </a:r>
          </a:p>
          <a:p>
            <a:pPr marL="457200" indent="-457200" algn="just">
              <a:lnSpc>
                <a:spcPct val="150000"/>
              </a:lnSpc>
              <a:buFont typeface="Wingdings" panose="05000000000000000000" pitchFamily="2" charset="2"/>
              <a:buChar char="Ø"/>
            </a:pPr>
            <a:r>
              <a:rPr lang="en-US" sz="2600" dirty="0">
                <a:latin typeface="Times New Roman" panose="02020603050405020304" pitchFamily="18" charset="0"/>
                <a:cs typeface="Times New Roman" panose="02020603050405020304" pitchFamily="18" charset="0"/>
              </a:rPr>
              <a:t>Reconnaissance survey</a:t>
            </a:r>
          </a:p>
          <a:p>
            <a:pPr marL="457200" indent="-457200" algn="just">
              <a:lnSpc>
                <a:spcPct val="150000"/>
              </a:lnSpc>
              <a:buFont typeface="Wingdings" panose="05000000000000000000" pitchFamily="2" charset="2"/>
              <a:buChar char="Ø"/>
            </a:pPr>
            <a:r>
              <a:rPr lang="en-US" sz="2600" dirty="0">
                <a:latin typeface="Times New Roman" panose="02020603050405020304" pitchFamily="18" charset="0"/>
                <a:cs typeface="Times New Roman" panose="02020603050405020304" pitchFamily="18" charset="0"/>
              </a:rPr>
              <a:t>Fixing stations</a:t>
            </a:r>
          </a:p>
          <a:p>
            <a:pPr marL="457200" indent="-457200" algn="just">
              <a:lnSpc>
                <a:spcPct val="150000"/>
              </a:lnSpc>
              <a:buFont typeface="Wingdings" panose="05000000000000000000" pitchFamily="2" charset="2"/>
              <a:buChar char="Ø"/>
            </a:pPr>
            <a:r>
              <a:rPr lang="en-US" sz="2600" dirty="0">
                <a:latin typeface="Times New Roman" panose="02020603050405020304" pitchFamily="18" charset="0"/>
                <a:cs typeface="Times New Roman" panose="02020603050405020304" pitchFamily="18" charset="0"/>
              </a:rPr>
              <a:t>Running survey lines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6149" y="2924175"/>
            <a:ext cx="3759826" cy="3070726"/>
          </a:xfrm>
          <a:prstGeom prst="rect">
            <a:avLst/>
          </a:prstGeom>
        </p:spPr>
      </p:pic>
      <p:sp>
        <p:nvSpPr>
          <p:cNvPr id="6" name="Right Arrow 5"/>
          <p:cNvSpPr/>
          <p:nvPr/>
        </p:nvSpPr>
        <p:spPr>
          <a:xfrm>
            <a:off x="4333875" y="3724275"/>
            <a:ext cx="1524000" cy="1905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5D6A514-8630-42FD-AC39-FF83CB02B267}"/>
              </a:ext>
            </a:extLst>
          </p:cNvPr>
          <p:cNvSpPr>
            <a:spLocks noGrp="1"/>
          </p:cNvSpPr>
          <p:nvPr>
            <p:ph type="sldNum" sz="quarter" idx="12"/>
          </p:nvPr>
        </p:nvSpPr>
        <p:spPr/>
        <p:txBody>
          <a:bodyPr/>
          <a:lstStyle/>
          <a:p>
            <a:fld id="{572A0C7B-DB69-4E5E-85B3-D3E97ECA3D08}" type="slidenum">
              <a:rPr lang="en-US" smtClean="0"/>
              <a:t>47</a:t>
            </a:fld>
            <a:endParaRPr lang="en-US"/>
          </a:p>
        </p:txBody>
      </p:sp>
    </p:spTree>
    <p:extLst>
      <p:ext uri="{BB962C8B-B14F-4D97-AF65-F5344CB8AC3E}">
        <p14:creationId xmlns:p14="http://schemas.microsoft.com/office/powerpoint/2010/main" val="27076807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Chain Surveying</a:t>
            </a:r>
          </a:p>
        </p:txBody>
      </p:sp>
      <p:sp>
        <p:nvSpPr>
          <p:cNvPr id="5" name="TextBox 4"/>
          <p:cNvSpPr txBox="1"/>
          <p:nvPr/>
        </p:nvSpPr>
        <p:spPr>
          <a:xfrm>
            <a:off x="663388" y="1609725"/>
            <a:ext cx="9897036" cy="5098768"/>
          </a:xfrm>
          <a:prstGeom prst="rect">
            <a:avLst/>
          </a:prstGeom>
          <a:noFill/>
        </p:spPr>
        <p:txBody>
          <a:bodyPr wrap="square" rtlCol="0">
            <a:spAutoFit/>
          </a:bodyPr>
          <a:lstStyle/>
          <a:p>
            <a:pPr algn="just">
              <a:lnSpc>
                <a:spcPct val="150000"/>
              </a:lnSpc>
            </a:pPr>
            <a:r>
              <a:rPr lang="en-US" sz="2600" dirty="0">
                <a:solidFill>
                  <a:schemeClr val="accent5">
                    <a:lumMod val="50000"/>
                  </a:schemeClr>
                </a:solidFill>
                <a:latin typeface="Times New Roman" panose="02020603050405020304" pitchFamily="18" charset="0"/>
                <a:cs typeface="Times New Roman" panose="02020603050405020304" pitchFamily="18" charset="0"/>
              </a:rPr>
              <a:t>Errors in Chaining</a:t>
            </a:r>
            <a:r>
              <a:rPr lang="en-US" sz="2600" dirty="0">
                <a:latin typeface="Times New Roman" panose="02020603050405020304" pitchFamily="18" charset="0"/>
                <a:cs typeface="Times New Roman" panose="02020603050405020304" pitchFamily="18" charset="0"/>
              </a:rPr>
              <a:t>: Errors arise in the following ways-</a:t>
            </a:r>
          </a:p>
          <a:p>
            <a:pPr marL="457200" indent="-457200" algn="just">
              <a:lnSpc>
                <a:spcPct val="150000"/>
              </a:lnSpc>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Faulty chain/tape length</a:t>
            </a:r>
          </a:p>
          <a:p>
            <a:pPr marL="457200" indent="-457200" algn="just">
              <a:lnSpc>
                <a:spcPct val="150000"/>
              </a:lnSpc>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Bad ranging</a:t>
            </a:r>
          </a:p>
          <a:p>
            <a:pPr marL="457200" indent="-457200" algn="just">
              <a:lnSpc>
                <a:spcPct val="150000"/>
              </a:lnSpc>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Careless holding &amp; marking</a:t>
            </a:r>
          </a:p>
          <a:p>
            <a:pPr marL="457200" indent="-457200" algn="just">
              <a:lnSpc>
                <a:spcPct val="150000"/>
              </a:lnSpc>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Bad straightening</a:t>
            </a:r>
          </a:p>
          <a:p>
            <a:pPr marL="457200" indent="-457200" algn="just">
              <a:lnSpc>
                <a:spcPct val="150000"/>
              </a:lnSpc>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Sag in chain</a:t>
            </a:r>
          </a:p>
          <a:p>
            <a:pPr marL="457200" indent="-457200" algn="just">
              <a:lnSpc>
                <a:spcPct val="150000"/>
              </a:lnSpc>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Variation in temperature, pull</a:t>
            </a:r>
          </a:p>
          <a:p>
            <a:pPr marL="457200" indent="-457200" algn="just">
              <a:lnSpc>
                <a:spcPct val="150000"/>
              </a:lnSpc>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Personal mistakes</a:t>
            </a:r>
          </a:p>
          <a:p>
            <a:pPr marL="457200" indent="-457200" algn="just">
              <a:lnSpc>
                <a:spcPct val="150000"/>
              </a:lnSpc>
              <a:buFont typeface="Wingdings" panose="05000000000000000000" pitchFamily="2" charset="2"/>
              <a:buChar char="Ø"/>
            </a:pPr>
            <a:endParaRPr lang="en-US" sz="2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08BC03D2-7106-4C71-A907-D54D89A8B4FF}"/>
              </a:ext>
            </a:extLst>
          </p:cNvPr>
          <p:cNvSpPr>
            <a:spLocks noGrp="1"/>
          </p:cNvSpPr>
          <p:nvPr>
            <p:ph type="sldNum" sz="quarter" idx="12"/>
          </p:nvPr>
        </p:nvSpPr>
        <p:spPr/>
        <p:txBody>
          <a:bodyPr/>
          <a:lstStyle/>
          <a:p>
            <a:fld id="{572A0C7B-DB69-4E5E-85B3-D3E97ECA3D08}" type="slidenum">
              <a:rPr lang="en-US" smtClean="0"/>
              <a:t>48</a:t>
            </a:fld>
            <a:endParaRPr lang="en-US"/>
          </a:p>
        </p:txBody>
      </p:sp>
    </p:spTree>
    <p:extLst>
      <p:ext uri="{BB962C8B-B14F-4D97-AF65-F5344CB8AC3E}">
        <p14:creationId xmlns:p14="http://schemas.microsoft.com/office/powerpoint/2010/main" val="168856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Chain Surveying</a:t>
            </a:r>
          </a:p>
        </p:txBody>
      </p:sp>
      <p:sp>
        <p:nvSpPr>
          <p:cNvPr id="5" name="TextBox 4"/>
          <p:cNvSpPr txBox="1"/>
          <p:nvPr/>
        </p:nvSpPr>
        <p:spPr>
          <a:xfrm>
            <a:off x="790576" y="1609725"/>
            <a:ext cx="10525124" cy="620619"/>
          </a:xfrm>
          <a:prstGeom prst="rect">
            <a:avLst/>
          </a:prstGeom>
          <a:noFill/>
        </p:spPr>
        <p:txBody>
          <a:bodyPr wrap="square" rtlCol="0">
            <a:spAutoFit/>
          </a:bodyPr>
          <a:lstStyle/>
          <a:p>
            <a:pPr algn="just">
              <a:lnSpc>
                <a:spcPct val="150000"/>
              </a:lnSpc>
            </a:pPr>
            <a:r>
              <a:rPr lang="en-US" sz="2600" dirty="0">
                <a:solidFill>
                  <a:schemeClr val="accent5">
                    <a:lumMod val="50000"/>
                  </a:schemeClr>
                </a:solidFill>
                <a:latin typeface="Times New Roman" panose="02020603050405020304" pitchFamily="18" charset="0"/>
                <a:cs typeface="Times New Roman" panose="02020603050405020304" pitchFamily="18" charset="0"/>
              </a:rPr>
              <a:t>What is “Field Book ?”</a:t>
            </a:r>
          </a:p>
        </p:txBody>
      </p:sp>
      <p:sp>
        <p:nvSpPr>
          <p:cNvPr id="3" name="TextBox 2"/>
          <p:cNvSpPr txBox="1"/>
          <p:nvPr/>
        </p:nvSpPr>
        <p:spPr>
          <a:xfrm>
            <a:off x="838200" y="2533650"/>
            <a:ext cx="10296525" cy="4493538"/>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The book in which field measurements are entered is termed as field book.</a:t>
            </a:r>
          </a:p>
          <a:p>
            <a:endParaRPr lang="en-US" sz="2600" dirty="0">
              <a:latin typeface="Times New Roman" panose="02020603050405020304" pitchFamily="18" charset="0"/>
              <a:cs typeface="Times New Roman" panose="02020603050405020304" pitchFamily="18" charset="0"/>
            </a:endParaRPr>
          </a:p>
          <a:p>
            <a:r>
              <a:rPr lang="en-US" sz="2600" dirty="0">
                <a:solidFill>
                  <a:schemeClr val="accent5">
                    <a:lumMod val="50000"/>
                  </a:schemeClr>
                </a:solidFill>
                <a:latin typeface="Times New Roman" panose="02020603050405020304" pitchFamily="18" charset="0"/>
                <a:cs typeface="Times New Roman" panose="02020603050405020304" pitchFamily="18" charset="0"/>
              </a:rPr>
              <a:t>At the beginning of a particular chain survey, what details should be given in a field book?  </a:t>
            </a:r>
          </a:p>
          <a:p>
            <a:endParaRPr lang="en-US" sz="2600" dirty="0">
              <a:solidFill>
                <a:srgbClr val="FF0000"/>
              </a:solidFill>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Date of survey, name of surveyors</a:t>
            </a:r>
          </a:p>
          <a:p>
            <a:pPr marL="457200" indent="-457200">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Sketch and details of survey lines</a:t>
            </a:r>
          </a:p>
          <a:p>
            <a:pPr marL="457200" indent="-457200">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Page index of survey lines</a:t>
            </a:r>
          </a:p>
          <a:p>
            <a:pPr marL="457200" indent="-457200">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Location sketches of survey lines.</a:t>
            </a:r>
          </a:p>
          <a:p>
            <a:pPr marL="457200" indent="-457200">
              <a:buFont typeface="Wingdings" panose="05000000000000000000" pitchFamily="2" charset="2"/>
              <a:buChar char="§"/>
            </a:pPr>
            <a:endParaRPr lang="en-US" sz="2600" dirty="0">
              <a:latin typeface="Times New Roman" panose="02020603050405020304" pitchFamily="18" charset="0"/>
              <a:cs typeface="Times New Roman" panose="02020603050405020304" pitchFamily="18" charset="0"/>
            </a:endParaRPr>
          </a:p>
          <a:p>
            <a:endParaRPr lang="en-US" sz="26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98BBAF98-7404-46E8-8F93-95303DA72B16}"/>
              </a:ext>
            </a:extLst>
          </p:cNvPr>
          <p:cNvSpPr>
            <a:spLocks noGrp="1"/>
          </p:cNvSpPr>
          <p:nvPr>
            <p:ph type="sldNum" sz="quarter" idx="12"/>
          </p:nvPr>
        </p:nvSpPr>
        <p:spPr/>
        <p:txBody>
          <a:bodyPr/>
          <a:lstStyle/>
          <a:p>
            <a:fld id="{572A0C7B-DB69-4E5E-85B3-D3E97ECA3D08}" type="slidenum">
              <a:rPr lang="en-US" smtClean="0"/>
              <a:t>49</a:t>
            </a:fld>
            <a:endParaRPr lang="en-US"/>
          </a:p>
        </p:txBody>
      </p:sp>
    </p:spTree>
    <p:extLst>
      <p:ext uri="{BB962C8B-B14F-4D97-AF65-F5344CB8AC3E}">
        <p14:creationId xmlns:p14="http://schemas.microsoft.com/office/powerpoint/2010/main" val="483564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36973B7-B599-4B80-5935-9C7CF4318A37}"/>
              </a:ext>
            </a:extLst>
          </p:cNvPr>
          <p:cNvSpPr>
            <a:spLocks noGrp="1"/>
          </p:cNvSpPr>
          <p:nvPr>
            <p:ph type="sldNum" sz="quarter" idx="12"/>
          </p:nvPr>
        </p:nvSpPr>
        <p:spPr/>
        <p:txBody>
          <a:bodyPr/>
          <a:lstStyle/>
          <a:p>
            <a:fld id="{700CDEE9-F642-4CCD-A230-6C665C27D3E4}" type="slidenum">
              <a:rPr lang="en-US" sz="1200" smtClean="0">
                <a:solidFill>
                  <a:prstClr val="black">
                    <a:tint val="82000"/>
                  </a:prstClr>
                </a:solidFill>
                <a:latin typeface="Aptos" panose="02110004020202020204"/>
                <a:cs typeface="Arial"/>
              </a:rPr>
              <a:t>5</a:t>
            </a:fld>
            <a:endParaRPr lang="en-US" sz="1200" dirty="0">
              <a:solidFill>
                <a:prstClr val="black">
                  <a:tint val="82000"/>
                </a:prstClr>
              </a:solidFill>
              <a:latin typeface="Aptos" panose="02110004020202020204"/>
              <a:cs typeface="Arial"/>
            </a:endParaRPr>
          </a:p>
        </p:txBody>
      </p:sp>
      <p:graphicFrame>
        <p:nvGraphicFramePr>
          <p:cNvPr id="6" name="Table 5">
            <a:extLst>
              <a:ext uri="{FF2B5EF4-FFF2-40B4-BE49-F238E27FC236}">
                <a16:creationId xmlns:a16="http://schemas.microsoft.com/office/drawing/2014/main" id="{91D8B2A1-048F-4807-2A69-14040DC5C265}"/>
              </a:ext>
            </a:extLst>
          </p:cNvPr>
          <p:cNvGraphicFramePr>
            <a:graphicFrameLocks noGrp="1"/>
          </p:cNvGraphicFramePr>
          <p:nvPr/>
        </p:nvGraphicFramePr>
        <p:xfrm>
          <a:off x="2152651" y="1242041"/>
          <a:ext cx="7886699" cy="2434336"/>
        </p:xfrm>
        <a:graphic>
          <a:graphicData uri="http://schemas.openxmlformats.org/drawingml/2006/table">
            <a:tbl>
              <a:tblPr firstRow="1" firstCol="1" lastRow="1" lastCol="1" bandRow="1" bandCol="1"/>
              <a:tblGrid>
                <a:gridCol w="2038331">
                  <a:extLst>
                    <a:ext uri="{9D8B030D-6E8A-4147-A177-3AD203B41FA5}">
                      <a16:colId xmlns:a16="http://schemas.microsoft.com/office/drawing/2014/main" val="2888850317"/>
                    </a:ext>
                  </a:extLst>
                </a:gridCol>
                <a:gridCol w="894531">
                  <a:extLst>
                    <a:ext uri="{9D8B030D-6E8A-4147-A177-3AD203B41FA5}">
                      <a16:colId xmlns:a16="http://schemas.microsoft.com/office/drawing/2014/main" val="510526172"/>
                    </a:ext>
                  </a:extLst>
                </a:gridCol>
                <a:gridCol w="1426200">
                  <a:extLst>
                    <a:ext uri="{9D8B030D-6E8A-4147-A177-3AD203B41FA5}">
                      <a16:colId xmlns:a16="http://schemas.microsoft.com/office/drawing/2014/main" val="278779417"/>
                    </a:ext>
                  </a:extLst>
                </a:gridCol>
                <a:gridCol w="1016010">
                  <a:extLst>
                    <a:ext uri="{9D8B030D-6E8A-4147-A177-3AD203B41FA5}">
                      <a16:colId xmlns:a16="http://schemas.microsoft.com/office/drawing/2014/main" val="2336656898"/>
                    </a:ext>
                  </a:extLst>
                </a:gridCol>
                <a:gridCol w="2511627">
                  <a:extLst>
                    <a:ext uri="{9D8B030D-6E8A-4147-A177-3AD203B41FA5}">
                      <a16:colId xmlns:a16="http://schemas.microsoft.com/office/drawing/2014/main" val="3991210824"/>
                    </a:ext>
                  </a:extLst>
                </a:gridCol>
              </a:tblGrid>
              <a:tr h="747395">
                <a:tc>
                  <a:txBody>
                    <a:bodyPr/>
                    <a:lstStyle/>
                    <a:p>
                      <a:pPr marL="63500" marR="0" algn="ctr">
                        <a:lnSpc>
                          <a:spcPct val="100000"/>
                        </a:lnSpc>
                        <a:spcAft>
                          <a:spcPts val="1000"/>
                        </a:spcAft>
                      </a:pPr>
                      <a:r>
                        <a:rPr lang="en-US" sz="1600" b="1" dirty="0">
                          <a:effectLst/>
                          <a:latin typeface="Times New Roman" panose="02020603050405020304" pitchFamily="18" charset="0"/>
                          <a:ea typeface="Times New Roman" panose="02020603050405020304" pitchFamily="18" charset="0"/>
                        </a:rPr>
                        <a:t>Bloom’s Category Marks </a:t>
                      </a:r>
                    </a:p>
                    <a:p>
                      <a:pPr marL="63500" marR="0" algn="ctr">
                        <a:lnSpc>
                          <a:spcPct val="100000"/>
                        </a:lnSpc>
                        <a:spcAft>
                          <a:spcPts val="1000"/>
                        </a:spcAft>
                      </a:pPr>
                      <a:r>
                        <a:rPr lang="en-US" sz="1600" b="1" dirty="0">
                          <a:effectLst/>
                          <a:latin typeface="Times New Roman" panose="02020603050405020304" pitchFamily="18" charset="0"/>
                          <a:ea typeface="Times New Roman" panose="02020603050405020304" pitchFamily="18" charset="0"/>
                        </a:rPr>
                        <a:t>(out of 120)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2865" marR="0"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Tests</a:t>
                      </a:r>
                      <a:endParaRPr lang="en-US" sz="1600" dirty="0">
                        <a:effectLst/>
                        <a:latin typeface="Calibri" panose="020F0502020204030204" pitchFamily="34" charset="0"/>
                        <a:ea typeface="Calibri" panose="020F0502020204030204" pitchFamily="34" charset="0"/>
                      </a:endParaRPr>
                    </a:p>
                    <a:p>
                      <a:pPr marL="62865" marR="0"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(60)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2865" marR="0"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Assignments</a:t>
                      </a:r>
                      <a:endParaRPr lang="en-US" sz="1600" dirty="0">
                        <a:effectLst/>
                        <a:latin typeface="Calibri" panose="020F0502020204030204" pitchFamily="34" charset="0"/>
                        <a:ea typeface="Calibri" panose="020F0502020204030204" pitchFamily="34" charset="0"/>
                      </a:endParaRPr>
                    </a:p>
                    <a:p>
                      <a:pPr marL="0" marR="0"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(20)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88900" algn="ctr">
                        <a:lnSpc>
                          <a:spcPct val="115000"/>
                        </a:lnSpc>
                        <a:spcAft>
                          <a:spcPts val="1000"/>
                        </a:spcAft>
                      </a:pPr>
                      <a:r>
                        <a:rPr lang="en-US" sz="1600" b="1" spc="-5" dirty="0">
                          <a:effectLst/>
                          <a:latin typeface="Times New Roman" panose="02020603050405020304" pitchFamily="18" charset="0"/>
                          <a:ea typeface="Times New Roman" panose="02020603050405020304" pitchFamily="18" charset="0"/>
                        </a:rPr>
                        <a:t>Quizzes</a:t>
                      </a:r>
                      <a:endParaRPr lang="en-US" sz="1600" dirty="0">
                        <a:effectLst/>
                        <a:latin typeface="Calibri" panose="020F0502020204030204" pitchFamily="34" charset="0"/>
                        <a:ea typeface="Calibri" panose="020F0502020204030204" pitchFamily="34" charset="0"/>
                      </a:endParaRPr>
                    </a:p>
                    <a:p>
                      <a:pPr marL="0" marR="113665"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(20)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62865" marR="62865" algn="ctr">
                        <a:lnSpc>
                          <a:spcPct val="115000"/>
                        </a:lnSpc>
                        <a:spcAft>
                          <a:spcPts val="1000"/>
                        </a:spcAft>
                      </a:pPr>
                      <a:r>
                        <a:rPr lang="en-US" sz="1600" b="1" dirty="0">
                          <a:effectLst/>
                          <a:latin typeface="Times New Roman" panose="02020603050405020304" pitchFamily="18" charset="0"/>
                          <a:ea typeface="Times New Roman" panose="02020603050405020304" pitchFamily="18" charset="0"/>
                        </a:rPr>
                        <a:t>External Participation in Curricular/Co-Curricular Activities (20)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2867205"/>
                  </a:ext>
                </a:extLst>
              </a:tr>
              <a:tr h="193040">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Remember</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10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6">
                  <a:txBody>
                    <a:bodyPr/>
                    <a:lstStyle/>
                    <a:p>
                      <a:pPr marL="808355" marR="847725" algn="l">
                        <a:lnSpc>
                          <a:spcPct val="115000"/>
                        </a:lnSpc>
                        <a:spcAft>
                          <a:spcPts val="1000"/>
                        </a:spcAft>
                      </a:pPr>
                      <a:r>
                        <a:rPr lang="en-US" sz="1400" dirty="0">
                          <a:effectLst/>
                          <a:latin typeface="Times New Roman" panose="02020603050405020304" pitchFamily="18" charset="0"/>
                          <a:cs typeface="Times New Roman" panose="02020603050405020304" pitchFamily="18" charset="0"/>
                        </a:rPr>
                        <a:t>Attendance</a:t>
                      </a:r>
                    </a:p>
                    <a:p>
                      <a:pPr marL="808355" marR="847725" algn="l">
                        <a:lnSpc>
                          <a:spcPct val="115000"/>
                        </a:lnSpc>
                        <a:spcAft>
                          <a:spcPts val="1000"/>
                        </a:spcAft>
                      </a:pPr>
                      <a:r>
                        <a:rPr lang="en-US" sz="1600" dirty="0">
                          <a:effectLst/>
                          <a:latin typeface="Times New Roman" panose="02020603050405020304" pitchFamily="18" charset="0"/>
                          <a:cs typeface="Times New Roman" panose="02020603050405020304" pitchFamily="18" charset="0"/>
                        </a:rPr>
                        <a:t>      20</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1946571"/>
                  </a:ext>
                </a:extLst>
              </a:tr>
              <a:tr h="193040">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Understand</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245745"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808355" marR="847725" algn="l">
                        <a:lnSpc>
                          <a:spcPct val="115000"/>
                        </a:lnSpc>
                        <a:spcAft>
                          <a:spcPts val="1000"/>
                        </a:spcAft>
                      </a:pP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38380305"/>
                  </a:ext>
                </a:extLst>
              </a:tr>
              <a:tr h="198755">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Apply</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4516950"/>
                  </a:ext>
                </a:extLst>
              </a:tr>
              <a:tr h="194310">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Analyze</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34232607"/>
                  </a:ext>
                </a:extLst>
              </a:tr>
              <a:tr h="193040">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Evaluate</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 </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808355" marR="847725" algn="l">
                        <a:lnSpc>
                          <a:spcPct val="115000"/>
                        </a:lnSpc>
                        <a:spcAft>
                          <a:spcPts val="1000"/>
                        </a:spcAft>
                      </a:pP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6790218"/>
                  </a:ext>
                </a:extLst>
              </a:tr>
              <a:tr h="192405">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Create</a:t>
                      </a:r>
                      <a:endParaRPr lang="en-US" sz="160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685800" rtl="0" eaLnBrk="1" fontAlgn="auto" latinLnBrk="0" hangingPunct="1">
                        <a:lnSpc>
                          <a:spcPct val="115000"/>
                        </a:lnSpc>
                        <a:spcBef>
                          <a:spcPts val="0"/>
                        </a:spcBef>
                        <a:spcAft>
                          <a:spcPts val="10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a:rPr>
                        <a:t> 10</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245745"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20</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 </a:t>
                      </a: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808355" marR="847725" algn="l">
                        <a:lnSpc>
                          <a:spcPct val="115000"/>
                        </a:lnSpc>
                        <a:spcAft>
                          <a:spcPts val="1000"/>
                        </a:spcAft>
                      </a:pPr>
                      <a:endParaRPr lang="en-US" sz="1600" dirty="0">
                        <a:effectLst/>
                        <a:latin typeface="Calibri" panose="020F0502020204030204" pitchFamily="34" charset="0"/>
                        <a:ea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8754006"/>
                  </a:ext>
                </a:extLst>
              </a:tr>
            </a:tbl>
          </a:graphicData>
        </a:graphic>
      </p:graphicFrame>
      <p:graphicFrame>
        <p:nvGraphicFramePr>
          <p:cNvPr id="7" name="Table 6">
            <a:extLst>
              <a:ext uri="{FF2B5EF4-FFF2-40B4-BE49-F238E27FC236}">
                <a16:creationId xmlns:a16="http://schemas.microsoft.com/office/drawing/2014/main" id="{E947F04C-150B-043E-FC5B-687FAE7527D6}"/>
              </a:ext>
            </a:extLst>
          </p:cNvPr>
          <p:cNvGraphicFramePr>
            <a:graphicFrameLocks noGrp="1"/>
          </p:cNvGraphicFramePr>
          <p:nvPr/>
        </p:nvGraphicFramePr>
        <p:xfrm>
          <a:off x="2152650" y="4539670"/>
          <a:ext cx="7886700" cy="1838452"/>
        </p:xfrm>
        <a:graphic>
          <a:graphicData uri="http://schemas.openxmlformats.org/drawingml/2006/table">
            <a:tbl>
              <a:tblPr firstRow="1" firstCol="1" lastRow="1" lastCol="1" bandRow="1" bandCol="1"/>
              <a:tblGrid>
                <a:gridCol w="4151559">
                  <a:extLst>
                    <a:ext uri="{9D8B030D-6E8A-4147-A177-3AD203B41FA5}">
                      <a16:colId xmlns:a16="http://schemas.microsoft.com/office/drawing/2014/main" val="3587718015"/>
                    </a:ext>
                  </a:extLst>
                </a:gridCol>
                <a:gridCol w="3735141">
                  <a:extLst>
                    <a:ext uri="{9D8B030D-6E8A-4147-A177-3AD203B41FA5}">
                      <a16:colId xmlns:a16="http://schemas.microsoft.com/office/drawing/2014/main" val="749789119"/>
                    </a:ext>
                  </a:extLst>
                </a:gridCol>
              </a:tblGrid>
              <a:tr h="234061">
                <a:tc>
                  <a:txBody>
                    <a:bodyPr/>
                    <a:lstStyle/>
                    <a:p>
                      <a:pPr marL="63500" marR="0" algn="ctr">
                        <a:lnSpc>
                          <a:spcPct val="115000"/>
                        </a:lnSpc>
                        <a:spcAft>
                          <a:spcPts val="1000"/>
                        </a:spcAft>
                      </a:pPr>
                      <a:r>
                        <a:rPr lang="en-US" sz="1600" b="1">
                          <a:effectLst/>
                          <a:latin typeface="Times New Roman" panose="02020603050405020304" pitchFamily="18" charset="0"/>
                          <a:ea typeface="Times New Roman" panose="02020603050405020304" pitchFamily="18" charset="0"/>
                        </a:rPr>
                        <a:t>Bloom’s Category</a:t>
                      </a:r>
                      <a:endParaRPr lang="en-US" sz="160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b="1">
                          <a:effectLst/>
                          <a:latin typeface="Times New Roman" panose="02020603050405020304" pitchFamily="18" charset="0"/>
                          <a:ea typeface="Times New Roman" panose="02020603050405020304" pitchFamily="18" charset="0"/>
                        </a:rPr>
                        <a:t>Tests</a:t>
                      </a:r>
                      <a:endParaRPr lang="en-US" sz="160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1326490"/>
                  </a:ext>
                </a:extLst>
              </a:tr>
              <a:tr h="234061">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Remember</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b="0" dirty="0">
                          <a:effectLst/>
                          <a:latin typeface="Times New Roman" panose="02020603050405020304" pitchFamily="18" charset="0"/>
                          <a:ea typeface="Times New Roman" panose="02020603050405020304" pitchFamily="18" charset="0"/>
                        </a:rPr>
                        <a:t>10</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3523249"/>
                  </a:ext>
                </a:extLst>
              </a:tr>
              <a:tr h="234061">
                <a:tc>
                  <a:txBody>
                    <a:bodyPr/>
                    <a:lstStyle/>
                    <a:p>
                      <a:pPr marL="63500" marR="0" algn="ctr">
                        <a:lnSpc>
                          <a:spcPct val="115000"/>
                        </a:lnSpc>
                        <a:spcAft>
                          <a:spcPts val="1000"/>
                        </a:spcAft>
                      </a:pPr>
                      <a:r>
                        <a:rPr lang="en-US" sz="1600">
                          <a:effectLst/>
                          <a:latin typeface="Times New Roman" panose="02020603050405020304" pitchFamily="18" charset="0"/>
                          <a:ea typeface="Times New Roman" panose="02020603050405020304" pitchFamily="18" charset="0"/>
                        </a:rPr>
                        <a:t>Understand</a:t>
                      </a:r>
                      <a:endParaRPr lang="en-US" sz="160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b="0" dirty="0">
                          <a:effectLst/>
                          <a:latin typeface="Times New Roman" panose="02020603050405020304" pitchFamily="18" charset="0"/>
                          <a:ea typeface="Times New Roman" panose="02020603050405020304" pitchFamily="18" charset="0"/>
                        </a:rPr>
                        <a:t>15</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69076765"/>
                  </a:ext>
                </a:extLst>
              </a:tr>
              <a:tr h="234693">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Apply</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15</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66550840"/>
                  </a:ext>
                </a:extLst>
              </a:tr>
              <a:tr h="234693">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Analyze</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kumimoji="0" lang="en-US" sz="16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Arial"/>
                        </a:rPr>
                        <a:t>15</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11612968"/>
                  </a:ext>
                </a:extLst>
              </a:tr>
              <a:tr h="234693">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Evaluate</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Arial"/>
                        </a:rPr>
                        <a:t>15</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1838057"/>
                  </a:ext>
                </a:extLst>
              </a:tr>
              <a:tr h="228367">
                <a:tc>
                  <a:txBody>
                    <a:bodyPr/>
                    <a:lstStyle/>
                    <a:p>
                      <a:pPr marL="63500" marR="0" algn="ctr">
                        <a:lnSpc>
                          <a:spcPct val="115000"/>
                        </a:lnSpc>
                        <a:spcAft>
                          <a:spcPts val="1000"/>
                        </a:spcAft>
                      </a:pPr>
                      <a:r>
                        <a:rPr lang="en-US" sz="1600" dirty="0">
                          <a:effectLst/>
                          <a:latin typeface="Times New Roman" panose="02020603050405020304" pitchFamily="18" charset="0"/>
                          <a:ea typeface="Times New Roman" panose="02020603050405020304" pitchFamily="18" charset="0"/>
                        </a:rPr>
                        <a:t>Create</a:t>
                      </a:r>
                      <a:endParaRPr lang="en-US" sz="160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1000"/>
                        </a:spcAft>
                      </a:pPr>
                      <a:r>
                        <a:rPr lang="en-US" sz="1600" b="0" dirty="0">
                          <a:effectLst/>
                          <a:latin typeface="Times New Roman" panose="02020603050405020304" pitchFamily="18" charset="0"/>
                          <a:ea typeface="Times New Roman" panose="02020603050405020304" pitchFamily="18" charset="0"/>
                        </a:rPr>
                        <a:t>10</a:t>
                      </a:r>
                      <a:endParaRPr lang="en-US" sz="1600" b="0" dirty="0">
                        <a:effectLst/>
                        <a:latin typeface="Calibri" panose="020F0502020204030204" pitchFamily="34" charset="0"/>
                        <a:ea typeface="Calibri" panose="020F0502020204030204" pitchFamily="34"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5083797"/>
                  </a:ext>
                </a:extLst>
              </a:tr>
            </a:tbl>
          </a:graphicData>
        </a:graphic>
      </p:graphicFrame>
      <p:sp>
        <p:nvSpPr>
          <p:cNvPr id="8" name="TextBox 7">
            <a:extLst>
              <a:ext uri="{FF2B5EF4-FFF2-40B4-BE49-F238E27FC236}">
                <a16:creationId xmlns:a16="http://schemas.microsoft.com/office/drawing/2014/main" id="{A2BA9F5B-8D32-7681-808B-44FDC1B2E457}"/>
              </a:ext>
            </a:extLst>
          </p:cNvPr>
          <p:cNvSpPr txBox="1"/>
          <p:nvPr/>
        </p:nvSpPr>
        <p:spPr>
          <a:xfrm>
            <a:off x="2057400" y="361842"/>
            <a:ext cx="5619750" cy="768928"/>
          </a:xfrm>
          <a:prstGeom prst="rect">
            <a:avLst/>
          </a:prstGeom>
          <a:noFill/>
        </p:spPr>
        <p:txBody>
          <a:bodyPr wrap="square" rtlCol="0">
            <a:spAutoFit/>
          </a:bodyPr>
          <a:lstStyle/>
          <a:p>
            <a:pPr>
              <a:lnSpc>
                <a:spcPct val="115000"/>
              </a:lnSpc>
              <a:spcAft>
                <a:spcPts val="1000"/>
              </a:spcAft>
            </a:pPr>
            <a:r>
              <a:rPr lang="en-US" sz="1600" b="1" dirty="0">
                <a:solidFill>
                  <a:prstClr val="black"/>
                </a:solidFill>
                <a:latin typeface="Times New Roman" panose="02020603050405020304" pitchFamily="18" charset="0"/>
                <a:ea typeface="Times New Roman" panose="02020603050405020304" pitchFamily="18" charset="0"/>
                <a:cs typeface="Arial"/>
              </a:rPr>
              <a:t>ASSESSMENT PATTERN</a:t>
            </a:r>
            <a:endParaRPr lang="en-US" sz="1600" dirty="0">
              <a:solidFill>
                <a:prstClr val="black"/>
              </a:solidFill>
              <a:latin typeface="Calibri" panose="020F0502020204030204" pitchFamily="34" charset="0"/>
              <a:ea typeface="Calibri" panose="020F0502020204030204" pitchFamily="34" charset="0"/>
              <a:cs typeface="Arial"/>
            </a:endParaRPr>
          </a:p>
          <a:p>
            <a:pPr algn="just">
              <a:lnSpc>
                <a:spcPct val="115000"/>
              </a:lnSpc>
              <a:spcAft>
                <a:spcPts val="1000"/>
              </a:spcAft>
            </a:pPr>
            <a:r>
              <a:rPr lang="en-US" sz="1600" b="1" dirty="0">
                <a:solidFill>
                  <a:prstClr val="black"/>
                </a:solidFill>
                <a:latin typeface="Times New Roman" panose="02020603050405020304" pitchFamily="18" charset="0"/>
                <a:ea typeface="Times New Roman" panose="02020603050405020304" pitchFamily="18" charset="0"/>
                <a:cs typeface="Arial"/>
              </a:rPr>
              <a:t>CIE-Continuous Internal Evaluation (120 Marks)</a:t>
            </a:r>
            <a:endParaRPr lang="en-US" sz="1600" dirty="0">
              <a:solidFill>
                <a:prstClr val="black"/>
              </a:solidFill>
              <a:latin typeface="Calibri" panose="020F0502020204030204" pitchFamily="34" charset="0"/>
              <a:ea typeface="Calibri" panose="020F0502020204030204" pitchFamily="34" charset="0"/>
              <a:cs typeface="Arial"/>
            </a:endParaRPr>
          </a:p>
        </p:txBody>
      </p:sp>
      <p:sp>
        <p:nvSpPr>
          <p:cNvPr id="9" name="TextBox 8">
            <a:extLst>
              <a:ext uri="{FF2B5EF4-FFF2-40B4-BE49-F238E27FC236}">
                <a16:creationId xmlns:a16="http://schemas.microsoft.com/office/drawing/2014/main" id="{253D257B-DE1D-63A2-7CEA-E3AC1355FC6D}"/>
              </a:ext>
            </a:extLst>
          </p:cNvPr>
          <p:cNvSpPr txBox="1"/>
          <p:nvPr/>
        </p:nvSpPr>
        <p:spPr>
          <a:xfrm>
            <a:off x="2057400" y="4114800"/>
            <a:ext cx="5619750" cy="357534"/>
          </a:xfrm>
          <a:prstGeom prst="rect">
            <a:avLst/>
          </a:prstGeom>
          <a:noFill/>
        </p:spPr>
        <p:txBody>
          <a:bodyPr wrap="square" rtlCol="0">
            <a:spAutoFit/>
          </a:bodyPr>
          <a:lstStyle/>
          <a:p>
            <a:pPr>
              <a:lnSpc>
                <a:spcPct val="115000"/>
              </a:lnSpc>
              <a:spcAft>
                <a:spcPts val="1000"/>
              </a:spcAft>
            </a:pPr>
            <a:r>
              <a:rPr lang="en-US" sz="1600" b="1" dirty="0">
                <a:solidFill>
                  <a:prstClr val="black"/>
                </a:solidFill>
                <a:latin typeface="Times New Roman" panose="02020603050405020304" pitchFamily="18" charset="0"/>
                <a:ea typeface="Times New Roman" panose="02020603050405020304" pitchFamily="18" charset="0"/>
                <a:cs typeface="Arial"/>
              </a:rPr>
              <a:t>SEE- Semester End Examination (80 Marks)</a:t>
            </a:r>
            <a:endParaRPr lang="en-US" sz="1400" dirty="0">
              <a:solidFill>
                <a:prstClr val="black"/>
              </a:solidFill>
              <a:latin typeface="Calibri" panose="020F0502020204030204" pitchFamily="34" charset="0"/>
              <a:ea typeface="Calibri" panose="020F0502020204030204" pitchFamily="34" charset="0"/>
              <a:cs typeface="Arial"/>
            </a:endParaRPr>
          </a:p>
        </p:txBody>
      </p:sp>
    </p:spTree>
    <p:extLst>
      <p:ext uri="{BB962C8B-B14F-4D97-AF65-F5344CB8AC3E}">
        <p14:creationId xmlns:p14="http://schemas.microsoft.com/office/powerpoint/2010/main" val="212053658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Chain Surveying</a:t>
            </a:r>
          </a:p>
        </p:txBody>
      </p:sp>
      <p:sp>
        <p:nvSpPr>
          <p:cNvPr id="5" name="TextBox 4"/>
          <p:cNvSpPr txBox="1"/>
          <p:nvPr/>
        </p:nvSpPr>
        <p:spPr>
          <a:xfrm>
            <a:off x="895351" y="3152775"/>
            <a:ext cx="1743074" cy="620619"/>
          </a:xfrm>
          <a:prstGeom prst="rect">
            <a:avLst/>
          </a:prstGeom>
          <a:noFill/>
        </p:spPr>
        <p:txBody>
          <a:bodyPr wrap="square" rtlCol="0">
            <a:spAutoFit/>
          </a:bodyPr>
          <a:lstStyle/>
          <a:p>
            <a:pPr algn="just">
              <a:lnSpc>
                <a:spcPct val="150000"/>
              </a:lnSpc>
            </a:pPr>
            <a:r>
              <a:rPr lang="en-US" sz="2600" dirty="0">
                <a:solidFill>
                  <a:srgbClr val="002060"/>
                </a:solidFill>
                <a:latin typeface="Times New Roman" panose="02020603050405020304" pitchFamily="18" charset="0"/>
                <a:cs typeface="Times New Roman" panose="02020603050405020304" pitchFamily="18" charset="0"/>
              </a:rPr>
              <a:t>Field Book</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821"/>
          <a:stretch/>
        </p:blipFill>
        <p:spPr>
          <a:xfrm>
            <a:off x="5057775" y="133350"/>
            <a:ext cx="4171950" cy="6562725"/>
          </a:xfrm>
          <a:prstGeom prst="rect">
            <a:avLst/>
          </a:prstGeom>
        </p:spPr>
      </p:pic>
      <p:sp>
        <p:nvSpPr>
          <p:cNvPr id="2" name="Slide Number Placeholder 1">
            <a:extLst>
              <a:ext uri="{FF2B5EF4-FFF2-40B4-BE49-F238E27FC236}">
                <a16:creationId xmlns:a16="http://schemas.microsoft.com/office/drawing/2014/main" id="{27F38AB2-8079-42EF-A08D-BB1B9044A5FC}"/>
              </a:ext>
            </a:extLst>
          </p:cNvPr>
          <p:cNvSpPr>
            <a:spLocks noGrp="1"/>
          </p:cNvSpPr>
          <p:nvPr>
            <p:ph type="sldNum" sz="quarter" idx="12"/>
          </p:nvPr>
        </p:nvSpPr>
        <p:spPr/>
        <p:txBody>
          <a:bodyPr/>
          <a:lstStyle/>
          <a:p>
            <a:fld id="{572A0C7B-DB69-4E5E-85B3-D3E97ECA3D08}" type="slidenum">
              <a:rPr lang="en-US" smtClean="0"/>
              <a:t>50</a:t>
            </a:fld>
            <a:endParaRPr lang="en-US"/>
          </a:p>
        </p:txBody>
      </p:sp>
    </p:spTree>
    <p:extLst>
      <p:ext uri="{BB962C8B-B14F-4D97-AF65-F5344CB8AC3E}">
        <p14:creationId xmlns:p14="http://schemas.microsoft.com/office/powerpoint/2010/main" val="34137114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Chain Surveying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074" y="1781393"/>
            <a:ext cx="9753601" cy="3404442"/>
          </a:xfrm>
          <a:prstGeom prst="rect">
            <a:avLst/>
          </a:prstGeom>
        </p:spPr>
      </p:pic>
      <p:sp>
        <p:nvSpPr>
          <p:cNvPr id="3" name="Slide Number Placeholder 2">
            <a:extLst>
              <a:ext uri="{FF2B5EF4-FFF2-40B4-BE49-F238E27FC236}">
                <a16:creationId xmlns:a16="http://schemas.microsoft.com/office/drawing/2014/main" id="{98A98597-56CA-4CA3-9528-69F9480870E9}"/>
              </a:ext>
            </a:extLst>
          </p:cNvPr>
          <p:cNvSpPr>
            <a:spLocks noGrp="1"/>
          </p:cNvSpPr>
          <p:nvPr>
            <p:ph type="sldNum" sz="quarter" idx="12"/>
          </p:nvPr>
        </p:nvSpPr>
        <p:spPr/>
        <p:txBody>
          <a:bodyPr/>
          <a:lstStyle/>
          <a:p>
            <a:fld id="{572A0C7B-DB69-4E5E-85B3-D3E97ECA3D08}" type="slidenum">
              <a:rPr lang="en-US" smtClean="0"/>
              <a:t>51</a:t>
            </a:fld>
            <a:endParaRPr lang="en-US"/>
          </a:p>
        </p:txBody>
      </p:sp>
    </p:spTree>
    <p:extLst>
      <p:ext uri="{BB962C8B-B14F-4D97-AF65-F5344CB8AC3E}">
        <p14:creationId xmlns:p14="http://schemas.microsoft.com/office/powerpoint/2010/main" val="31610756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Chain Surveying</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334"/>
          <a:stretch/>
        </p:blipFill>
        <p:spPr>
          <a:xfrm>
            <a:off x="907202" y="1847851"/>
            <a:ext cx="9636973" cy="3263907"/>
          </a:xfrm>
          <a:prstGeom prst="rect">
            <a:avLst/>
          </a:prstGeom>
        </p:spPr>
      </p:pic>
      <p:sp>
        <p:nvSpPr>
          <p:cNvPr id="2" name="Slide Number Placeholder 1">
            <a:extLst>
              <a:ext uri="{FF2B5EF4-FFF2-40B4-BE49-F238E27FC236}">
                <a16:creationId xmlns:a16="http://schemas.microsoft.com/office/drawing/2014/main" id="{91FB472F-2E57-4DFE-BAC4-1C11700BE3B0}"/>
              </a:ext>
            </a:extLst>
          </p:cNvPr>
          <p:cNvSpPr>
            <a:spLocks noGrp="1"/>
          </p:cNvSpPr>
          <p:nvPr>
            <p:ph type="sldNum" sz="quarter" idx="12"/>
          </p:nvPr>
        </p:nvSpPr>
        <p:spPr/>
        <p:txBody>
          <a:bodyPr/>
          <a:lstStyle/>
          <a:p>
            <a:fld id="{572A0C7B-DB69-4E5E-85B3-D3E97ECA3D08}" type="slidenum">
              <a:rPr lang="en-US" smtClean="0"/>
              <a:t>52</a:t>
            </a:fld>
            <a:endParaRPr lang="en-US"/>
          </a:p>
        </p:txBody>
      </p:sp>
    </p:spTree>
    <p:extLst>
      <p:ext uri="{BB962C8B-B14F-4D97-AF65-F5344CB8AC3E}">
        <p14:creationId xmlns:p14="http://schemas.microsoft.com/office/powerpoint/2010/main" val="22102476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45712-3E1A-EBF1-1270-D48B1A9BD2D5}"/>
              </a:ext>
            </a:extLst>
          </p:cNvPr>
          <p:cNvSpPr txBox="1"/>
          <p:nvPr/>
        </p:nvSpPr>
        <p:spPr>
          <a:xfrm>
            <a:off x="2814918" y="2868706"/>
            <a:ext cx="6791198" cy="126188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rgbClr val="002060"/>
                </a:solidFill>
                <a:latin typeface="Times New Roman" panose="02020603050405020304" pitchFamily="18" charset="0"/>
                <a:cs typeface="Times New Roman" panose="02020603050405020304" pitchFamily="18" charset="0"/>
              </a:rPr>
              <a:t>         Compass Traversing</a:t>
            </a:r>
            <a:endParaRPr lang="en-US" sz="4000" b="1" dirty="0">
              <a:solidFill>
                <a:prstClr val="black"/>
              </a:solidFill>
              <a:latin typeface="Times New Roman" panose="02020603050405020304" pitchFamily="18" charset="0"/>
              <a:ea typeface="Calibri" panose="020F0502020204030204"/>
              <a:cs typeface="Times New Roman" panose="02020603050405020304" pitchFamily="18" charset="0"/>
            </a:endParaRPr>
          </a:p>
          <a:p>
            <a:pPr algn="ctr"/>
            <a:r>
              <a:rPr lang="en-US" sz="3600" b="1" dirty="0">
                <a:solidFill>
                  <a:srgbClr val="002060"/>
                </a:solidFill>
                <a:latin typeface="Times New Roman" panose="02020603050405020304" pitchFamily="18" charset="0"/>
                <a:ea typeface="Calibri" panose="020F0502020204030204"/>
                <a:cs typeface="Times New Roman" panose="02020603050405020304" pitchFamily="18" charset="0"/>
              </a:rPr>
              <a:t>(Week 08)</a:t>
            </a:r>
          </a:p>
        </p:txBody>
      </p:sp>
      <p:sp>
        <p:nvSpPr>
          <p:cNvPr id="3" name="Slide Number Placeholder 2">
            <a:extLst>
              <a:ext uri="{FF2B5EF4-FFF2-40B4-BE49-F238E27FC236}">
                <a16:creationId xmlns:a16="http://schemas.microsoft.com/office/drawing/2014/main" id="{CE273CFA-0ED1-BF95-5815-F5E1E1B89B4C}"/>
              </a:ext>
            </a:extLst>
          </p:cNvPr>
          <p:cNvSpPr>
            <a:spLocks noGrp="1"/>
          </p:cNvSpPr>
          <p:nvPr>
            <p:ph type="sldNum" sz="quarter" idx="12"/>
          </p:nvPr>
        </p:nvSpPr>
        <p:spPr/>
        <p:txBody>
          <a:bodyPr/>
          <a:lstStyle/>
          <a:p>
            <a:fld id="{C1FF6DA9-008F-8B48-92A6-B652298478BF}" type="slidenum">
              <a:rPr lang="en-US">
                <a:solidFill>
                  <a:prstClr val="black">
                    <a:tint val="75000"/>
                  </a:prstClr>
                </a:solidFill>
                <a:latin typeface="Calibri"/>
                <a:ea typeface="Calibri" panose="020F0502020204030204"/>
                <a:cs typeface="Arial"/>
              </a:rPr>
              <a:pPr/>
              <a:t>53</a:t>
            </a:fld>
            <a:endParaRPr lang="en-US">
              <a:solidFill>
                <a:prstClr val="black">
                  <a:tint val="75000"/>
                </a:prstClr>
              </a:solidFill>
              <a:latin typeface="Calibri"/>
              <a:ea typeface="Calibri" panose="020F0502020204030204"/>
              <a:cs typeface="Arial"/>
            </a:endParaRPr>
          </a:p>
        </p:txBody>
      </p:sp>
      <p:pic>
        <p:nvPicPr>
          <p:cNvPr id="4" name="Picture 3">
            <a:extLst>
              <a:ext uri="{FF2B5EF4-FFF2-40B4-BE49-F238E27FC236}">
                <a16:creationId xmlns:a16="http://schemas.microsoft.com/office/drawing/2014/main" id="{E7B97FF5-F3A2-C940-7D91-853C45C7B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842" y="731520"/>
            <a:ext cx="1284316" cy="1554480"/>
          </a:xfrm>
          <a:prstGeom prst="rect">
            <a:avLst/>
          </a:prstGeom>
        </p:spPr>
      </p:pic>
    </p:spTree>
    <p:extLst>
      <p:ext uri="{BB962C8B-B14F-4D97-AF65-F5344CB8AC3E}">
        <p14:creationId xmlns:p14="http://schemas.microsoft.com/office/powerpoint/2010/main" val="1528440032"/>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Compass Traversing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983" y="2561481"/>
            <a:ext cx="10022167" cy="1697982"/>
          </a:xfrm>
          <a:prstGeom prst="rect">
            <a:avLst/>
          </a:prstGeom>
        </p:spPr>
      </p:pic>
      <p:sp>
        <p:nvSpPr>
          <p:cNvPr id="5" name="TextBox 4"/>
          <p:cNvSpPr txBox="1"/>
          <p:nvPr/>
        </p:nvSpPr>
        <p:spPr>
          <a:xfrm>
            <a:off x="752475" y="1762125"/>
            <a:ext cx="3686175"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Introduction</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6BB3251B-7F09-40F1-A529-D23B1A466541}"/>
              </a:ext>
            </a:extLst>
          </p:cNvPr>
          <p:cNvSpPr>
            <a:spLocks noGrp="1"/>
          </p:cNvSpPr>
          <p:nvPr>
            <p:ph type="sldNum" sz="quarter" idx="12"/>
          </p:nvPr>
        </p:nvSpPr>
        <p:spPr/>
        <p:txBody>
          <a:bodyPr/>
          <a:lstStyle/>
          <a:p>
            <a:fld id="{572A0C7B-DB69-4E5E-85B3-D3E97ECA3D08}" type="slidenum">
              <a:rPr lang="en-US" smtClean="0"/>
              <a:t>54</a:t>
            </a:fld>
            <a:endParaRPr lang="en-US"/>
          </a:p>
        </p:txBody>
      </p:sp>
    </p:spTree>
    <p:extLst>
      <p:ext uri="{BB962C8B-B14F-4D97-AF65-F5344CB8AC3E}">
        <p14:creationId xmlns:p14="http://schemas.microsoft.com/office/powerpoint/2010/main" val="20035232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Compass Traversing</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965" y="2574236"/>
            <a:ext cx="10781460" cy="1816789"/>
          </a:xfrm>
          <a:prstGeom prst="rect">
            <a:avLst/>
          </a:prstGeom>
        </p:spPr>
      </p:pic>
      <p:sp>
        <p:nvSpPr>
          <p:cNvPr id="5" name="TextBox 4"/>
          <p:cNvSpPr txBox="1"/>
          <p:nvPr/>
        </p:nvSpPr>
        <p:spPr>
          <a:xfrm>
            <a:off x="752475" y="1762125"/>
            <a:ext cx="3686175" cy="523220"/>
          </a:xfrm>
          <a:prstGeom prst="rect">
            <a:avLst/>
          </a:prstGeom>
          <a:noFill/>
        </p:spPr>
        <p:txBody>
          <a:bodyPr wrap="square" rtlCol="0">
            <a:spAutoFit/>
          </a:bodyPr>
          <a:lstStyle/>
          <a:p>
            <a:r>
              <a:rPr lang="en-US" sz="2800" dirty="0">
                <a:solidFill>
                  <a:schemeClr val="accent5">
                    <a:lumMod val="50000"/>
                  </a:schemeClr>
                </a:solidFill>
                <a:latin typeface="Times New Roman" panose="02020603050405020304" pitchFamily="18" charset="0"/>
                <a:cs typeface="Times New Roman" panose="02020603050405020304" pitchFamily="18" charset="0"/>
              </a:rPr>
              <a:t>Introduction</a:t>
            </a:r>
            <a:endParaRPr lang="en-US"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5BF64664-32E9-4438-96B9-D0E6F9C0D330}"/>
              </a:ext>
            </a:extLst>
          </p:cNvPr>
          <p:cNvSpPr>
            <a:spLocks noGrp="1"/>
          </p:cNvSpPr>
          <p:nvPr>
            <p:ph type="sldNum" sz="quarter" idx="12"/>
          </p:nvPr>
        </p:nvSpPr>
        <p:spPr/>
        <p:txBody>
          <a:bodyPr/>
          <a:lstStyle/>
          <a:p>
            <a:fld id="{572A0C7B-DB69-4E5E-85B3-D3E97ECA3D08}" type="slidenum">
              <a:rPr lang="en-US" smtClean="0"/>
              <a:t>55</a:t>
            </a:fld>
            <a:endParaRPr lang="en-US"/>
          </a:p>
        </p:txBody>
      </p:sp>
    </p:spTree>
    <p:extLst>
      <p:ext uri="{BB962C8B-B14F-4D97-AF65-F5344CB8AC3E}">
        <p14:creationId xmlns:p14="http://schemas.microsoft.com/office/powerpoint/2010/main" val="16783244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Compass Traversing</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4042"/>
          <a:stretch/>
        </p:blipFill>
        <p:spPr>
          <a:xfrm>
            <a:off x="505569" y="2790825"/>
            <a:ext cx="5771406" cy="22288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325" y="1733549"/>
            <a:ext cx="3495675" cy="354090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651" y="5608320"/>
            <a:ext cx="10056423" cy="678180"/>
          </a:xfrm>
          <a:prstGeom prst="rect">
            <a:avLst/>
          </a:prstGeom>
        </p:spPr>
      </p:pic>
      <p:sp>
        <p:nvSpPr>
          <p:cNvPr id="7" name="TextBox 6"/>
          <p:cNvSpPr txBox="1"/>
          <p:nvPr/>
        </p:nvSpPr>
        <p:spPr>
          <a:xfrm>
            <a:off x="762000" y="1711673"/>
            <a:ext cx="3686175"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Designation of Bearings</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449482C5-1C47-45C3-83C6-49407BD12CC6}"/>
              </a:ext>
            </a:extLst>
          </p:cNvPr>
          <p:cNvSpPr>
            <a:spLocks noGrp="1"/>
          </p:cNvSpPr>
          <p:nvPr>
            <p:ph type="sldNum" sz="quarter" idx="12"/>
          </p:nvPr>
        </p:nvSpPr>
        <p:spPr/>
        <p:txBody>
          <a:bodyPr/>
          <a:lstStyle/>
          <a:p>
            <a:fld id="{572A0C7B-DB69-4E5E-85B3-D3E97ECA3D08}" type="slidenum">
              <a:rPr lang="en-US" smtClean="0"/>
              <a:t>56</a:t>
            </a:fld>
            <a:endParaRPr lang="en-US"/>
          </a:p>
        </p:txBody>
      </p:sp>
    </p:spTree>
    <p:extLst>
      <p:ext uri="{BB962C8B-B14F-4D97-AF65-F5344CB8AC3E}">
        <p14:creationId xmlns:p14="http://schemas.microsoft.com/office/powerpoint/2010/main" val="31483197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Compass Traversing</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9091"/>
          <a:stretch/>
        </p:blipFill>
        <p:spPr>
          <a:xfrm>
            <a:off x="1184521" y="2571751"/>
            <a:ext cx="9121529" cy="3305174"/>
          </a:xfrm>
          <a:prstGeom prst="rect">
            <a:avLst/>
          </a:prstGeom>
        </p:spPr>
      </p:pic>
      <p:sp>
        <p:nvSpPr>
          <p:cNvPr id="7" name="TextBox 6"/>
          <p:cNvSpPr txBox="1"/>
          <p:nvPr/>
        </p:nvSpPr>
        <p:spPr>
          <a:xfrm>
            <a:off x="752475" y="1762125"/>
            <a:ext cx="7867650"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Conversion of Bearing from One System to the Other</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44172991-65B4-478F-A61B-E97CF18D2CA1}"/>
              </a:ext>
            </a:extLst>
          </p:cNvPr>
          <p:cNvSpPr>
            <a:spLocks noGrp="1"/>
          </p:cNvSpPr>
          <p:nvPr>
            <p:ph type="sldNum" sz="quarter" idx="12"/>
          </p:nvPr>
        </p:nvSpPr>
        <p:spPr/>
        <p:txBody>
          <a:bodyPr/>
          <a:lstStyle/>
          <a:p>
            <a:fld id="{572A0C7B-DB69-4E5E-85B3-D3E97ECA3D08}" type="slidenum">
              <a:rPr lang="en-US" smtClean="0"/>
              <a:t>57</a:t>
            </a:fld>
            <a:endParaRPr lang="en-US"/>
          </a:p>
        </p:txBody>
      </p:sp>
    </p:spTree>
    <p:extLst>
      <p:ext uri="{BB962C8B-B14F-4D97-AF65-F5344CB8AC3E}">
        <p14:creationId xmlns:p14="http://schemas.microsoft.com/office/powerpoint/2010/main" val="30296049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Compass Traversing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725" y="2491317"/>
            <a:ext cx="10163174" cy="3718983"/>
          </a:xfrm>
          <a:prstGeom prst="rect">
            <a:avLst/>
          </a:prstGeom>
        </p:spPr>
      </p:pic>
      <p:sp>
        <p:nvSpPr>
          <p:cNvPr id="6" name="TextBox 5"/>
          <p:cNvSpPr txBox="1"/>
          <p:nvPr/>
        </p:nvSpPr>
        <p:spPr>
          <a:xfrm>
            <a:off x="752475" y="1762125"/>
            <a:ext cx="7867650"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Conversion of Bearing from One System to the Other</a:t>
            </a:r>
            <a:endParaRPr lang="en-US" dirty="0">
              <a:solidFill>
                <a:srgbClr val="002060"/>
              </a:solidFill>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D8114E3A-7234-4964-9533-61190B6D85CB}"/>
              </a:ext>
            </a:extLst>
          </p:cNvPr>
          <p:cNvSpPr>
            <a:spLocks noGrp="1"/>
          </p:cNvSpPr>
          <p:nvPr>
            <p:ph type="sldNum" sz="quarter" idx="12"/>
          </p:nvPr>
        </p:nvSpPr>
        <p:spPr/>
        <p:txBody>
          <a:bodyPr/>
          <a:lstStyle/>
          <a:p>
            <a:fld id="{572A0C7B-DB69-4E5E-85B3-D3E97ECA3D08}" type="slidenum">
              <a:rPr lang="en-US" smtClean="0"/>
              <a:t>58</a:t>
            </a:fld>
            <a:endParaRPr lang="en-US"/>
          </a:p>
        </p:txBody>
      </p:sp>
    </p:spTree>
    <p:extLst>
      <p:ext uri="{BB962C8B-B14F-4D97-AF65-F5344CB8AC3E}">
        <p14:creationId xmlns:p14="http://schemas.microsoft.com/office/powerpoint/2010/main" val="28213810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Compass Traversing</a:t>
            </a:r>
          </a:p>
        </p:txBody>
      </p:sp>
      <p:sp>
        <p:nvSpPr>
          <p:cNvPr id="3" name="TextBox 2"/>
          <p:cNvSpPr txBox="1"/>
          <p:nvPr/>
        </p:nvSpPr>
        <p:spPr>
          <a:xfrm>
            <a:off x="876300" y="1647825"/>
            <a:ext cx="5429249" cy="3293209"/>
          </a:xfrm>
          <a:prstGeom prst="rect">
            <a:avLst/>
          </a:prstGeom>
          <a:noFill/>
        </p:spPr>
        <p:txBody>
          <a:bodyPr wrap="square" rtlCol="0">
            <a:spAutoFit/>
          </a:bodyPr>
          <a:lstStyle/>
          <a:p>
            <a:r>
              <a:rPr lang="en-US" sz="2600" dirty="0">
                <a:solidFill>
                  <a:srgbClr val="002060"/>
                </a:solidFill>
                <a:latin typeface="Times New Roman" panose="02020603050405020304" pitchFamily="18" charset="0"/>
                <a:cs typeface="Times New Roman" panose="02020603050405020304" pitchFamily="18" charset="0"/>
              </a:rPr>
              <a:t>Fore and Back Bearing</a:t>
            </a:r>
          </a:p>
          <a:p>
            <a:endParaRPr lang="en-US" sz="2600" dirty="0">
              <a:solidFill>
                <a:srgbClr val="FF0000"/>
              </a:solidFill>
              <a:latin typeface="Times New Roman" panose="02020603050405020304" pitchFamily="18" charset="0"/>
              <a:cs typeface="Times New Roman" panose="02020603050405020304" pitchFamily="18" charset="0"/>
            </a:endParaRPr>
          </a:p>
          <a:p>
            <a:r>
              <a:rPr lang="en-GB" sz="2600" dirty="0">
                <a:latin typeface="Times New Roman" panose="02020603050405020304" pitchFamily="18" charset="0"/>
                <a:cs typeface="Times New Roman" panose="02020603050405020304" pitchFamily="18" charset="0"/>
              </a:rPr>
              <a:t>Fore Bearing (FB) - Bearing measured in the direction of progress of the survey. </a:t>
            </a:r>
          </a:p>
          <a:p>
            <a:endParaRPr lang="en-GB" sz="2600" dirty="0">
              <a:latin typeface="Times New Roman" panose="02020603050405020304" pitchFamily="18" charset="0"/>
              <a:cs typeface="Times New Roman" panose="02020603050405020304" pitchFamily="18" charset="0"/>
            </a:endParaRPr>
          </a:p>
          <a:p>
            <a:r>
              <a:rPr lang="en-GB" sz="2600" dirty="0">
                <a:latin typeface="Times New Roman" panose="02020603050405020304" pitchFamily="18" charset="0"/>
                <a:cs typeface="Times New Roman" panose="02020603050405020304" pitchFamily="18" charset="0"/>
              </a:rPr>
              <a:t>Back Bearing (BB) - Bearing measured opposite to the direction of survey.</a:t>
            </a:r>
            <a:endParaRPr lang="en-US" sz="26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449" y="1752600"/>
            <a:ext cx="5380949" cy="3333749"/>
          </a:xfrm>
          <a:prstGeom prst="rect">
            <a:avLst/>
          </a:prstGeom>
        </p:spPr>
      </p:pic>
      <p:sp>
        <p:nvSpPr>
          <p:cNvPr id="2" name="Slide Number Placeholder 1">
            <a:extLst>
              <a:ext uri="{FF2B5EF4-FFF2-40B4-BE49-F238E27FC236}">
                <a16:creationId xmlns:a16="http://schemas.microsoft.com/office/drawing/2014/main" id="{8B62CA8C-AC2E-4E27-BC55-A32F48494600}"/>
              </a:ext>
            </a:extLst>
          </p:cNvPr>
          <p:cNvSpPr>
            <a:spLocks noGrp="1"/>
          </p:cNvSpPr>
          <p:nvPr>
            <p:ph type="sldNum" sz="quarter" idx="12"/>
          </p:nvPr>
        </p:nvSpPr>
        <p:spPr/>
        <p:txBody>
          <a:bodyPr/>
          <a:lstStyle/>
          <a:p>
            <a:fld id="{572A0C7B-DB69-4E5E-85B3-D3E97ECA3D08}" type="slidenum">
              <a:rPr lang="en-US" smtClean="0"/>
              <a:t>59</a:t>
            </a:fld>
            <a:endParaRPr lang="en-US"/>
          </a:p>
        </p:txBody>
      </p:sp>
    </p:spTree>
    <p:extLst>
      <p:ext uri="{BB962C8B-B14F-4D97-AF65-F5344CB8AC3E}">
        <p14:creationId xmlns:p14="http://schemas.microsoft.com/office/powerpoint/2010/main" val="4150172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45712-3E1A-EBF1-1270-D48B1A9BD2D5}"/>
              </a:ext>
            </a:extLst>
          </p:cNvPr>
          <p:cNvSpPr txBox="1"/>
          <p:nvPr/>
        </p:nvSpPr>
        <p:spPr>
          <a:xfrm>
            <a:off x="2585884" y="2286000"/>
            <a:ext cx="7020232" cy="126188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b="1" dirty="0">
                <a:solidFill>
                  <a:prstClr val="black"/>
                </a:solidFill>
                <a:latin typeface="Times New Roman" panose="02020603050405020304" pitchFamily="18" charset="0"/>
                <a:ea typeface="Calibri" panose="020F0502020204030204"/>
                <a:cs typeface="Times New Roman" panose="02020603050405020304" pitchFamily="18" charset="0"/>
              </a:rPr>
              <a:t>Fundamentals of Surveying</a:t>
            </a:r>
          </a:p>
          <a:p>
            <a:pPr algn="ctr"/>
            <a:r>
              <a:rPr lang="en-US" sz="3600" b="1" dirty="0">
                <a:solidFill>
                  <a:srgbClr val="002060"/>
                </a:solidFill>
                <a:latin typeface="Times New Roman" panose="02020603050405020304" pitchFamily="18" charset="0"/>
                <a:ea typeface="Calibri" panose="020F0502020204030204"/>
                <a:cs typeface="Times New Roman" panose="02020603050405020304" pitchFamily="18" charset="0"/>
              </a:rPr>
              <a:t>(Week 1)</a:t>
            </a:r>
          </a:p>
        </p:txBody>
      </p:sp>
      <p:sp>
        <p:nvSpPr>
          <p:cNvPr id="3" name="Slide Number Placeholder 2">
            <a:extLst>
              <a:ext uri="{FF2B5EF4-FFF2-40B4-BE49-F238E27FC236}">
                <a16:creationId xmlns:a16="http://schemas.microsoft.com/office/drawing/2014/main" id="{CE273CFA-0ED1-BF95-5815-F5E1E1B89B4C}"/>
              </a:ext>
            </a:extLst>
          </p:cNvPr>
          <p:cNvSpPr>
            <a:spLocks noGrp="1"/>
          </p:cNvSpPr>
          <p:nvPr>
            <p:ph type="sldNum" sz="quarter" idx="12"/>
          </p:nvPr>
        </p:nvSpPr>
        <p:spPr/>
        <p:txBody>
          <a:bodyPr/>
          <a:lstStyle/>
          <a:p>
            <a:fld id="{C1FF6DA9-008F-8B48-92A6-B652298478BF}" type="slidenum">
              <a:rPr lang="en-US">
                <a:solidFill>
                  <a:prstClr val="black">
                    <a:tint val="75000"/>
                  </a:prstClr>
                </a:solidFill>
                <a:latin typeface="Calibri"/>
                <a:ea typeface="Calibri" panose="020F0502020204030204"/>
                <a:cs typeface="Arial"/>
              </a:rPr>
              <a:pPr/>
              <a:t>6</a:t>
            </a:fld>
            <a:endParaRPr lang="en-US">
              <a:solidFill>
                <a:prstClr val="black">
                  <a:tint val="75000"/>
                </a:prstClr>
              </a:solidFill>
              <a:latin typeface="Calibri"/>
              <a:ea typeface="Calibri" panose="020F0502020204030204"/>
              <a:cs typeface="Arial"/>
            </a:endParaRPr>
          </a:p>
        </p:txBody>
      </p:sp>
      <p:pic>
        <p:nvPicPr>
          <p:cNvPr id="4" name="Picture 3">
            <a:extLst>
              <a:ext uri="{FF2B5EF4-FFF2-40B4-BE49-F238E27FC236}">
                <a16:creationId xmlns:a16="http://schemas.microsoft.com/office/drawing/2014/main" id="{E7B97FF5-F3A2-C940-7D91-853C45C7B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842" y="645458"/>
            <a:ext cx="1284316" cy="1554480"/>
          </a:xfrm>
          <a:prstGeom prst="rect">
            <a:avLst/>
          </a:prstGeom>
        </p:spPr>
      </p:pic>
    </p:spTree>
    <p:extLst>
      <p:ext uri="{BB962C8B-B14F-4D97-AF65-F5344CB8AC3E}">
        <p14:creationId xmlns:p14="http://schemas.microsoft.com/office/powerpoint/2010/main" val="368552383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Compass Traversing</a:t>
            </a:r>
          </a:p>
        </p:txBody>
      </p:sp>
      <p:sp>
        <p:nvSpPr>
          <p:cNvPr id="5" name="TextBox 4"/>
          <p:cNvSpPr txBox="1"/>
          <p:nvPr/>
        </p:nvSpPr>
        <p:spPr>
          <a:xfrm>
            <a:off x="752475" y="1762125"/>
            <a:ext cx="7867650" cy="523220"/>
          </a:xfrm>
          <a:prstGeom prst="rect">
            <a:avLst/>
          </a:prstGeom>
          <a:noFill/>
        </p:spPr>
        <p:txBody>
          <a:bodyPr wrap="square" rtlCol="0">
            <a:spAutoFit/>
          </a:bodyPr>
          <a:lstStyle/>
          <a:p>
            <a:r>
              <a:rPr lang="en-US" sz="2800" dirty="0">
                <a:solidFill>
                  <a:schemeClr val="accent5">
                    <a:lumMod val="50000"/>
                  </a:schemeClr>
                </a:solidFill>
                <a:latin typeface="Times New Roman" panose="02020603050405020304" pitchFamily="18" charset="0"/>
                <a:cs typeface="Times New Roman" panose="02020603050405020304" pitchFamily="18" charset="0"/>
              </a:rPr>
              <a:t>Calculation of Bearing from Angles</a:t>
            </a:r>
            <a:endParaRPr lang="en-US"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383" y="2487929"/>
            <a:ext cx="10239767" cy="3212421"/>
          </a:xfrm>
          <a:prstGeom prst="rect">
            <a:avLst/>
          </a:prstGeom>
        </p:spPr>
      </p:pic>
      <p:sp>
        <p:nvSpPr>
          <p:cNvPr id="2" name="Slide Number Placeholder 1">
            <a:extLst>
              <a:ext uri="{FF2B5EF4-FFF2-40B4-BE49-F238E27FC236}">
                <a16:creationId xmlns:a16="http://schemas.microsoft.com/office/drawing/2014/main" id="{7E415126-288E-4C99-A354-25D1235B97DD}"/>
              </a:ext>
            </a:extLst>
          </p:cNvPr>
          <p:cNvSpPr>
            <a:spLocks noGrp="1"/>
          </p:cNvSpPr>
          <p:nvPr>
            <p:ph type="sldNum" sz="quarter" idx="12"/>
          </p:nvPr>
        </p:nvSpPr>
        <p:spPr/>
        <p:txBody>
          <a:bodyPr/>
          <a:lstStyle/>
          <a:p>
            <a:fld id="{572A0C7B-DB69-4E5E-85B3-D3E97ECA3D08}" type="slidenum">
              <a:rPr lang="en-US" smtClean="0"/>
              <a:t>60</a:t>
            </a:fld>
            <a:endParaRPr lang="en-US"/>
          </a:p>
        </p:txBody>
      </p:sp>
    </p:spTree>
    <p:extLst>
      <p:ext uri="{BB962C8B-B14F-4D97-AF65-F5344CB8AC3E}">
        <p14:creationId xmlns:p14="http://schemas.microsoft.com/office/powerpoint/2010/main" val="41091084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Compass Traversing</a:t>
            </a:r>
          </a:p>
        </p:txBody>
      </p:sp>
      <p:sp>
        <p:nvSpPr>
          <p:cNvPr id="5" name="TextBox 4"/>
          <p:cNvSpPr txBox="1"/>
          <p:nvPr/>
        </p:nvSpPr>
        <p:spPr>
          <a:xfrm>
            <a:off x="752475" y="1762125"/>
            <a:ext cx="7867650" cy="523220"/>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Calculation of Bearing from Angles</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8701" y="2516505"/>
            <a:ext cx="9690749" cy="149060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595" y="4152900"/>
            <a:ext cx="9907480" cy="2257424"/>
          </a:xfrm>
          <a:prstGeom prst="rect">
            <a:avLst/>
          </a:prstGeom>
        </p:spPr>
      </p:pic>
      <p:sp>
        <p:nvSpPr>
          <p:cNvPr id="6" name="Slide Number Placeholder 5">
            <a:extLst>
              <a:ext uri="{FF2B5EF4-FFF2-40B4-BE49-F238E27FC236}">
                <a16:creationId xmlns:a16="http://schemas.microsoft.com/office/drawing/2014/main" id="{90730784-6E74-40CD-BFBB-8CBEA62378DE}"/>
              </a:ext>
            </a:extLst>
          </p:cNvPr>
          <p:cNvSpPr>
            <a:spLocks noGrp="1"/>
          </p:cNvSpPr>
          <p:nvPr>
            <p:ph type="sldNum" sz="quarter" idx="12"/>
          </p:nvPr>
        </p:nvSpPr>
        <p:spPr/>
        <p:txBody>
          <a:bodyPr/>
          <a:lstStyle/>
          <a:p>
            <a:fld id="{572A0C7B-DB69-4E5E-85B3-D3E97ECA3D08}" type="slidenum">
              <a:rPr lang="en-US" smtClean="0"/>
              <a:t>61</a:t>
            </a:fld>
            <a:endParaRPr lang="en-US"/>
          </a:p>
        </p:txBody>
      </p:sp>
    </p:spTree>
    <p:extLst>
      <p:ext uri="{BB962C8B-B14F-4D97-AF65-F5344CB8AC3E}">
        <p14:creationId xmlns:p14="http://schemas.microsoft.com/office/powerpoint/2010/main" val="34956496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45712-3E1A-EBF1-1270-D48B1A9BD2D5}"/>
              </a:ext>
            </a:extLst>
          </p:cNvPr>
          <p:cNvSpPr txBox="1"/>
          <p:nvPr/>
        </p:nvSpPr>
        <p:spPr>
          <a:xfrm>
            <a:off x="2572871" y="2465294"/>
            <a:ext cx="7033245" cy="126188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rgbClr val="002060"/>
                </a:solidFill>
                <a:latin typeface="Times New Roman" panose="02020603050405020304" pitchFamily="18" charset="0"/>
                <a:cs typeface="Times New Roman" panose="02020603050405020304" pitchFamily="18" charset="0"/>
              </a:rPr>
              <a:t>			Compass Traversing</a:t>
            </a:r>
          </a:p>
          <a:p>
            <a:pPr algn="ctr"/>
            <a:r>
              <a:rPr lang="en-US" sz="3600" b="1" dirty="0">
                <a:solidFill>
                  <a:srgbClr val="002060"/>
                </a:solidFill>
                <a:latin typeface="Times New Roman" panose="02020603050405020304" pitchFamily="18" charset="0"/>
                <a:ea typeface="Calibri" panose="020F0502020204030204"/>
                <a:cs typeface="Times New Roman" panose="02020603050405020304" pitchFamily="18" charset="0"/>
              </a:rPr>
              <a:t>(Week 09)</a:t>
            </a:r>
          </a:p>
        </p:txBody>
      </p:sp>
      <p:sp>
        <p:nvSpPr>
          <p:cNvPr id="3" name="Slide Number Placeholder 2">
            <a:extLst>
              <a:ext uri="{FF2B5EF4-FFF2-40B4-BE49-F238E27FC236}">
                <a16:creationId xmlns:a16="http://schemas.microsoft.com/office/drawing/2014/main" id="{CE273CFA-0ED1-BF95-5815-F5E1E1B89B4C}"/>
              </a:ext>
            </a:extLst>
          </p:cNvPr>
          <p:cNvSpPr>
            <a:spLocks noGrp="1"/>
          </p:cNvSpPr>
          <p:nvPr>
            <p:ph type="sldNum" sz="quarter" idx="12"/>
          </p:nvPr>
        </p:nvSpPr>
        <p:spPr/>
        <p:txBody>
          <a:bodyPr/>
          <a:lstStyle/>
          <a:p>
            <a:fld id="{C1FF6DA9-008F-8B48-92A6-B652298478BF}" type="slidenum">
              <a:rPr lang="en-US">
                <a:solidFill>
                  <a:prstClr val="black">
                    <a:tint val="75000"/>
                  </a:prstClr>
                </a:solidFill>
                <a:latin typeface="Calibri"/>
                <a:ea typeface="Calibri" panose="020F0502020204030204"/>
                <a:cs typeface="Arial"/>
              </a:rPr>
              <a:pPr/>
              <a:t>62</a:t>
            </a:fld>
            <a:endParaRPr lang="en-US">
              <a:solidFill>
                <a:prstClr val="black">
                  <a:tint val="75000"/>
                </a:prstClr>
              </a:solidFill>
              <a:latin typeface="Calibri"/>
              <a:ea typeface="Calibri" panose="020F0502020204030204"/>
              <a:cs typeface="Arial"/>
            </a:endParaRPr>
          </a:p>
        </p:txBody>
      </p:sp>
      <p:pic>
        <p:nvPicPr>
          <p:cNvPr id="4" name="Picture 3">
            <a:extLst>
              <a:ext uri="{FF2B5EF4-FFF2-40B4-BE49-F238E27FC236}">
                <a16:creationId xmlns:a16="http://schemas.microsoft.com/office/drawing/2014/main" id="{E7B97FF5-F3A2-C940-7D91-853C45C7B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842" y="731520"/>
            <a:ext cx="1284316" cy="1554480"/>
          </a:xfrm>
          <a:prstGeom prst="rect">
            <a:avLst/>
          </a:prstGeom>
        </p:spPr>
      </p:pic>
    </p:spTree>
    <p:extLst>
      <p:ext uri="{BB962C8B-B14F-4D97-AF65-F5344CB8AC3E}">
        <p14:creationId xmlns:p14="http://schemas.microsoft.com/office/powerpoint/2010/main" val="3672717480"/>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Compass Traversing</a:t>
            </a:r>
          </a:p>
        </p:txBody>
      </p:sp>
      <p:sp>
        <p:nvSpPr>
          <p:cNvPr id="5" name="TextBox 4"/>
          <p:cNvSpPr txBox="1"/>
          <p:nvPr/>
        </p:nvSpPr>
        <p:spPr>
          <a:xfrm>
            <a:off x="752475" y="1628775"/>
            <a:ext cx="7867650"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Mathematical Problems</a:t>
            </a:r>
            <a:endParaRPr lang="en-US"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1083" y="2162175"/>
            <a:ext cx="9892667" cy="4476750"/>
          </a:xfrm>
          <a:prstGeom prst="rect">
            <a:avLst/>
          </a:prstGeom>
        </p:spPr>
      </p:pic>
      <p:sp>
        <p:nvSpPr>
          <p:cNvPr id="2" name="Slide Number Placeholder 1">
            <a:extLst>
              <a:ext uri="{FF2B5EF4-FFF2-40B4-BE49-F238E27FC236}">
                <a16:creationId xmlns:a16="http://schemas.microsoft.com/office/drawing/2014/main" id="{AA0A6CD5-4741-4438-9DA6-BD2961982282}"/>
              </a:ext>
            </a:extLst>
          </p:cNvPr>
          <p:cNvSpPr>
            <a:spLocks noGrp="1"/>
          </p:cNvSpPr>
          <p:nvPr>
            <p:ph type="sldNum" sz="quarter" idx="12"/>
          </p:nvPr>
        </p:nvSpPr>
        <p:spPr/>
        <p:txBody>
          <a:bodyPr/>
          <a:lstStyle/>
          <a:p>
            <a:fld id="{572A0C7B-DB69-4E5E-85B3-D3E97ECA3D08}" type="slidenum">
              <a:rPr lang="en-US" smtClean="0"/>
              <a:t>63</a:t>
            </a:fld>
            <a:endParaRPr lang="en-US"/>
          </a:p>
        </p:txBody>
      </p:sp>
    </p:spTree>
    <p:extLst>
      <p:ext uri="{BB962C8B-B14F-4D97-AF65-F5344CB8AC3E}">
        <p14:creationId xmlns:p14="http://schemas.microsoft.com/office/powerpoint/2010/main" val="17624995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Compass Traversing</a:t>
            </a:r>
          </a:p>
        </p:txBody>
      </p:sp>
      <p:sp>
        <p:nvSpPr>
          <p:cNvPr id="5" name="TextBox 4"/>
          <p:cNvSpPr txBox="1"/>
          <p:nvPr/>
        </p:nvSpPr>
        <p:spPr>
          <a:xfrm>
            <a:off x="1048310" y="1530163"/>
            <a:ext cx="7867650" cy="523220"/>
          </a:xfrm>
          <a:prstGeom prst="rect">
            <a:avLst/>
          </a:prstGeom>
          <a:noFill/>
        </p:spPr>
        <p:txBody>
          <a:bodyPr wrap="square" rtlCol="0">
            <a:spAutoFit/>
          </a:bodyPr>
          <a:lstStyle/>
          <a:p>
            <a:r>
              <a:rPr lang="en-US" sz="2800" dirty="0">
                <a:solidFill>
                  <a:schemeClr val="accent5">
                    <a:lumMod val="50000"/>
                  </a:schemeClr>
                </a:solidFill>
                <a:latin typeface="Times New Roman" panose="02020603050405020304" pitchFamily="18" charset="0"/>
                <a:cs typeface="Times New Roman" panose="02020603050405020304" pitchFamily="18" charset="0"/>
              </a:rPr>
              <a:t>Mathematical Problems</a:t>
            </a:r>
            <a:endParaRPr lang="en-US"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999" y="2421254"/>
            <a:ext cx="10255126" cy="4074796"/>
          </a:xfrm>
          <a:prstGeom prst="rect">
            <a:avLst/>
          </a:prstGeom>
        </p:spPr>
      </p:pic>
      <p:sp>
        <p:nvSpPr>
          <p:cNvPr id="3" name="Slide Number Placeholder 2">
            <a:extLst>
              <a:ext uri="{FF2B5EF4-FFF2-40B4-BE49-F238E27FC236}">
                <a16:creationId xmlns:a16="http://schemas.microsoft.com/office/drawing/2014/main" id="{8764F587-CD81-45C6-BFD7-73CDD19B6FF8}"/>
              </a:ext>
            </a:extLst>
          </p:cNvPr>
          <p:cNvSpPr>
            <a:spLocks noGrp="1"/>
          </p:cNvSpPr>
          <p:nvPr>
            <p:ph type="sldNum" sz="quarter" idx="12"/>
          </p:nvPr>
        </p:nvSpPr>
        <p:spPr/>
        <p:txBody>
          <a:bodyPr/>
          <a:lstStyle/>
          <a:p>
            <a:fld id="{572A0C7B-DB69-4E5E-85B3-D3E97ECA3D08}" type="slidenum">
              <a:rPr lang="en-US" smtClean="0"/>
              <a:t>64</a:t>
            </a:fld>
            <a:endParaRPr lang="en-US"/>
          </a:p>
        </p:txBody>
      </p:sp>
    </p:spTree>
    <p:extLst>
      <p:ext uri="{BB962C8B-B14F-4D97-AF65-F5344CB8AC3E}">
        <p14:creationId xmlns:p14="http://schemas.microsoft.com/office/powerpoint/2010/main" val="36117846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Compass Traversing</a:t>
            </a:r>
          </a:p>
        </p:txBody>
      </p:sp>
      <p:sp>
        <p:nvSpPr>
          <p:cNvPr id="5" name="TextBox 4"/>
          <p:cNvSpPr txBox="1"/>
          <p:nvPr/>
        </p:nvSpPr>
        <p:spPr>
          <a:xfrm>
            <a:off x="752475" y="1628775"/>
            <a:ext cx="7867650" cy="523220"/>
          </a:xfrm>
          <a:prstGeom prst="rect">
            <a:avLst/>
          </a:prstGeom>
          <a:noFill/>
        </p:spPr>
        <p:txBody>
          <a:bodyPr wrap="square" rtlCol="0">
            <a:spAutoFit/>
          </a:bodyPr>
          <a:lstStyle/>
          <a:p>
            <a:r>
              <a:rPr lang="en-US" sz="2800" dirty="0">
                <a:solidFill>
                  <a:schemeClr val="accent5">
                    <a:lumMod val="50000"/>
                  </a:schemeClr>
                </a:solidFill>
                <a:latin typeface="Times New Roman" panose="02020603050405020304" pitchFamily="18" charset="0"/>
                <a:cs typeface="Times New Roman" panose="02020603050405020304" pitchFamily="18" charset="0"/>
              </a:rPr>
              <a:t>Mathematical Problems</a:t>
            </a:r>
            <a:endParaRPr lang="en-US"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1720"/>
          <a:stretch/>
        </p:blipFill>
        <p:spPr>
          <a:xfrm>
            <a:off x="554473" y="2514599"/>
            <a:ext cx="7056002" cy="278130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186" t="1156" r="5748" b="-1"/>
          <a:stretch/>
        </p:blipFill>
        <p:spPr>
          <a:xfrm>
            <a:off x="7610475" y="2162174"/>
            <a:ext cx="4448175" cy="3353575"/>
          </a:xfrm>
          <a:prstGeom prst="rect">
            <a:avLst/>
          </a:prstGeom>
        </p:spPr>
      </p:pic>
      <p:sp>
        <p:nvSpPr>
          <p:cNvPr id="2" name="Slide Number Placeholder 1">
            <a:extLst>
              <a:ext uri="{FF2B5EF4-FFF2-40B4-BE49-F238E27FC236}">
                <a16:creationId xmlns:a16="http://schemas.microsoft.com/office/drawing/2014/main" id="{143B725A-70DC-4B62-9EE3-A3303589290F}"/>
              </a:ext>
            </a:extLst>
          </p:cNvPr>
          <p:cNvSpPr>
            <a:spLocks noGrp="1"/>
          </p:cNvSpPr>
          <p:nvPr>
            <p:ph type="sldNum" sz="quarter" idx="12"/>
          </p:nvPr>
        </p:nvSpPr>
        <p:spPr/>
        <p:txBody>
          <a:bodyPr/>
          <a:lstStyle/>
          <a:p>
            <a:fld id="{572A0C7B-DB69-4E5E-85B3-D3E97ECA3D08}" type="slidenum">
              <a:rPr lang="en-US" smtClean="0"/>
              <a:t>65</a:t>
            </a:fld>
            <a:endParaRPr lang="en-US"/>
          </a:p>
        </p:txBody>
      </p:sp>
    </p:spTree>
    <p:extLst>
      <p:ext uri="{BB962C8B-B14F-4D97-AF65-F5344CB8AC3E}">
        <p14:creationId xmlns:p14="http://schemas.microsoft.com/office/powerpoint/2010/main" val="32650387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Compass Traversing</a:t>
            </a:r>
          </a:p>
        </p:txBody>
      </p:sp>
      <p:sp>
        <p:nvSpPr>
          <p:cNvPr id="5" name="TextBox 4"/>
          <p:cNvSpPr txBox="1"/>
          <p:nvPr/>
        </p:nvSpPr>
        <p:spPr>
          <a:xfrm>
            <a:off x="752475" y="1628775"/>
            <a:ext cx="7867650" cy="523220"/>
          </a:xfrm>
          <a:prstGeom prst="rect">
            <a:avLst/>
          </a:prstGeom>
          <a:noFill/>
        </p:spPr>
        <p:txBody>
          <a:bodyPr wrap="square" rtlCol="0">
            <a:spAutoFit/>
          </a:bodyPr>
          <a:lstStyle/>
          <a:p>
            <a:r>
              <a:rPr lang="en-US" sz="2800" dirty="0">
                <a:solidFill>
                  <a:schemeClr val="accent5">
                    <a:lumMod val="50000"/>
                  </a:schemeClr>
                </a:solidFill>
                <a:latin typeface="Times New Roman" panose="02020603050405020304" pitchFamily="18" charset="0"/>
                <a:cs typeface="Times New Roman" panose="02020603050405020304" pitchFamily="18" charset="0"/>
              </a:rPr>
              <a:t>Mathematical Problems</a:t>
            </a:r>
            <a:endParaRPr lang="en-US"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254" y="2204084"/>
            <a:ext cx="8204921" cy="4253865"/>
          </a:xfrm>
          <a:prstGeom prst="rect">
            <a:avLst/>
          </a:prstGeom>
        </p:spPr>
      </p:pic>
      <p:sp>
        <p:nvSpPr>
          <p:cNvPr id="7" name="TextBox 6"/>
          <p:cNvSpPr txBox="1"/>
          <p:nvPr/>
        </p:nvSpPr>
        <p:spPr>
          <a:xfrm>
            <a:off x="4838699" y="3086100"/>
            <a:ext cx="3705225" cy="384721"/>
          </a:xfrm>
          <a:prstGeom prst="rect">
            <a:avLst/>
          </a:prstGeom>
          <a:solidFill>
            <a:schemeClr val="bg1"/>
          </a:solidFill>
        </p:spPr>
        <p:txBody>
          <a:bodyPr wrap="square" rtlCol="0">
            <a:spAutoFit/>
          </a:bodyPr>
          <a:lstStyle/>
          <a:p>
            <a:r>
              <a:rPr lang="en-US" sz="1850" b="1" dirty="0">
                <a:latin typeface="Times New Roman" panose="02020603050405020304" pitchFamily="18" charset="0"/>
                <a:cs typeface="Times New Roman" panose="02020603050405020304" pitchFamily="18" charset="0"/>
              </a:rPr>
              <a:t>Bearing of BA – Bearing of BC</a:t>
            </a:r>
          </a:p>
        </p:txBody>
      </p:sp>
      <p:sp>
        <p:nvSpPr>
          <p:cNvPr id="3" name="Slide Number Placeholder 2">
            <a:extLst>
              <a:ext uri="{FF2B5EF4-FFF2-40B4-BE49-F238E27FC236}">
                <a16:creationId xmlns:a16="http://schemas.microsoft.com/office/drawing/2014/main" id="{5D3D16D3-33E0-451A-A7BB-6DF682E1EB54}"/>
              </a:ext>
            </a:extLst>
          </p:cNvPr>
          <p:cNvSpPr>
            <a:spLocks noGrp="1"/>
          </p:cNvSpPr>
          <p:nvPr>
            <p:ph type="sldNum" sz="quarter" idx="12"/>
          </p:nvPr>
        </p:nvSpPr>
        <p:spPr/>
        <p:txBody>
          <a:bodyPr/>
          <a:lstStyle/>
          <a:p>
            <a:fld id="{572A0C7B-DB69-4E5E-85B3-D3E97ECA3D08}" type="slidenum">
              <a:rPr lang="en-US" smtClean="0"/>
              <a:t>66</a:t>
            </a:fld>
            <a:endParaRPr lang="en-US"/>
          </a:p>
        </p:txBody>
      </p:sp>
    </p:spTree>
    <p:extLst>
      <p:ext uri="{BB962C8B-B14F-4D97-AF65-F5344CB8AC3E}">
        <p14:creationId xmlns:p14="http://schemas.microsoft.com/office/powerpoint/2010/main" val="28770295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Calculation of Area</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020" r="1205"/>
          <a:stretch/>
        </p:blipFill>
        <p:spPr>
          <a:xfrm>
            <a:off x="1857374" y="1514475"/>
            <a:ext cx="8258176" cy="4933496"/>
          </a:xfrm>
          <a:prstGeom prst="rect">
            <a:avLst/>
          </a:prstGeom>
        </p:spPr>
      </p:pic>
      <p:sp>
        <p:nvSpPr>
          <p:cNvPr id="2" name="Slide Number Placeholder 1">
            <a:extLst>
              <a:ext uri="{FF2B5EF4-FFF2-40B4-BE49-F238E27FC236}">
                <a16:creationId xmlns:a16="http://schemas.microsoft.com/office/drawing/2014/main" id="{86951A44-B26B-4297-BC98-867856353E7E}"/>
              </a:ext>
            </a:extLst>
          </p:cNvPr>
          <p:cNvSpPr>
            <a:spLocks noGrp="1"/>
          </p:cNvSpPr>
          <p:nvPr>
            <p:ph type="sldNum" sz="quarter" idx="12"/>
          </p:nvPr>
        </p:nvSpPr>
        <p:spPr/>
        <p:txBody>
          <a:bodyPr/>
          <a:lstStyle/>
          <a:p>
            <a:fld id="{572A0C7B-DB69-4E5E-85B3-D3E97ECA3D08}" type="slidenum">
              <a:rPr lang="en-US" smtClean="0"/>
              <a:t>67</a:t>
            </a:fld>
            <a:endParaRPr lang="en-US"/>
          </a:p>
        </p:txBody>
      </p:sp>
    </p:spTree>
    <p:extLst>
      <p:ext uri="{BB962C8B-B14F-4D97-AF65-F5344CB8AC3E}">
        <p14:creationId xmlns:p14="http://schemas.microsoft.com/office/powerpoint/2010/main" val="42616957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Calculation of Area</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0463"/>
          <a:stretch/>
        </p:blipFill>
        <p:spPr>
          <a:xfrm>
            <a:off x="990600" y="1808260"/>
            <a:ext cx="9665970" cy="3906739"/>
          </a:xfrm>
          <a:prstGeom prst="rect">
            <a:avLst/>
          </a:prstGeom>
        </p:spPr>
      </p:pic>
      <p:sp>
        <p:nvSpPr>
          <p:cNvPr id="3" name="Slide Number Placeholder 2">
            <a:extLst>
              <a:ext uri="{FF2B5EF4-FFF2-40B4-BE49-F238E27FC236}">
                <a16:creationId xmlns:a16="http://schemas.microsoft.com/office/drawing/2014/main" id="{83C66C80-AD27-45B7-94A3-D1265E005989}"/>
              </a:ext>
            </a:extLst>
          </p:cNvPr>
          <p:cNvSpPr>
            <a:spLocks noGrp="1"/>
          </p:cNvSpPr>
          <p:nvPr>
            <p:ph type="sldNum" sz="quarter" idx="12"/>
          </p:nvPr>
        </p:nvSpPr>
        <p:spPr/>
        <p:txBody>
          <a:bodyPr/>
          <a:lstStyle/>
          <a:p>
            <a:fld id="{572A0C7B-DB69-4E5E-85B3-D3E97ECA3D08}" type="slidenum">
              <a:rPr lang="en-US" smtClean="0"/>
              <a:t>68</a:t>
            </a:fld>
            <a:endParaRPr lang="en-US"/>
          </a:p>
        </p:txBody>
      </p:sp>
    </p:spTree>
    <p:extLst>
      <p:ext uri="{BB962C8B-B14F-4D97-AF65-F5344CB8AC3E}">
        <p14:creationId xmlns:p14="http://schemas.microsoft.com/office/powerpoint/2010/main" val="29625592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Calculation of Area</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64872"/>
          <a:stretch/>
        </p:blipFill>
        <p:spPr>
          <a:xfrm>
            <a:off x="1290884" y="1981199"/>
            <a:ext cx="9321864" cy="3333751"/>
          </a:xfrm>
          <a:prstGeom prst="rect">
            <a:avLst/>
          </a:prstGeom>
        </p:spPr>
      </p:pic>
      <p:sp>
        <p:nvSpPr>
          <p:cNvPr id="6" name="Rectangle 5"/>
          <p:cNvSpPr/>
          <p:nvPr/>
        </p:nvSpPr>
        <p:spPr>
          <a:xfrm>
            <a:off x="6619875" y="5076825"/>
            <a:ext cx="2314575" cy="82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6AC27041-159C-4627-BCEF-E67428423BB6}"/>
              </a:ext>
            </a:extLst>
          </p:cNvPr>
          <p:cNvSpPr>
            <a:spLocks noGrp="1"/>
          </p:cNvSpPr>
          <p:nvPr>
            <p:ph type="sldNum" sz="quarter" idx="12"/>
          </p:nvPr>
        </p:nvSpPr>
        <p:spPr/>
        <p:txBody>
          <a:bodyPr/>
          <a:lstStyle/>
          <a:p>
            <a:fld id="{572A0C7B-DB69-4E5E-85B3-D3E97ECA3D08}" type="slidenum">
              <a:rPr lang="en-US" smtClean="0"/>
              <a:t>69</a:t>
            </a:fld>
            <a:endParaRPr lang="en-US"/>
          </a:p>
        </p:txBody>
      </p:sp>
    </p:spTree>
    <p:extLst>
      <p:ext uri="{BB962C8B-B14F-4D97-AF65-F5344CB8AC3E}">
        <p14:creationId xmlns:p14="http://schemas.microsoft.com/office/powerpoint/2010/main" val="4145354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74141" y="691759"/>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Fundamentals of Surveying</a:t>
            </a:r>
          </a:p>
        </p:txBody>
      </p:sp>
      <p:sp>
        <p:nvSpPr>
          <p:cNvPr id="3" name="TextBox 2"/>
          <p:cNvSpPr txBox="1"/>
          <p:nvPr/>
        </p:nvSpPr>
        <p:spPr>
          <a:xfrm>
            <a:off x="800100" y="1600200"/>
            <a:ext cx="10487025" cy="4693593"/>
          </a:xfrm>
          <a:prstGeom prst="rect">
            <a:avLst/>
          </a:prstGeom>
          <a:noFill/>
        </p:spPr>
        <p:txBody>
          <a:bodyPr wrap="square" rtlCol="0">
            <a:spAutoFit/>
          </a:bodyPr>
          <a:lstStyle/>
          <a:p>
            <a:pPr algn="just">
              <a:lnSpc>
                <a:spcPct val="150000"/>
              </a:lnSpc>
            </a:pPr>
            <a:r>
              <a:rPr lang="en-US" sz="2600" dirty="0">
                <a:solidFill>
                  <a:srgbClr val="00B0F0"/>
                </a:solidFill>
                <a:latin typeface="Times New Roman" panose="02020603050405020304" pitchFamily="18" charset="0"/>
                <a:cs typeface="Times New Roman" panose="02020603050405020304" pitchFamily="18" charset="0"/>
              </a:rPr>
              <a:t>What is Surveying?</a:t>
            </a:r>
          </a:p>
          <a:p>
            <a:pPr algn="just">
              <a:lnSpc>
                <a:spcPct val="150000"/>
              </a:lnSpc>
            </a:pPr>
            <a:r>
              <a:rPr lang="en-US" sz="2600" dirty="0">
                <a:latin typeface="Times New Roman" panose="02020603050405020304" pitchFamily="18" charset="0"/>
                <a:cs typeface="Times New Roman" panose="02020603050405020304" pitchFamily="18" charset="0"/>
              </a:rPr>
              <a:t>Surveying is the art of determining the relative position of points on, above or below the surface of the earth by means of direct or indirect measurements.</a:t>
            </a:r>
          </a:p>
          <a:p>
            <a:pPr algn="just">
              <a:lnSpc>
                <a:spcPct val="150000"/>
              </a:lnSpc>
            </a:pPr>
            <a:endParaRPr lang="en-US" sz="2600" dirty="0">
              <a:latin typeface="Times New Roman" panose="02020603050405020304" pitchFamily="18" charset="0"/>
              <a:cs typeface="Times New Roman" panose="02020603050405020304" pitchFamily="18" charset="0"/>
            </a:endParaRPr>
          </a:p>
          <a:p>
            <a:pPr algn="just">
              <a:lnSpc>
                <a:spcPct val="150000"/>
              </a:lnSpc>
            </a:pPr>
            <a:r>
              <a:rPr lang="en-US" sz="2600" dirty="0">
                <a:solidFill>
                  <a:srgbClr val="00B0F0"/>
                </a:solidFill>
                <a:latin typeface="Times New Roman" panose="02020603050405020304" pitchFamily="18" charset="0"/>
                <a:cs typeface="Times New Roman" panose="02020603050405020304" pitchFamily="18" charset="0"/>
              </a:rPr>
              <a:t>What is Levelling?</a:t>
            </a:r>
            <a:endParaRPr lang="en-US" sz="2600" b="1" dirty="0">
              <a:solidFill>
                <a:srgbClr val="00B0F0"/>
              </a:solidFill>
              <a:latin typeface="Times New Roman" panose="02020603050405020304" pitchFamily="18" charset="0"/>
              <a:cs typeface="Times New Roman" panose="02020603050405020304" pitchFamily="18" charset="0"/>
            </a:endParaRPr>
          </a:p>
          <a:p>
            <a:pPr algn="just">
              <a:lnSpc>
                <a:spcPct val="150000"/>
              </a:lnSpc>
            </a:pPr>
            <a:r>
              <a:rPr lang="en-US" sz="2600" dirty="0">
                <a:latin typeface="Times New Roman" panose="02020603050405020304" pitchFamily="18" charset="0"/>
                <a:cs typeface="Times New Roman" panose="02020603050405020304" pitchFamily="18" charset="0"/>
              </a:rPr>
              <a:t>This is the branch of surveying which helps in finding the elevations of different points with respect to a reference point. </a:t>
            </a:r>
          </a:p>
          <a:p>
            <a:pPr algn="just"/>
            <a:endParaRPr lang="en-US" sz="2600" dirty="0"/>
          </a:p>
        </p:txBody>
      </p:sp>
      <p:sp>
        <p:nvSpPr>
          <p:cNvPr id="4" name="Slide Number Placeholder 3">
            <a:extLst>
              <a:ext uri="{FF2B5EF4-FFF2-40B4-BE49-F238E27FC236}">
                <a16:creationId xmlns:a16="http://schemas.microsoft.com/office/drawing/2014/main" id="{3D4F4272-9C0B-4725-A1B5-E756634589EE}"/>
              </a:ext>
            </a:extLst>
          </p:cNvPr>
          <p:cNvSpPr>
            <a:spLocks noGrp="1"/>
          </p:cNvSpPr>
          <p:nvPr>
            <p:ph type="sldNum" sz="quarter" idx="12"/>
          </p:nvPr>
        </p:nvSpPr>
        <p:spPr/>
        <p:txBody>
          <a:bodyPr/>
          <a:lstStyle/>
          <a:p>
            <a:fld id="{572A0C7B-DB69-4E5E-85B3-D3E97ECA3D08}" type="slidenum">
              <a:rPr lang="en-US" smtClean="0"/>
              <a:t>7</a:t>
            </a:fld>
            <a:endParaRPr lang="en-US"/>
          </a:p>
        </p:txBody>
      </p:sp>
    </p:spTree>
    <p:extLst>
      <p:ext uri="{BB962C8B-B14F-4D97-AF65-F5344CB8AC3E}">
        <p14:creationId xmlns:p14="http://schemas.microsoft.com/office/powerpoint/2010/main" val="20483511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Calculation of Area</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7436"/>
          <a:stretch/>
        </p:blipFill>
        <p:spPr>
          <a:xfrm>
            <a:off x="1514475" y="1657349"/>
            <a:ext cx="8239125" cy="4728079"/>
          </a:xfrm>
          <a:prstGeom prst="rect">
            <a:avLst/>
          </a:prstGeom>
        </p:spPr>
      </p:pic>
      <p:sp>
        <p:nvSpPr>
          <p:cNvPr id="2" name="Slide Number Placeholder 1">
            <a:extLst>
              <a:ext uri="{FF2B5EF4-FFF2-40B4-BE49-F238E27FC236}">
                <a16:creationId xmlns:a16="http://schemas.microsoft.com/office/drawing/2014/main" id="{781A984E-017D-47A5-8FEF-B10EFAE91E0D}"/>
              </a:ext>
            </a:extLst>
          </p:cNvPr>
          <p:cNvSpPr>
            <a:spLocks noGrp="1"/>
          </p:cNvSpPr>
          <p:nvPr>
            <p:ph type="sldNum" sz="quarter" idx="12"/>
          </p:nvPr>
        </p:nvSpPr>
        <p:spPr/>
        <p:txBody>
          <a:bodyPr/>
          <a:lstStyle/>
          <a:p>
            <a:fld id="{572A0C7B-DB69-4E5E-85B3-D3E97ECA3D08}" type="slidenum">
              <a:rPr lang="en-US" smtClean="0"/>
              <a:t>70</a:t>
            </a:fld>
            <a:endParaRPr lang="en-US"/>
          </a:p>
        </p:txBody>
      </p:sp>
    </p:spTree>
    <p:extLst>
      <p:ext uri="{BB962C8B-B14F-4D97-AF65-F5344CB8AC3E}">
        <p14:creationId xmlns:p14="http://schemas.microsoft.com/office/powerpoint/2010/main" val="14251749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45712-3E1A-EBF1-1270-D48B1A9BD2D5}"/>
              </a:ext>
            </a:extLst>
          </p:cNvPr>
          <p:cNvSpPr txBox="1"/>
          <p:nvPr/>
        </p:nvSpPr>
        <p:spPr>
          <a:xfrm>
            <a:off x="2617694" y="2545976"/>
            <a:ext cx="6988422" cy="126188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b="1" dirty="0">
                <a:solidFill>
                  <a:srgbClr val="002060"/>
                </a:solidFill>
                <a:latin typeface="Times New Roman" panose="02020603050405020304" pitchFamily="18" charset="0"/>
                <a:cs typeface="Times New Roman" panose="02020603050405020304" pitchFamily="18" charset="0"/>
              </a:rPr>
              <a:t>		Calculation of Volume</a:t>
            </a:r>
          </a:p>
          <a:p>
            <a:pPr algn="ctr"/>
            <a:r>
              <a:rPr lang="en-US" sz="3600" b="1" dirty="0">
                <a:solidFill>
                  <a:schemeClr val="accent5">
                    <a:lumMod val="50000"/>
                  </a:schemeClr>
                </a:solidFill>
                <a:latin typeface="Times New Roman" panose="02020603050405020304" pitchFamily="18" charset="0"/>
                <a:ea typeface="Calibri" panose="020F0502020204030204"/>
                <a:cs typeface="Times New Roman" panose="02020603050405020304" pitchFamily="18" charset="0"/>
              </a:rPr>
              <a:t>(Week 10)</a:t>
            </a:r>
          </a:p>
        </p:txBody>
      </p:sp>
      <p:sp>
        <p:nvSpPr>
          <p:cNvPr id="3" name="Slide Number Placeholder 2">
            <a:extLst>
              <a:ext uri="{FF2B5EF4-FFF2-40B4-BE49-F238E27FC236}">
                <a16:creationId xmlns:a16="http://schemas.microsoft.com/office/drawing/2014/main" id="{CE273CFA-0ED1-BF95-5815-F5E1E1B89B4C}"/>
              </a:ext>
            </a:extLst>
          </p:cNvPr>
          <p:cNvSpPr>
            <a:spLocks noGrp="1"/>
          </p:cNvSpPr>
          <p:nvPr>
            <p:ph type="sldNum" sz="quarter" idx="12"/>
          </p:nvPr>
        </p:nvSpPr>
        <p:spPr/>
        <p:txBody>
          <a:bodyPr/>
          <a:lstStyle/>
          <a:p>
            <a:fld id="{C1FF6DA9-008F-8B48-92A6-B652298478BF}" type="slidenum">
              <a:rPr lang="en-US">
                <a:solidFill>
                  <a:prstClr val="black">
                    <a:tint val="75000"/>
                  </a:prstClr>
                </a:solidFill>
                <a:latin typeface="Calibri"/>
                <a:ea typeface="Calibri" panose="020F0502020204030204"/>
                <a:cs typeface="Arial"/>
              </a:rPr>
              <a:pPr/>
              <a:t>71</a:t>
            </a:fld>
            <a:endParaRPr lang="en-US">
              <a:solidFill>
                <a:prstClr val="black">
                  <a:tint val="75000"/>
                </a:prstClr>
              </a:solidFill>
              <a:latin typeface="Calibri"/>
              <a:ea typeface="Calibri" panose="020F0502020204030204"/>
              <a:cs typeface="Arial"/>
            </a:endParaRPr>
          </a:p>
        </p:txBody>
      </p:sp>
      <p:pic>
        <p:nvPicPr>
          <p:cNvPr id="4" name="Picture 3">
            <a:extLst>
              <a:ext uri="{FF2B5EF4-FFF2-40B4-BE49-F238E27FC236}">
                <a16:creationId xmlns:a16="http://schemas.microsoft.com/office/drawing/2014/main" id="{E7B97FF5-F3A2-C940-7D91-853C45C7B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842" y="731520"/>
            <a:ext cx="1284316" cy="1554480"/>
          </a:xfrm>
          <a:prstGeom prst="rect">
            <a:avLst/>
          </a:prstGeom>
        </p:spPr>
      </p:pic>
    </p:spTree>
    <p:extLst>
      <p:ext uri="{BB962C8B-B14F-4D97-AF65-F5344CB8AC3E}">
        <p14:creationId xmlns:p14="http://schemas.microsoft.com/office/powerpoint/2010/main" val="2826830870"/>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Calculation of Volume</a:t>
            </a:r>
          </a:p>
        </p:txBody>
      </p:sp>
      <p:sp>
        <p:nvSpPr>
          <p:cNvPr id="2" name="TextBox 1"/>
          <p:cNvSpPr txBox="1"/>
          <p:nvPr/>
        </p:nvSpPr>
        <p:spPr>
          <a:xfrm>
            <a:off x="762000" y="1647825"/>
            <a:ext cx="7315200" cy="2246769"/>
          </a:xfrm>
          <a:prstGeom prst="rect">
            <a:avLst/>
          </a:prstGeom>
          <a:noFill/>
        </p:spPr>
        <p:txBody>
          <a:bodyPr wrap="square" rtlCol="0">
            <a:spAutoFit/>
          </a:bodyPr>
          <a:lstStyle/>
          <a:p>
            <a:r>
              <a:rPr lang="en-US" sz="2800" dirty="0">
                <a:solidFill>
                  <a:schemeClr val="accent5">
                    <a:lumMod val="50000"/>
                  </a:schemeClr>
                </a:solidFill>
                <a:latin typeface="Times New Roman" panose="02020603050405020304" pitchFamily="18" charset="0"/>
                <a:cs typeface="Times New Roman" panose="02020603050405020304" pitchFamily="18" charset="0"/>
              </a:rPr>
              <a:t>Two Level Section:</a:t>
            </a:r>
          </a:p>
          <a:p>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Technique to understand - 2 slopes.</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Formula for area -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9502" y="3248026"/>
            <a:ext cx="2443040" cy="676274"/>
          </a:xfrm>
          <a:prstGeom prst="rect">
            <a:avLst/>
          </a:prstGeom>
        </p:spPr>
      </p:pic>
      <p:sp>
        <p:nvSpPr>
          <p:cNvPr id="7" name="Oval 6"/>
          <p:cNvSpPr/>
          <p:nvPr/>
        </p:nvSpPr>
        <p:spPr>
          <a:xfrm rot="20524326">
            <a:off x="3514178" y="3165116"/>
            <a:ext cx="1057275" cy="284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359548">
            <a:off x="3678288" y="3825251"/>
            <a:ext cx="1256081" cy="3273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20524326">
            <a:off x="3580852" y="3184166"/>
            <a:ext cx="1057275" cy="2845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2000" y="4124325"/>
            <a:ext cx="10487025" cy="2585323"/>
          </a:xfrm>
          <a:prstGeom prst="rect">
            <a:avLst/>
          </a:prstGeom>
          <a:noFill/>
        </p:spPr>
        <p:txBody>
          <a:bodyPr wrap="square" rtlCol="0">
            <a:spAutoFit/>
          </a:bodyPr>
          <a:lstStyle/>
          <a:p>
            <a:r>
              <a:rPr lang="en-GB" dirty="0">
                <a:latin typeface="Times New Roman" panose="02020603050405020304" pitchFamily="18" charset="0"/>
                <a:cs typeface="Times New Roman" panose="02020603050405020304" pitchFamily="18" charset="0"/>
              </a:rPr>
              <a:t>b = the breadth of formation or sub-grade which is usually constant.</a:t>
            </a:r>
          </a:p>
          <a:p>
            <a:r>
              <a:rPr lang="en-GB" dirty="0">
                <a:latin typeface="Times New Roman" panose="02020603050405020304" pitchFamily="18" charset="0"/>
                <a:cs typeface="Times New Roman" panose="02020603050405020304" pitchFamily="18" charset="0"/>
              </a:rPr>
              <a:t>n:1 = the side slope (n horizontal to 1 vertical).</a:t>
            </a:r>
          </a:p>
          <a:p>
            <a:r>
              <a:rPr lang="en-GB" dirty="0">
                <a:latin typeface="Times New Roman" panose="02020603050405020304" pitchFamily="18" charset="0"/>
                <a:cs typeface="Times New Roman" panose="02020603050405020304" pitchFamily="18" charset="0"/>
              </a:rPr>
              <a:t>1 in m = the transverse slope of the original ground (1 vertical in m horizontal)</a:t>
            </a:r>
          </a:p>
          <a:p>
            <a:r>
              <a:rPr lang="en-GB" dirty="0">
                <a:latin typeface="Times New Roman" panose="02020603050405020304" pitchFamily="18" charset="0"/>
                <a:cs typeface="Times New Roman" panose="02020603050405020304" pitchFamily="18" charset="0"/>
              </a:rPr>
              <a:t>h = the height of earthwork (cutting or filling) on the centre line</a:t>
            </a:r>
          </a:p>
          <a:p>
            <a:r>
              <a:rPr lang="en-GB" dirty="0">
                <a:latin typeface="Times New Roman" panose="02020603050405020304" pitchFamily="18" charset="0"/>
                <a:cs typeface="Times New Roman" panose="02020603050405020304" pitchFamily="18" charset="0"/>
              </a:rPr>
              <a:t>h1 and h2 = the side heights.</a:t>
            </a:r>
          </a:p>
          <a:p>
            <a:r>
              <a:rPr lang="en-GB" dirty="0">
                <a:latin typeface="Times New Roman" panose="02020603050405020304" pitchFamily="18" charset="0"/>
                <a:cs typeface="Times New Roman" panose="02020603050405020304" pitchFamily="18" charset="0"/>
              </a:rPr>
              <a:t>W1 and W2 = the side-widths or half breadths i.e. the horizontal distances from the centre line to the intersections of the side slopes with the original surface.</a:t>
            </a:r>
          </a:p>
          <a:p>
            <a:r>
              <a:rPr lang="en-GB" dirty="0">
                <a:latin typeface="Times New Roman" panose="02020603050405020304" pitchFamily="18" charset="0"/>
                <a:cs typeface="Times New Roman" panose="02020603050405020304" pitchFamily="18" charset="0"/>
              </a:rPr>
              <a:t>A = the area of cross-section.</a:t>
            </a:r>
          </a:p>
          <a:p>
            <a:r>
              <a:rPr lang="en-GB" b="1" dirty="0">
                <a:solidFill>
                  <a:srgbClr val="002060"/>
                </a:solidFill>
                <a:latin typeface="Times New Roman" panose="02020603050405020304" pitchFamily="18" charset="0"/>
                <a:cs typeface="Times New Roman" panose="02020603050405020304" pitchFamily="18" charset="0"/>
              </a:rPr>
              <a:t>Volume, V=A x L</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7257" y="744855"/>
            <a:ext cx="4650833" cy="3055620"/>
          </a:xfrm>
          <a:prstGeom prst="rect">
            <a:avLst/>
          </a:prstGeom>
        </p:spPr>
      </p:pic>
      <p:sp>
        <p:nvSpPr>
          <p:cNvPr id="6" name="Slide Number Placeholder 5">
            <a:extLst>
              <a:ext uri="{FF2B5EF4-FFF2-40B4-BE49-F238E27FC236}">
                <a16:creationId xmlns:a16="http://schemas.microsoft.com/office/drawing/2014/main" id="{C28358A8-2480-4A01-A6C9-62D6F78E7321}"/>
              </a:ext>
            </a:extLst>
          </p:cNvPr>
          <p:cNvSpPr>
            <a:spLocks noGrp="1"/>
          </p:cNvSpPr>
          <p:nvPr>
            <p:ph type="sldNum" sz="quarter" idx="12"/>
          </p:nvPr>
        </p:nvSpPr>
        <p:spPr/>
        <p:txBody>
          <a:bodyPr/>
          <a:lstStyle/>
          <a:p>
            <a:fld id="{572A0C7B-DB69-4E5E-85B3-D3E97ECA3D08}" type="slidenum">
              <a:rPr lang="en-US" smtClean="0"/>
              <a:t>72</a:t>
            </a:fld>
            <a:endParaRPr lang="en-US"/>
          </a:p>
        </p:txBody>
      </p:sp>
    </p:spTree>
    <p:extLst>
      <p:ext uri="{BB962C8B-B14F-4D97-AF65-F5344CB8AC3E}">
        <p14:creationId xmlns:p14="http://schemas.microsoft.com/office/powerpoint/2010/main" val="16426457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Calculation of Volume</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1516"/>
          <a:stretch/>
        </p:blipFill>
        <p:spPr>
          <a:xfrm rot="60000">
            <a:off x="1810621" y="1594363"/>
            <a:ext cx="8387512" cy="3999416"/>
          </a:xfrm>
          <a:prstGeom prst="rect">
            <a:avLst/>
          </a:prstGeom>
        </p:spPr>
      </p:pic>
      <p:sp>
        <p:nvSpPr>
          <p:cNvPr id="3" name="Slide Number Placeholder 2">
            <a:extLst>
              <a:ext uri="{FF2B5EF4-FFF2-40B4-BE49-F238E27FC236}">
                <a16:creationId xmlns:a16="http://schemas.microsoft.com/office/drawing/2014/main" id="{87F75023-1175-4D7A-B881-F75C851A34BA}"/>
              </a:ext>
            </a:extLst>
          </p:cNvPr>
          <p:cNvSpPr>
            <a:spLocks noGrp="1"/>
          </p:cNvSpPr>
          <p:nvPr>
            <p:ph type="sldNum" sz="quarter" idx="12"/>
          </p:nvPr>
        </p:nvSpPr>
        <p:spPr/>
        <p:txBody>
          <a:bodyPr/>
          <a:lstStyle/>
          <a:p>
            <a:fld id="{572A0C7B-DB69-4E5E-85B3-D3E97ECA3D08}" type="slidenum">
              <a:rPr lang="en-US" smtClean="0"/>
              <a:t>73</a:t>
            </a:fld>
            <a:endParaRPr lang="en-US"/>
          </a:p>
        </p:txBody>
      </p:sp>
    </p:spTree>
    <p:extLst>
      <p:ext uri="{BB962C8B-B14F-4D97-AF65-F5344CB8AC3E}">
        <p14:creationId xmlns:p14="http://schemas.microsoft.com/office/powerpoint/2010/main" val="3247557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Calculation of Volume</a:t>
            </a:r>
          </a:p>
        </p:txBody>
      </p:sp>
      <p:sp>
        <p:nvSpPr>
          <p:cNvPr id="3" name="TextBox 2"/>
          <p:cNvSpPr txBox="1"/>
          <p:nvPr/>
        </p:nvSpPr>
        <p:spPr>
          <a:xfrm>
            <a:off x="800100" y="1552575"/>
            <a:ext cx="5686425" cy="1815882"/>
          </a:xfrm>
          <a:prstGeom prst="rect">
            <a:avLst/>
          </a:prstGeom>
          <a:noFill/>
        </p:spPr>
        <p:txBody>
          <a:bodyPr wrap="square" rtlCol="0">
            <a:spAutoFit/>
          </a:bodyPr>
          <a:lstStyle/>
          <a:p>
            <a:r>
              <a:rPr lang="en-US" sz="2800" dirty="0" err="1">
                <a:solidFill>
                  <a:schemeClr val="accent5">
                    <a:lumMod val="50000"/>
                  </a:schemeClr>
                </a:solidFill>
                <a:latin typeface="Times New Roman" panose="02020603050405020304" pitchFamily="18" charset="0"/>
                <a:cs typeface="Times New Roman" panose="02020603050405020304" pitchFamily="18" charset="0"/>
              </a:rPr>
              <a:t>Prismoidal</a:t>
            </a:r>
            <a:r>
              <a:rPr lang="en-US" sz="2800" dirty="0">
                <a:solidFill>
                  <a:schemeClr val="accent5">
                    <a:lumMod val="50000"/>
                  </a:schemeClr>
                </a:solidFill>
                <a:latin typeface="Times New Roman" panose="02020603050405020304" pitchFamily="18" charset="0"/>
                <a:cs typeface="Times New Roman" panose="02020603050405020304" pitchFamily="18" charset="0"/>
              </a:rPr>
              <a:t> &amp; Trapezoidal Formula:</a:t>
            </a:r>
          </a:p>
          <a:p>
            <a:r>
              <a:rPr lang="en-US" sz="2800" dirty="0">
                <a:solidFill>
                  <a:schemeClr val="accent5">
                    <a:lumMod val="50000"/>
                  </a:schemeClr>
                </a:solidFill>
                <a:latin typeface="Times New Roman" panose="02020603050405020304" pitchFamily="18" charset="0"/>
                <a:cs typeface="Times New Roman" panose="02020603050405020304" pitchFamily="18" charset="0"/>
              </a:rPr>
              <a:t>(P)</a:t>
            </a:r>
            <a:r>
              <a:rPr lang="en-US" sz="2800" dirty="0">
                <a:latin typeface="Times New Roman" panose="02020603050405020304" pitchFamily="18" charset="0"/>
                <a:cs typeface="Times New Roman" panose="02020603050405020304" pitchFamily="18" charset="0"/>
              </a:rPr>
              <a:t>Volume,</a:t>
            </a:r>
          </a:p>
          <a:p>
            <a:endParaRPr lang="en-US" sz="2800" dirty="0">
              <a:latin typeface="Times New Roman" panose="02020603050405020304" pitchFamily="18" charset="0"/>
              <a:cs typeface="Times New Roman" panose="02020603050405020304" pitchFamily="18" charset="0"/>
            </a:endParaRPr>
          </a:p>
          <a:p>
            <a:r>
              <a:rPr lang="en-US" sz="2800" dirty="0">
                <a:solidFill>
                  <a:schemeClr val="accent5">
                    <a:lumMod val="50000"/>
                  </a:schemeClr>
                </a:solidFill>
                <a:latin typeface="Times New Roman" panose="02020603050405020304" pitchFamily="18" charset="0"/>
                <a:cs typeface="Times New Roman" panose="02020603050405020304" pitchFamily="18" charset="0"/>
              </a:rPr>
              <a:t>(T) </a:t>
            </a:r>
            <a:r>
              <a:rPr lang="en-US" sz="2800" dirty="0">
                <a:latin typeface="Times New Roman" panose="02020603050405020304" pitchFamily="18" charset="0"/>
                <a:cs typeface="Times New Roman" panose="02020603050405020304" pitchFamily="18" charset="0"/>
              </a:rPr>
              <a:t>Volume,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3046"/>
          <a:stretch/>
        </p:blipFill>
        <p:spPr>
          <a:xfrm>
            <a:off x="2609850" y="1971669"/>
            <a:ext cx="6998416" cy="6762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914" y="3571874"/>
            <a:ext cx="8644336" cy="294322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191"/>
          <a:stretch/>
        </p:blipFill>
        <p:spPr>
          <a:xfrm>
            <a:off x="2609850" y="2705100"/>
            <a:ext cx="3656038" cy="676275"/>
          </a:xfrm>
          <a:prstGeom prst="rect">
            <a:avLst/>
          </a:prstGeom>
        </p:spPr>
      </p:pic>
      <p:sp>
        <p:nvSpPr>
          <p:cNvPr id="2" name="Slide Number Placeholder 1">
            <a:extLst>
              <a:ext uri="{FF2B5EF4-FFF2-40B4-BE49-F238E27FC236}">
                <a16:creationId xmlns:a16="http://schemas.microsoft.com/office/drawing/2014/main" id="{C3ED5A97-065F-4802-9FB3-56C2B3B730E1}"/>
              </a:ext>
            </a:extLst>
          </p:cNvPr>
          <p:cNvSpPr>
            <a:spLocks noGrp="1"/>
          </p:cNvSpPr>
          <p:nvPr>
            <p:ph type="sldNum" sz="quarter" idx="12"/>
          </p:nvPr>
        </p:nvSpPr>
        <p:spPr/>
        <p:txBody>
          <a:bodyPr/>
          <a:lstStyle/>
          <a:p>
            <a:fld id="{572A0C7B-DB69-4E5E-85B3-D3E97ECA3D08}" type="slidenum">
              <a:rPr lang="en-US" smtClean="0"/>
              <a:t>74</a:t>
            </a:fld>
            <a:endParaRPr lang="en-US"/>
          </a:p>
        </p:txBody>
      </p:sp>
    </p:spTree>
    <p:extLst>
      <p:ext uri="{BB962C8B-B14F-4D97-AF65-F5344CB8AC3E}">
        <p14:creationId xmlns:p14="http://schemas.microsoft.com/office/powerpoint/2010/main" val="978416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733425"/>
            <a:ext cx="5000625"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Calculation of Volume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808" y="1352550"/>
            <a:ext cx="7568228" cy="280987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2425" y="4177664"/>
            <a:ext cx="7691754" cy="2366011"/>
          </a:xfrm>
          <a:prstGeom prst="rect">
            <a:avLst/>
          </a:prstGeom>
        </p:spPr>
      </p:pic>
      <p:sp>
        <p:nvSpPr>
          <p:cNvPr id="3" name="Slide Number Placeholder 2">
            <a:extLst>
              <a:ext uri="{FF2B5EF4-FFF2-40B4-BE49-F238E27FC236}">
                <a16:creationId xmlns:a16="http://schemas.microsoft.com/office/drawing/2014/main" id="{F6680BB6-081A-4CD5-8518-EEC0E179AABF}"/>
              </a:ext>
            </a:extLst>
          </p:cNvPr>
          <p:cNvSpPr>
            <a:spLocks noGrp="1"/>
          </p:cNvSpPr>
          <p:nvPr>
            <p:ph type="sldNum" sz="quarter" idx="12"/>
          </p:nvPr>
        </p:nvSpPr>
        <p:spPr/>
        <p:txBody>
          <a:bodyPr/>
          <a:lstStyle/>
          <a:p>
            <a:fld id="{572A0C7B-DB69-4E5E-85B3-D3E97ECA3D08}" type="slidenum">
              <a:rPr lang="en-US" smtClean="0"/>
              <a:t>75</a:t>
            </a:fld>
            <a:endParaRPr lang="en-US"/>
          </a:p>
        </p:txBody>
      </p:sp>
    </p:spTree>
    <p:extLst>
      <p:ext uri="{BB962C8B-B14F-4D97-AF65-F5344CB8AC3E}">
        <p14:creationId xmlns:p14="http://schemas.microsoft.com/office/powerpoint/2010/main" val="37388449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45712-3E1A-EBF1-1270-D48B1A9BD2D5}"/>
              </a:ext>
            </a:extLst>
          </p:cNvPr>
          <p:cNvSpPr txBox="1"/>
          <p:nvPr/>
        </p:nvSpPr>
        <p:spPr>
          <a:xfrm>
            <a:off x="2689412" y="3021106"/>
            <a:ext cx="6916704" cy="126188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b="1" dirty="0">
                <a:solidFill>
                  <a:prstClr val="black"/>
                </a:solidFill>
                <a:latin typeface="Times New Roman" panose="02020603050405020304" pitchFamily="18" charset="0"/>
                <a:ea typeface="Calibri" panose="020F0502020204030204"/>
                <a:cs typeface="Times New Roman" panose="02020603050405020304" pitchFamily="18" charset="0"/>
              </a:rPr>
              <a:t>Introduction to GIS and GPS</a:t>
            </a:r>
          </a:p>
          <a:p>
            <a:pPr algn="ctr"/>
            <a:r>
              <a:rPr lang="en-US" sz="3600" b="1" dirty="0">
                <a:solidFill>
                  <a:srgbClr val="002060"/>
                </a:solidFill>
                <a:latin typeface="Times New Roman" panose="02020603050405020304" pitchFamily="18" charset="0"/>
                <a:ea typeface="Calibri" panose="020F0502020204030204"/>
                <a:cs typeface="Times New Roman" panose="02020603050405020304" pitchFamily="18" charset="0"/>
              </a:rPr>
              <a:t>(Week 11-12)</a:t>
            </a:r>
          </a:p>
        </p:txBody>
      </p:sp>
      <p:sp>
        <p:nvSpPr>
          <p:cNvPr id="3" name="Slide Number Placeholder 2">
            <a:extLst>
              <a:ext uri="{FF2B5EF4-FFF2-40B4-BE49-F238E27FC236}">
                <a16:creationId xmlns:a16="http://schemas.microsoft.com/office/drawing/2014/main" id="{CE273CFA-0ED1-BF95-5815-F5E1E1B89B4C}"/>
              </a:ext>
            </a:extLst>
          </p:cNvPr>
          <p:cNvSpPr>
            <a:spLocks noGrp="1"/>
          </p:cNvSpPr>
          <p:nvPr>
            <p:ph type="sldNum" sz="quarter" idx="12"/>
          </p:nvPr>
        </p:nvSpPr>
        <p:spPr/>
        <p:txBody>
          <a:bodyPr/>
          <a:lstStyle/>
          <a:p>
            <a:fld id="{C1FF6DA9-008F-8B48-92A6-B652298478BF}" type="slidenum">
              <a:rPr lang="en-US">
                <a:solidFill>
                  <a:prstClr val="black">
                    <a:tint val="75000"/>
                  </a:prstClr>
                </a:solidFill>
                <a:latin typeface="Calibri"/>
                <a:ea typeface="Calibri" panose="020F0502020204030204"/>
                <a:cs typeface="Arial"/>
              </a:rPr>
              <a:pPr/>
              <a:t>76</a:t>
            </a:fld>
            <a:endParaRPr lang="en-US">
              <a:solidFill>
                <a:prstClr val="black">
                  <a:tint val="75000"/>
                </a:prstClr>
              </a:solidFill>
              <a:latin typeface="Calibri"/>
              <a:ea typeface="Calibri" panose="020F0502020204030204"/>
              <a:cs typeface="Arial"/>
            </a:endParaRPr>
          </a:p>
        </p:txBody>
      </p:sp>
      <p:pic>
        <p:nvPicPr>
          <p:cNvPr id="4" name="Picture 3">
            <a:extLst>
              <a:ext uri="{FF2B5EF4-FFF2-40B4-BE49-F238E27FC236}">
                <a16:creationId xmlns:a16="http://schemas.microsoft.com/office/drawing/2014/main" id="{E7B97FF5-F3A2-C940-7D91-853C45C7B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3842" y="1152861"/>
            <a:ext cx="1284316" cy="1554480"/>
          </a:xfrm>
          <a:prstGeom prst="rect">
            <a:avLst/>
          </a:prstGeom>
        </p:spPr>
      </p:pic>
    </p:spTree>
    <p:extLst>
      <p:ext uri="{BB962C8B-B14F-4D97-AF65-F5344CB8AC3E}">
        <p14:creationId xmlns:p14="http://schemas.microsoft.com/office/powerpoint/2010/main" val="278951343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1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15D3CF-D5A8-4C1E-99A8-76DB39065616}"/>
              </a:ext>
            </a:extLst>
          </p:cNvPr>
          <p:cNvSpPr>
            <a:spLocks noGrp="1"/>
          </p:cNvSpPr>
          <p:nvPr>
            <p:ph type="sldNum" sz="quarter" idx="12"/>
          </p:nvPr>
        </p:nvSpPr>
        <p:spPr/>
        <p:txBody>
          <a:bodyPr/>
          <a:lstStyle/>
          <a:p>
            <a:fld id="{572A0C7B-DB69-4E5E-85B3-D3E97ECA3D08}" type="slidenum">
              <a:rPr lang="en-US" smtClean="0"/>
              <a:t>77</a:t>
            </a:fld>
            <a:endParaRPr lang="en-US"/>
          </a:p>
        </p:txBody>
      </p:sp>
    </p:spTree>
    <p:extLst>
      <p:ext uri="{BB962C8B-B14F-4D97-AF65-F5344CB8AC3E}">
        <p14:creationId xmlns:p14="http://schemas.microsoft.com/office/powerpoint/2010/main" val="22793467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8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AEFE1B-FFC0-481E-806D-3EB0834906C4}"/>
              </a:ext>
            </a:extLst>
          </p:cNvPr>
          <p:cNvSpPr>
            <a:spLocks noGrp="1"/>
          </p:cNvSpPr>
          <p:nvPr>
            <p:ph type="sldNum" sz="quarter" idx="12"/>
          </p:nvPr>
        </p:nvSpPr>
        <p:spPr/>
        <p:txBody>
          <a:bodyPr/>
          <a:lstStyle/>
          <a:p>
            <a:fld id="{572A0C7B-DB69-4E5E-85B3-D3E97ECA3D08}" type="slidenum">
              <a:rPr lang="en-US" smtClean="0"/>
              <a:t>78</a:t>
            </a:fld>
            <a:endParaRPr lang="en-US"/>
          </a:p>
        </p:txBody>
      </p:sp>
    </p:spTree>
    <p:extLst>
      <p:ext uri="{BB962C8B-B14F-4D97-AF65-F5344CB8AC3E}">
        <p14:creationId xmlns:p14="http://schemas.microsoft.com/office/powerpoint/2010/main" val="24861621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4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4C69FB-1B9C-4B01-B41E-E7641B3C2AFD}"/>
              </a:ext>
            </a:extLst>
          </p:cNvPr>
          <p:cNvSpPr>
            <a:spLocks noGrp="1"/>
          </p:cNvSpPr>
          <p:nvPr>
            <p:ph type="sldNum" sz="quarter" idx="12"/>
          </p:nvPr>
        </p:nvSpPr>
        <p:spPr/>
        <p:txBody>
          <a:bodyPr/>
          <a:lstStyle/>
          <a:p>
            <a:fld id="{572A0C7B-DB69-4E5E-85B3-D3E97ECA3D08}" type="slidenum">
              <a:rPr lang="en-US" smtClean="0"/>
              <a:t>79</a:t>
            </a:fld>
            <a:endParaRPr lang="en-US"/>
          </a:p>
        </p:txBody>
      </p:sp>
    </p:spTree>
    <p:extLst>
      <p:ext uri="{BB962C8B-B14F-4D97-AF65-F5344CB8AC3E}">
        <p14:creationId xmlns:p14="http://schemas.microsoft.com/office/powerpoint/2010/main" val="3336929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1600200"/>
            <a:ext cx="10487025" cy="4293483"/>
          </a:xfrm>
          <a:prstGeom prst="rect">
            <a:avLst/>
          </a:prstGeom>
          <a:noFill/>
        </p:spPr>
        <p:txBody>
          <a:bodyPr wrap="square" rtlCol="0">
            <a:spAutoFit/>
          </a:bodyPr>
          <a:lstStyle/>
          <a:p>
            <a:pPr algn="just">
              <a:lnSpc>
                <a:spcPct val="150000"/>
              </a:lnSpc>
            </a:pPr>
            <a:r>
              <a:rPr lang="en-US" sz="2600" b="1" dirty="0">
                <a:solidFill>
                  <a:schemeClr val="accent5"/>
                </a:solidFill>
                <a:latin typeface="Times New Roman" panose="02020603050405020304" pitchFamily="18" charset="0"/>
                <a:cs typeface="Times New Roman" panose="02020603050405020304" pitchFamily="18" charset="0"/>
              </a:rPr>
              <a:t>Objectives and Uses of Surveying</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To determine the relative positions of any objects or points of the earth.</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To determine the distance and angle between different objects.</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To prepare map or plan.</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To develop methods through the knowledge of modern science and technology.</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To solve measurement problems in an optimal way.</a:t>
            </a:r>
            <a:endParaRPr lang="en-US" sz="26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567952" y="733425"/>
            <a:ext cx="6992471"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Fundamentals of Surveying</a:t>
            </a:r>
          </a:p>
        </p:txBody>
      </p:sp>
      <p:sp>
        <p:nvSpPr>
          <p:cNvPr id="2" name="Slide Number Placeholder 1">
            <a:extLst>
              <a:ext uri="{FF2B5EF4-FFF2-40B4-BE49-F238E27FC236}">
                <a16:creationId xmlns:a16="http://schemas.microsoft.com/office/drawing/2014/main" id="{0AA92D5D-F241-4722-848C-F02853925400}"/>
              </a:ext>
            </a:extLst>
          </p:cNvPr>
          <p:cNvSpPr>
            <a:spLocks noGrp="1"/>
          </p:cNvSpPr>
          <p:nvPr>
            <p:ph type="sldNum" sz="quarter" idx="12"/>
          </p:nvPr>
        </p:nvSpPr>
        <p:spPr/>
        <p:txBody>
          <a:bodyPr/>
          <a:lstStyle/>
          <a:p>
            <a:fld id="{572A0C7B-DB69-4E5E-85B3-D3E97ECA3D08}" type="slidenum">
              <a:rPr lang="en-US" smtClean="0"/>
              <a:t>8</a:t>
            </a:fld>
            <a:endParaRPr lang="en-US"/>
          </a:p>
        </p:txBody>
      </p:sp>
    </p:spTree>
    <p:extLst>
      <p:ext uri="{BB962C8B-B14F-4D97-AF65-F5344CB8AC3E}">
        <p14:creationId xmlns:p14="http://schemas.microsoft.com/office/powerpoint/2010/main" val="390232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2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BEC36E-70DB-474B-9DB5-E3CED215CA87}"/>
              </a:ext>
            </a:extLst>
          </p:cNvPr>
          <p:cNvSpPr>
            <a:spLocks noGrp="1"/>
          </p:cNvSpPr>
          <p:nvPr>
            <p:ph type="sldNum" sz="quarter" idx="12"/>
          </p:nvPr>
        </p:nvSpPr>
        <p:spPr/>
        <p:txBody>
          <a:bodyPr/>
          <a:lstStyle/>
          <a:p>
            <a:fld id="{572A0C7B-DB69-4E5E-85B3-D3E97ECA3D08}" type="slidenum">
              <a:rPr lang="en-US" smtClean="0"/>
              <a:t>80</a:t>
            </a:fld>
            <a:endParaRPr lang="en-US"/>
          </a:p>
        </p:txBody>
      </p:sp>
    </p:spTree>
    <p:extLst>
      <p:ext uri="{BB962C8B-B14F-4D97-AF65-F5344CB8AC3E}">
        <p14:creationId xmlns:p14="http://schemas.microsoft.com/office/powerpoint/2010/main" val="9237212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6073A91-0507-4823-9226-A222833E9E08}"/>
              </a:ext>
            </a:extLst>
          </p:cNvPr>
          <p:cNvSpPr>
            <a:spLocks noGrp="1"/>
          </p:cNvSpPr>
          <p:nvPr>
            <p:ph type="sldNum" sz="quarter" idx="12"/>
          </p:nvPr>
        </p:nvSpPr>
        <p:spPr/>
        <p:txBody>
          <a:bodyPr/>
          <a:lstStyle/>
          <a:p>
            <a:fld id="{572A0C7B-DB69-4E5E-85B3-D3E97ECA3D08}" type="slidenum">
              <a:rPr lang="en-US" smtClean="0"/>
              <a:t>81</a:t>
            </a:fld>
            <a:endParaRPr lang="en-US"/>
          </a:p>
        </p:txBody>
      </p:sp>
    </p:spTree>
    <p:extLst>
      <p:ext uri="{BB962C8B-B14F-4D97-AF65-F5344CB8AC3E}">
        <p14:creationId xmlns:p14="http://schemas.microsoft.com/office/powerpoint/2010/main" val="40609256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9C693F-3146-45C1-BC0F-D8533523BA4B}"/>
              </a:ext>
            </a:extLst>
          </p:cNvPr>
          <p:cNvSpPr>
            <a:spLocks noGrp="1"/>
          </p:cNvSpPr>
          <p:nvPr>
            <p:ph type="sldNum" sz="quarter" idx="12"/>
          </p:nvPr>
        </p:nvSpPr>
        <p:spPr/>
        <p:txBody>
          <a:bodyPr/>
          <a:lstStyle/>
          <a:p>
            <a:fld id="{572A0C7B-DB69-4E5E-85B3-D3E97ECA3D08}" type="slidenum">
              <a:rPr lang="en-US" smtClean="0"/>
              <a:t>82</a:t>
            </a:fld>
            <a:endParaRPr lang="en-US"/>
          </a:p>
        </p:txBody>
      </p:sp>
    </p:spTree>
    <p:extLst>
      <p:ext uri="{BB962C8B-B14F-4D97-AF65-F5344CB8AC3E}">
        <p14:creationId xmlns:p14="http://schemas.microsoft.com/office/powerpoint/2010/main" val="22863841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5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32C726-8254-4BDC-8870-7C3CF22B9210}"/>
              </a:ext>
            </a:extLst>
          </p:cNvPr>
          <p:cNvSpPr>
            <a:spLocks noGrp="1"/>
          </p:cNvSpPr>
          <p:nvPr>
            <p:ph type="sldNum" sz="quarter" idx="12"/>
          </p:nvPr>
        </p:nvSpPr>
        <p:spPr/>
        <p:txBody>
          <a:bodyPr/>
          <a:lstStyle/>
          <a:p>
            <a:fld id="{572A0C7B-DB69-4E5E-85B3-D3E97ECA3D08}" type="slidenum">
              <a:rPr lang="en-US" smtClean="0"/>
              <a:t>83</a:t>
            </a:fld>
            <a:endParaRPr lang="en-US"/>
          </a:p>
        </p:txBody>
      </p:sp>
    </p:spTree>
    <p:extLst>
      <p:ext uri="{BB962C8B-B14F-4D97-AF65-F5344CB8AC3E}">
        <p14:creationId xmlns:p14="http://schemas.microsoft.com/office/powerpoint/2010/main" val="32168876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7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2229D9-76ED-4951-ABA2-F380C0F707FA}"/>
              </a:ext>
            </a:extLst>
          </p:cNvPr>
          <p:cNvSpPr>
            <a:spLocks noGrp="1"/>
          </p:cNvSpPr>
          <p:nvPr>
            <p:ph type="sldNum" sz="quarter" idx="12"/>
          </p:nvPr>
        </p:nvSpPr>
        <p:spPr/>
        <p:txBody>
          <a:bodyPr/>
          <a:lstStyle/>
          <a:p>
            <a:fld id="{572A0C7B-DB69-4E5E-85B3-D3E97ECA3D08}" type="slidenum">
              <a:rPr lang="en-US" smtClean="0"/>
              <a:t>84</a:t>
            </a:fld>
            <a:endParaRPr lang="en-US"/>
          </a:p>
        </p:txBody>
      </p:sp>
    </p:spTree>
    <p:extLst>
      <p:ext uri="{BB962C8B-B14F-4D97-AF65-F5344CB8AC3E}">
        <p14:creationId xmlns:p14="http://schemas.microsoft.com/office/powerpoint/2010/main" val="15442888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030242-04C1-4416-BED4-F82624BD0476}"/>
              </a:ext>
            </a:extLst>
          </p:cNvPr>
          <p:cNvSpPr>
            <a:spLocks noGrp="1"/>
          </p:cNvSpPr>
          <p:nvPr>
            <p:ph type="sldNum" sz="quarter" idx="12"/>
          </p:nvPr>
        </p:nvSpPr>
        <p:spPr/>
        <p:txBody>
          <a:bodyPr/>
          <a:lstStyle/>
          <a:p>
            <a:fld id="{572A0C7B-DB69-4E5E-85B3-D3E97ECA3D08}" type="slidenum">
              <a:rPr lang="en-US" smtClean="0"/>
              <a:t>85</a:t>
            </a:fld>
            <a:endParaRPr lang="en-US"/>
          </a:p>
        </p:txBody>
      </p:sp>
    </p:spTree>
    <p:extLst>
      <p:ext uri="{BB962C8B-B14F-4D97-AF65-F5344CB8AC3E}">
        <p14:creationId xmlns:p14="http://schemas.microsoft.com/office/powerpoint/2010/main" val="20749409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002CB1-88FB-4803-953D-C439F19840DE}"/>
              </a:ext>
            </a:extLst>
          </p:cNvPr>
          <p:cNvSpPr>
            <a:spLocks noGrp="1"/>
          </p:cNvSpPr>
          <p:nvPr>
            <p:ph type="sldNum" sz="quarter" idx="12"/>
          </p:nvPr>
        </p:nvSpPr>
        <p:spPr/>
        <p:txBody>
          <a:bodyPr/>
          <a:lstStyle/>
          <a:p>
            <a:fld id="{572A0C7B-DB69-4E5E-85B3-D3E97ECA3D08}" type="slidenum">
              <a:rPr lang="en-US" smtClean="0"/>
              <a:t>86</a:t>
            </a:fld>
            <a:endParaRPr lang="en-US"/>
          </a:p>
        </p:txBody>
      </p:sp>
    </p:spTree>
    <p:extLst>
      <p:ext uri="{BB962C8B-B14F-4D97-AF65-F5344CB8AC3E}">
        <p14:creationId xmlns:p14="http://schemas.microsoft.com/office/powerpoint/2010/main" val="8307339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F8FBE2D-3EE6-4F9D-893A-746B673CB100}"/>
              </a:ext>
            </a:extLst>
          </p:cNvPr>
          <p:cNvSpPr>
            <a:spLocks noGrp="1"/>
          </p:cNvSpPr>
          <p:nvPr>
            <p:ph type="sldNum" sz="quarter" idx="12"/>
          </p:nvPr>
        </p:nvSpPr>
        <p:spPr/>
        <p:txBody>
          <a:bodyPr/>
          <a:lstStyle/>
          <a:p>
            <a:fld id="{572A0C7B-DB69-4E5E-85B3-D3E97ECA3D08}" type="slidenum">
              <a:rPr lang="en-US" smtClean="0"/>
              <a:t>87</a:t>
            </a:fld>
            <a:endParaRPr lang="en-US"/>
          </a:p>
        </p:txBody>
      </p:sp>
    </p:spTree>
    <p:extLst>
      <p:ext uri="{BB962C8B-B14F-4D97-AF65-F5344CB8AC3E}">
        <p14:creationId xmlns:p14="http://schemas.microsoft.com/office/powerpoint/2010/main" val="1182592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CC398B-C8CE-4C08-A222-9C6B1813CB4E}"/>
              </a:ext>
            </a:extLst>
          </p:cNvPr>
          <p:cNvSpPr>
            <a:spLocks noGrp="1"/>
          </p:cNvSpPr>
          <p:nvPr>
            <p:ph type="sldNum" sz="quarter" idx="12"/>
          </p:nvPr>
        </p:nvSpPr>
        <p:spPr/>
        <p:txBody>
          <a:bodyPr/>
          <a:lstStyle/>
          <a:p>
            <a:fld id="{572A0C7B-DB69-4E5E-85B3-D3E97ECA3D08}" type="slidenum">
              <a:rPr lang="en-US" smtClean="0"/>
              <a:t>88</a:t>
            </a:fld>
            <a:endParaRPr lang="en-US"/>
          </a:p>
        </p:txBody>
      </p:sp>
    </p:spTree>
    <p:extLst>
      <p:ext uri="{BB962C8B-B14F-4D97-AF65-F5344CB8AC3E}">
        <p14:creationId xmlns:p14="http://schemas.microsoft.com/office/powerpoint/2010/main" val="12488145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592E2C-09C6-411F-B90F-CF8FFAA5EFA7}"/>
              </a:ext>
            </a:extLst>
          </p:cNvPr>
          <p:cNvSpPr>
            <a:spLocks noGrp="1"/>
          </p:cNvSpPr>
          <p:nvPr>
            <p:ph type="sldNum" sz="quarter" idx="12"/>
          </p:nvPr>
        </p:nvSpPr>
        <p:spPr/>
        <p:txBody>
          <a:bodyPr/>
          <a:lstStyle/>
          <a:p>
            <a:fld id="{572A0C7B-DB69-4E5E-85B3-D3E97ECA3D08}" type="slidenum">
              <a:rPr lang="en-US" smtClean="0"/>
              <a:t>89</a:t>
            </a:fld>
            <a:endParaRPr lang="en-US"/>
          </a:p>
        </p:txBody>
      </p:sp>
    </p:spTree>
    <p:extLst>
      <p:ext uri="{BB962C8B-B14F-4D97-AF65-F5344CB8AC3E}">
        <p14:creationId xmlns:p14="http://schemas.microsoft.com/office/powerpoint/2010/main" val="2832483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00100" y="1600200"/>
            <a:ext cx="10487025" cy="2492990"/>
          </a:xfrm>
          <a:prstGeom prst="rect">
            <a:avLst/>
          </a:prstGeom>
          <a:noFill/>
        </p:spPr>
        <p:txBody>
          <a:bodyPr wrap="square" rtlCol="0">
            <a:spAutoFit/>
          </a:bodyPr>
          <a:lstStyle/>
          <a:p>
            <a:pPr algn="just">
              <a:lnSpc>
                <a:spcPct val="150000"/>
              </a:lnSpc>
            </a:pPr>
            <a:r>
              <a:rPr lang="en-US" sz="2600" b="1" dirty="0">
                <a:solidFill>
                  <a:schemeClr val="accent1"/>
                </a:solidFill>
                <a:latin typeface="Times New Roman" panose="02020603050405020304" pitchFamily="18" charset="0"/>
                <a:cs typeface="Times New Roman" panose="02020603050405020304" pitchFamily="18" charset="0"/>
              </a:rPr>
              <a:t>Objectives and Uses of Levelling</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To determine the elevation of given point with respect to some assumed reference line, which is called datum.</a:t>
            </a:r>
          </a:p>
          <a:p>
            <a:pPr marL="457200" indent="-457200" algn="just">
              <a:lnSpc>
                <a:spcPct val="150000"/>
              </a:lnSpc>
              <a:buFont typeface="Wingdings" panose="05000000000000000000" pitchFamily="2" charset="2"/>
              <a:buChar char="§"/>
            </a:pPr>
            <a:r>
              <a:rPr lang="en-US" sz="2600" dirty="0">
                <a:latin typeface="Times New Roman" panose="02020603050405020304" pitchFamily="18" charset="0"/>
                <a:cs typeface="Times New Roman" panose="02020603050405020304" pitchFamily="18" charset="0"/>
              </a:rPr>
              <a:t>To establish the point at required elevation with respect to the datum.</a:t>
            </a:r>
          </a:p>
        </p:txBody>
      </p:sp>
      <p:sp>
        <p:nvSpPr>
          <p:cNvPr id="4" name="TextBox 3"/>
          <p:cNvSpPr txBox="1"/>
          <p:nvPr/>
        </p:nvSpPr>
        <p:spPr>
          <a:xfrm>
            <a:off x="3657600" y="733425"/>
            <a:ext cx="6974541"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Fundamentals of Surveying</a:t>
            </a:r>
          </a:p>
        </p:txBody>
      </p:sp>
      <p:sp>
        <p:nvSpPr>
          <p:cNvPr id="2" name="Slide Number Placeholder 1">
            <a:extLst>
              <a:ext uri="{FF2B5EF4-FFF2-40B4-BE49-F238E27FC236}">
                <a16:creationId xmlns:a16="http://schemas.microsoft.com/office/drawing/2014/main" id="{9C943D12-1866-40A2-8148-1FC5B4A58240}"/>
              </a:ext>
            </a:extLst>
          </p:cNvPr>
          <p:cNvSpPr>
            <a:spLocks noGrp="1"/>
          </p:cNvSpPr>
          <p:nvPr>
            <p:ph type="sldNum" sz="quarter" idx="12"/>
          </p:nvPr>
        </p:nvSpPr>
        <p:spPr/>
        <p:txBody>
          <a:bodyPr/>
          <a:lstStyle/>
          <a:p>
            <a:fld id="{572A0C7B-DB69-4E5E-85B3-D3E97ECA3D08}" type="slidenum">
              <a:rPr lang="en-US" smtClean="0"/>
              <a:t>9</a:t>
            </a:fld>
            <a:endParaRPr lang="en-US"/>
          </a:p>
        </p:txBody>
      </p:sp>
    </p:spTree>
    <p:extLst>
      <p:ext uri="{BB962C8B-B14F-4D97-AF65-F5344CB8AC3E}">
        <p14:creationId xmlns:p14="http://schemas.microsoft.com/office/powerpoint/2010/main" val="9944854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7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C21103-A99E-4899-A35D-832FE15B30E2}"/>
              </a:ext>
            </a:extLst>
          </p:cNvPr>
          <p:cNvSpPr>
            <a:spLocks noGrp="1"/>
          </p:cNvSpPr>
          <p:nvPr>
            <p:ph type="sldNum" sz="quarter" idx="12"/>
          </p:nvPr>
        </p:nvSpPr>
        <p:spPr/>
        <p:txBody>
          <a:bodyPr/>
          <a:lstStyle/>
          <a:p>
            <a:fld id="{572A0C7B-DB69-4E5E-85B3-D3E97ECA3D08}" type="slidenum">
              <a:rPr lang="en-US" smtClean="0"/>
              <a:t>90</a:t>
            </a:fld>
            <a:endParaRPr lang="en-US"/>
          </a:p>
        </p:txBody>
      </p:sp>
    </p:spTree>
    <p:extLst>
      <p:ext uri="{BB962C8B-B14F-4D97-AF65-F5344CB8AC3E}">
        <p14:creationId xmlns:p14="http://schemas.microsoft.com/office/powerpoint/2010/main" val="4369281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6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020C0CE-177C-4B1F-B6D5-C6A3372CF53F}"/>
              </a:ext>
            </a:extLst>
          </p:cNvPr>
          <p:cNvSpPr>
            <a:spLocks noGrp="1"/>
          </p:cNvSpPr>
          <p:nvPr>
            <p:ph type="sldNum" sz="quarter" idx="12"/>
          </p:nvPr>
        </p:nvSpPr>
        <p:spPr/>
        <p:txBody>
          <a:bodyPr/>
          <a:lstStyle/>
          <a:p>
            <a:fld id="{572A0C7B-DB69-4E5E-85B3-D3E97ECA3D08}" type="slidenum">
              <a:rPr lang="en-US" smtClean="0"/>
              <a:t>91</a:t>
            </a:fld>
            <a:endParaRPr lang="en-US"/>
          </a:p>
        </p:txBody>
      </p:sp>
    </p:spTree>
    <p:extLst>
      <p:ext uri="{BB962C8B-B14F-4D97-AF65-F5344CB8AC3E}">
        <p14:creationId xmlns:p14="http://schemas.microsoft.com/office/powerpoint/2010/main" val="4710293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7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DCFB82-2DF1-4BA8-A001-13CB2FBA946C}"/>
              </a:ext>
            </a:extLst>
          </p:cNvPr>
          <p:cNvSpPr>
            <a:spLocks noGrp="1"/>
          </p:cNvSpPr>
          <p:nvPr>
            <p:ph type="sldNum" sz="quarter" idx="12"/>
          </p:nvPr>
        </p:nvSpPr>
        <p:spPr/>
        <p:txBody>
          <a:bodyPr/>
          <a:lstStyle/>
          <a:p>
            <a:fld id="{572A0C7B-DB69-4E5E-85B3-D3E97ECA3D08}" type="slidenum">
              <a:rPr lang="en-US" smtClean="0"/>
              <a:t>92</a:t>
            </a:fld>
            <a:endParaRPr lang="en-US"/>
          </a:p>
        </p:txBody>
      </p:sp>
    </p:spTree>
    <p:extLst>
      <p:ext uri="{BB962C8B-B14F-4D97-AF65-F5344CB8AC3E}">
        <p14:creationId xmlns:p14="http://schemas.microsoft.com/office/powerpoint/2010/main" val="22553985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3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94DE43-141C-4183-B4A3-38261EF512CF}"/>
              </a:ext>
            </a:extLst>
          </p:cNvPr>
          <p:cNvSpPr>
            <a:spLocks noGrp="1"/>
          </p:cNvSpPr>
          <p:nvPr>
            <p:ph type="sldNum" sz="quarter" idx="12"/>
          </p:nvPr>
        </p:nvSpPr>
        <p:spPr/>
        <p:txBody>
          <a:bodyPr/>
          <a:lstStyle/>
          <a:p>
            <a:fld id="{572A0C7B-DB69-4E5E-85B3-D3E97ECA3D08}" type="slidenum">
              <a:rPr lang="en-US" smtClean="0"/>
              <a:t>93</a:t>
            </a:fld>
            <a:endParaRPr lang="en-US"/>
          </a:p>
        </p:txBody>
      </p:sp>
    </p:spTree>
    <p:extLst>
      <p:ext uri="{BB962C8B-B14F-4D97-AF65-F5344CB8AC3E}">
        <p14:creationId xmlns:p14="http://schemas.microsoft.com/office/powerpoint/2010/main" val="910194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3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4087F6-590A-4205-9A80-D03C317D7EFC}"/>
              </a:ext>
            </a:extLst>
          </p:cNvPr>
          <p:cNvSpPr>
            <a:spLocks noGrp="1"/>
          </p:cNvSpPr>
          <p:nvPr>
            <p:ph type="sldNum" sz="quarter" idx="12"/>
          </p:nvPr>
        </p:nvSpPr>
        <p:spPr/>
        <p:txBody>
          <a:bodyPr/>
          <a:lstStyle/>
          <a:p>
            <a:fld id="{572A0C7B-DB69-4E5E-85B3-D3E97ECA3D08}" type="slidenum">
              <a:rPr lang="en-US" smtClean="0"/>
              <a:t>94</a:t>
            </a:fld>
            <a:endParaRPr lang="en-US"/>
          </a:p>
        </p:txBody>
      </p:sp>
    </p:spTree>
    <p:extLst>
      <p:ext uri="{BB962C8B-B14F-4D97-AF65-F5344CB8AC3E}">
        <p14:creationId xmlns:p14="http://schemas.microsoft.com/office/powerpoint/2010/main" val="10958984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542E7E-F7CF-4B6B-B5CA-9FE8C9581BE0}"/>
              </a:ext>
            </a:extLst>
          </p:cNvPr>
          <p:cNvSpPr>
            <a:spLocks noGrp="1"/>
          </p:cNvSpPr>
          <p:nvPr>
            <p:ph type="sldNum" sz="quarter" idx="12"/>
          </p:nvPr>
        </p:nvSpPr>
        <p:spPr/>
        <p:txBody>
          <a:bodyPr/>
          <a:lstStyle/>
          <a:p>
            <a:fld id="{572A0C7B-DB69-4E5E-85B3-D3E97ECA3D08}" type="slidenum">
              <a:rPr lang="en-US" smtClean="0"/>
              <a:t>95</a:t>
            </a:fld>
            <a:endParaRPr lang="en-US"/>
          </a:p>
        </p:txBody>
      </p:sp>
    </p:spTree>
    <p:extLst>
      <p:ext uri="{BB962C8B-B14F-4D97-AF65-F5344CB8AC3E}">
        <p14:creationId xmlns:p14="http://schemas.microsoft.com/office/powerpoint/2010/main" val="40722431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0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520FB1-06B0-405F-8478-C18669E2FBF3}"/>
              </a:ext>
            </a:extLst>
          </p:cNvPr>
          <p:cNvSpPr>
            <a:spLocks noGrp="1"/>
          </p:cNvSpPr>
          <p:nvPr>
            <p:ph type="sldNum" sz="quarter" idx="12"/>
          </p:nvPr>
        </p:nvSpPr>
        <p:spPr/>
        <p:txBody>
          <a:bodyPr/>
          <a:lstStyle/>
          <a:p>
            <a:fld id="{572A0C7B-DB69-4E5E-85B3-D3E97ECA3D08}" type="slidenum">
              <a:rPr lang="en-US" smtClean="0"/>
              <a:t>96</a:t>
            </a:fld>
            <a:endParaRPr lang="en-US"/>
          </a:p>
        </p:txBody>
      </p:sp>
    </p:spTree>
    <p:extLst>
      <p:ext uri="{BB962C8B-B14F-4D97-AF65-F5344CB8AC3E}">
        <p14:creationId xmlns:p14="http://schemas.microsoft.com/office/powerpoint/2010/main" val="39886432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6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CE8B7B-997D-4A77-A119-9FB8915A18DB}"/>
              </a:ext>
            </a:extLst>
          </p:cNvPr>
          <p:cNvSpPr>
            <a:spLocks noGrp="1"/>
          </p:cNvSpPr>
          <p:nvPr>
            <p:ph type="sldNum" sz="quarter" idx="12"/>
          </p:nvPr>
        </p:nvSpPr>
        <p:spPr/>
        <p:txBody>
          <a:bodyPr/>
          <a:lstStyle/>
          <a:p>
            <a:fld id="{572A0C7B-DB69-4E5E-85B3-D3E97ECA3D08}" type="slidenum">
              <a:rPr lang="en-US" smtClean="0"/>
              <a:t>97</a:t>
            </a:fld>
            <a:endParaRPr lang="en-US"/>
          </a:p>
        </p:txBody>
      </p:sp>
    </p:spTree>
    <p:extLst>
      <p:ext uri="{BB962C8B-B14F-4D97-AF65-F5344CB8AC3E}">
        <p14:creationId xmlns:p14="http://schemas.microsoft.com/office/powerpoint/2010/main" val="32670954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7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4BFD7A8-8D6A-49CC-BA43-AC3DC77AB9CC}"/>
              </a:ext>
            </a:extLst>
          </p:cNvPr>
          <p:cNvSpPr>
            <a:spLocks noGrp="1"/>
          </p:cNvSpPr>
          <p:nvPr>
            <p:ph type="sldNum" sz="quarter" idx="12"/>
          </p:nvPr>
        </p:nvSpPr>
        <p:spPr/>
        <p:txBody>
          <a:bodyPr/>
          <a:lstStyle/>
          <a:p>
            <a:fld id="{572A0C7B-DB69-4E5E-85B3-D3E97ECA3D08}" type="slidenum">
              <a:rPr lang="en-US" smtClean="0"/>
              <a:t>98</a:t>
            </a:fld>
            <a:endParaRPr lang="en-US"/>
          </a:p>
        </p:txBody>
      </p:sp>
    </p:spTree>
    <p:extLst>
      <p:ext uri="{BB962C8B-B14F-4D97-AF65-F5344CB8AC3E}">
        <p14:creationId xmlns:p14="http://schemas.microsoft.com/office/powerpoint/2010/main" val="32005031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43EAD6-DA06-41A0-9A7C-D4925CF2410B}"/>
              </a:ext>
            </a:extLst>
          </p:cNvPr>
          <p:cNvSpPr>
            <a:spLocks noGrp="1"/>
          </p:cNvSpPr>
          <p:nvPr>
            <p:ph type="sldNum" sz="quarter" idx="12"/>
          </p:nvPr>
        </p:nvSpPr>
        <p:spPr/>
        <p:txBody>
          <a:bodyPr/>
          <a:lstStyle/>
          <a:p>
            <a:fld id="{572A0C7B-DB69-4E5E-85B3-D3E97ECA3D08}" type="slidenum">
              <a:rPr lang="en-US" smtClean="0"/>
              <a:t>99</a:t>
            </a:fld>
            <a:endParaRPr lang="en-US"/>
          </a:p>
        </p:txBody>
      </p:sp>
    </p:spTree>
    <p:extLst>
      <p:ext uri="{BB962C8B-B14F-4D97-AF65-F5344CB8AC3E}">
        <p14:creationId xmlns:p14="http://schemas.microsoft.com/office/powerpoint/2010/main" val="6499913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Aptos Display" panose="0211000402020202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Aptos" panose="0211000402020202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panose="020F0502020204030204"/>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panose="020F0502020204030204"/>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1286</TotalTime>
  <Words>1765</Words>
  <Application>Microsoft Office PowerPoint</Application>
  <PresentationFormat>Widescreen</PresentationFormat>
  <Paragraphs>487</Paragraphs>
  <Slides>115</Slides>
  <Notes>0</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115</vt:i4>
      </vt:variant>
    </vt:vector>
  </HeadingPairs>
  <TitlesOfParts>
    <vt:vector size="126" baseType="lpstr">
      <vt:lpstr>Aharoni</vt:lpstr>
      <vt:lpstr>Aptos</vt:lpstr>
      <vt:lpstr>Aptos Display</vt:lpstr>
      <vt:lpstr>Arial</vt:lpstr>
      <vt:lpstr>Calibri</vt:lpstr>
      <vt:lpstr>Calibri Light</vt:lpstr>
      <vt:lpstr>Times New Roman</vt:lpstr>
      <vt:lpstr>Wingdings</vt:lpstr>
      <vt:lpstr>Office Theme</vt:lpstr>
      <vt:lpstr>1_Office Theme</vt:lpstr>
      <vt:lpstr>2_Office Theme</vt:lpstr>
      <vt:lpstr>PowerPoint Presentation</vt:lpstr>
      <vt:lpstr>SURVEYING  COURSE CODE: CE-0732-1201                                                                           CREDIT: 04 MID EXAMINATION: 2 HOURS                                                         CIE MARKS: 120 SEMESTER END EXAMINATION: 3 HOURS                                    SEE MARKS: 80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Shihab Mostofa</cp:lastModifiedBy>
  <cp:revision>135</cp:revision>
  <dcterms:created xsi:type="dcterms:W3CDTF">2023-01-31T06:29:42Z</dcterms:created>
  <dcterms:modified xsi:type="dcterms:W3CDTF">2025-01-18T11:25:47Z</dcterms:modified>
</cp:coreProperties>
</file>