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1" r:id="rId4"/>
    <p:sldMasterId id="2147483713" r:id="rId5"/>
  </p:sldMasterIdLst>
  <p:notesMasterIdLst>
    <p:notesMasterId r:id="rId172"/>
  </p:notesMasterIdLst>
  <p:sldIdLst>
    <p:sldId id="256" r:id="rId6"/>
    <p:sldId id="274" r:id="rId7"/>
    <p:sldId id="421" r:id="rId8"/>
    <p:sldId id="423" r:id="rId9"/>
    <p:sldId id="677" r:id="rId10"/>
    <p:sldId id="425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427" r:id="rId34"/>
    <p:sldId id="282" r:id="rId35"/>
    <p:sldId id="283" r:id="rId36"/>
    <p:sldId id="284" r:id="rId37"/>
    <p:sldId id="285" r:id="rId38"/>
    <p:sldId id="286" r:id="rId39"/>
    <p:sldId id="287" r:id="rId40"/>
    <p:sldId id="257" r:id="rId41"/>
    <p:sldId id="295" r:id="rId42"/>
    <p:sldId id="294" r:id="rId43"/>
    <p:sldId id="293" r:id="rId44"/>
    <p:sldId id="292" r:id="rId45"/>
    <p:sldId id="291" r:id="rId46"/>
    <p:sldId id="429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430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431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14" r:id="rId78"/>
    <p:sldId id="432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57" r:id="rId112"/>
    <p:sldId id="358" r:id="rId113"/>
    <p:sldId id="359" r:id="rId114"/>
    <p:sldId id="360" r:id="rId115"/>
    <p:sldId id="361" r:id="rId116"/>
    <p:sldId id="362" r:id="rId117"/>
    <p:sldId id="363" r:id="rId118"/>
    <p:sldId id="364" r:id="rId119"/>
    <p:sldId id="43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34" r:id="rId151"/>
    <p:sldId id="289" r:id="rId152"/>
    <p:sldId id="288" r:id="rId153"/>
    <p:sldId id="258" r:id="rId154"/>
    <p:sldId id="404" r:id="rId155"/>
    <p:sldId id="405" r:id="rId156"/>
    <p:sldId id="406" r:id="rId157"/>
    <p:sldId id="410" r:id="rId158"/>
    <p:sldId id="409" r:id="rId159"/>
    <p:sldId id="415" r:id="rId160"/>
    <p:sldId id="414" r:id="rId161"/>
    <p:sldId id="413" r:id="rId162"/>
    <p:sldId id="412" r:id="rId163"/>
    <p:sldId id="411" r:id="rId164"/>
    <p:sldId id="408" r:id="rId165"/>
    <p:sldId id="420" r:id="rId166"/>
    <p:sldId id="419" r:id="rId167"/>
    <p:sldId id="418" r:id="rId168"/>
    <p:sldId id="417" r:id="rId169"/>
    <p:sldId id="416" r:id="rId170"/>
    <p:sldId id="435" r:id="rId1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viewProps" Target="viewProp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theme" Target="theme/theme1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tableStyles" Target="tableStyles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71957-9C55-4007-B198-5E7ADD7576E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79999-70BC-4C1E-8BA0-C781B6753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9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100-E6C9-402A-998D-9BC852941972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8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B33F-805F-4CD6-ABAE-C5DCCCC89B5E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1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0D3E4-A1F2-4C7D-86E1-FFBA275EC81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10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46D-61E6-4ADA-9DC0-460A098F5D63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79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97CE5-733B-4089-A73F-B045EA5E6C4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98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00A8D-FD11-4275-BCBD-90D768922B55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01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9DF25-49A0-45BF-B4EE-C1EFE4B78465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3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F4A-83CB-45CB-86F9-02CCB4CC145B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85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56AB-23A9-42D7-8544-C3AE5BFD6F96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39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B4F38-1F08-48EF-B17B-930E53FF1950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53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E176-FC87-4D3C-AC24-259F26D8E21D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3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4B5F0-E779-4E14-B955-97CC45BB16E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64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6475-75B2-4CC9-B0D2-6F7900D26644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86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BB6F3-B850-4AA7-BD56-FF24876751B9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36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9791A-2F61-47EC-97CE-0C36E62CA619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197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4E11-B479-4A16-B3D8-90A21B4BE07F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08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970-B52C-45AD-83A5-C91A6361EED6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6579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645F-11A5-4EDA-9B0F-B8453F85148E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03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EA3-97AF-41FB-8FDC-C4F976252672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16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51B9-C88E-4EC7-9EC6-CBF7200FCBD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51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47292-87E4-49F1-A190-236BA5356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E8784-D737-4B8A-BE29-0F800CA10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DC08A-6983-4BEF-A00A-066D4C2F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98B6-CCB9-445C-A0A9-BD51F81F9AB3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CFD03-A05C-490C-A157-3A28C7A6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BEE70-EB67-443E-A3B1-01277344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27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CEB4-0EB2-44DC-B1B5-4BCA4BC5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72B42-5919-40DF-89EA-DC7A24D6C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B0CA7-64D4-4836-8C70-0366D93E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B8907-27F6-4E6B-92F5-7A73404FA5EB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34CF8-BD43-4F45-B93A-3D0A8E75C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B2CF-F3E6-417E-B415-8EF1BAD0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2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F5DF-8D68-4654-92DF-D0282B529521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90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08CC-668E-4CB3-B8A0-3C7D67F2D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84348-2995-46B1-ABFD-477EC1F29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A4D9D-0309-47BB-9648-E7CB40F0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BE60-3B5A-4585-A0A5-7255E3A79FB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6546F-93FF-4B2E-B352-4C2EDA63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7CB66-BDBD-4C67-899B-21231A47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75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E838-2AEA-495E-B620-D5BF9B53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3DF50-8327-4D70-BBC7-E38FEB823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8FA48-5F40-4625-AE4B-4635438B8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14797-7397-4D48-B75D-3F0647D7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2923-B795-4B39-8537-1B22AB758F84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3CA3E-0C85-4AC4-B9E2-7E02BA46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116375-0985-4381-AF62-1CF5F708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37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C427-5BB5-4FCE-95A0-DBE4D690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97F9D-BFD9-43FA-8D40-70432A2B4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E8141-C9AC-447A-A86C-D0813D993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0DC95-9ED8-454D-B0C6-8D88696E0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35846-4ED7-420F-93A3-BFA415EE2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699692-28AC-4519-A45E-7D70D0B0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12516-696F-4730-897D-4CA949603531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E5082E-89CD-4B9C-ADDD-9E50BB09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68CD18-FCBD-4C12-916A-81D78BD3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83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2047-039D-4412-93C6-095117B9C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1B767-DA40-45C3-A655-02D6CD50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1B653-14A2-4B5F-8A2E-004C90CA23A4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FA7AE-75EB-4F98-AA00-AC602C88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1053A-5B65-4401-A164-6615AECE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06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3DDE1-7924-412C-A6D3-068461E5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19FC-0412-49EA-AF5E-04A7FAC6AE46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23E68-FC30-4025-9998-407CA7AF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9913-4D1B-4D29-92AB-39B4BC2C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41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7921-B0FC-4E5B-B039-E041274C7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028AE-440A-4A19-9617-A38721D96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336FA-A44C-4641-A4B7-CF243686A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591E1-4201-4E3E-BA78-57038521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E4DEC-1089-4EC4-99B3-EA5463BD7DF8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8924F-7226-4909-A7A4-6E6B6AC3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CC6BD-773C-439F-B0F6-6A60DF89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82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6736-7B4E-457D-95C6-9711BFA4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A5C74-7B15-4E96-886F-C0208E9D6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2ADA4-C198-48F3-B49A-71D765F72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1768E-08CC-46F8-8395-53F4914D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DF75F-823A-4226-8E49-BD0C87414906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38416-D68A-46FB-800C-62CB8C3E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775C-DAE3-4225-8CAA-6E12B9C2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45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FF1B-6BE4-457A-A0FA-AEDFD1B3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10AAA-5DB9-407C-AFD5-73D3AA771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663D2-434D-4C1D-B5F1-EA5CD3B5A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5896-A3D2-4163-9E57-443E43F51109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35588-4AC9-423F-B55C-A945601BB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685D3-2D40-468A-BDEA-FF01FF49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ED1B24-15E6-4116-9859-8164BEBBA4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5A6579-A486-4FD2-BB2B-D012A8A61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EA300-B294-403F-AECA-EF84FCEE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28F5-6F32-4E23-8D45-C6004D299A47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63D54-CA94-4076-A140-5CCC919A2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851B8-F8FA-4FB2-9C09-7F20405F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3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9BAC-0821-4B93-8984-FD0321A8EEEA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4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16B9-EFE7-4879-95FE-52AAF1D76AC3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7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EF92-1908-4D94-93C0-239EF6278FA3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9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C4AB-313F-4820-BECC-BD44E92D265B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48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6206-21DE-41A0-9EB7-7A694B85595D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73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9B86-592A-4530-92A3-DF730489E74E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3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1C45-1005-4C5E-B89E-F046030FD042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38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3F31-C658-46CA-A500-CD830BFF0927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27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976A-D963-4D02-A1EC-39FCBA0DC1E2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93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32D45-A032-4193-B7B5-0D3053642951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10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F26CA-7FF3-4468-9A88-656CAF1399FC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09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5E571-941A-4EFB-9561-F52982C7DBA2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9DDC-8119-49C9-BF8F-8FB0C22AB5C7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021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66759-9C24-1A59-B531-E517F23B7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280BD-97AA-1E66-A592-63492A84B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11037-E392-C8CD-8718-87E857B6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C241-F6E5-458C-8DDB-D3F199EF42EB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841CF-4A9A-E94D-CB0D-8016021E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A1D88-AEAF-E6BE-29F5-FC6DF1641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7167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DB65D-BB66-18DC-2E17-8C557B09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6F01D-6179-9FE0-ACB7-4CD42AD56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9419B-2BF9-03E8-BA0A-FAFCE02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52CC-40E4-4CED-8047-69DFB0DA76B7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6C6A7-0A38-CB8A-AC90-01EC2F5F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90774-1C3A-C7DA-EDBA-30111F36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2579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3459-2447-5643-9418-D0B529268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BB1C2-9796-B5F5-BCE0-23F73C093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1E7A7-ECD9-E798-627B-67B79677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D9CFA-C6F8-4A66-BA2C-B5C0AAE97733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3E637-37FB-34F6-FB30-5047297D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C6666-7963-F61D-5DEB-A28A830A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1172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0A77-E947-7B65-BD23-9EBF8B38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1C5FA-F47B-9A32-E8FB-02F8782D5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B57FF-656D-D43B-5885-251343B0E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7BB8E-00ED-5168-9DC5-7B638E38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6ECE-4A11-4C05-AB32-67C97D7032C3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DA133-BFAD-C669-B8A7-2795B671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2B299-31B4-8A7B-7D13-D5503E0F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7839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9B4E-0EF2-DCB7-88DB-1D6B2A51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9D940-2499-02ED-5F54-F3D00824D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C2DAD-CC59-A6FA-F3B6-3E76D0726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54E35-74AA-456E-5451-E6F786ACD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C50AB-03D4-A41F-FBDE-B0164A678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06D2B-DB22-502E-303D-72C0B512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EF84-45D6-420F-AF4D-A7C7381C0168}" type="datetime1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CC7318-0F23-EAA7-1916-323735FAC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3BB8D-70B9-1DCE-B2A9-155BBED5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4363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1B07-6AAC-6783-3948-5CA97F3E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3175D9-D198-D0AA-EC82-4E6AAC2A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EBF4E-327E-4AF6-8475-8E4513B092D3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F24F2-5850-2655-18EE-88A251D7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A93E-2B92-F0F1-C3DE-42CAE7FC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933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54776-C58C-0EBF-7317-50D049ADA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9604-5CE6-4EE3-8E3F-EDBBAEA7D587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9010B-79F5-44C3-DDB3-6B7380F1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3FBF7-DA16-5A2B-85AD-089AB6842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5742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BD31-4CA9-2D83-E413-CC9E7AD8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54286-3136-E295-F3B1-19FB20124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5F38C-2D02-4987-32D4-40BD49180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C120D-4A1B-0A61-923D-78DC4F4E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96AA-303D-4DBA-AC26-5965E857084C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ED66-18F0-AC02-4A74-178F15623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5776B-298B-B26F-766E-7963DEAE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478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4314-F7AC-7A8C-9ED4-25F5CA59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A94BD-1B8C-9ABF-3A9F-CDD79779A0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1E659-86D3-CD16-5B0F-72F111194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C0A6C-6200-823F-1EFD-B6B061F8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50D2A-DB1E-47F7-8317-ED78AAD0A8CE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C0867-3219-7394-2334-0B08FFC2F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CA08E-470D-6A9F-0ECA-16F13DBF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771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80DE-2BDA-F4C8-8113-9A7BB8CB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56D15-74AA-69C5-E859-59B787406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C1349-9D76-07C8-5216-66F8732E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4439-8FEC-408F-AA59-1C81777A9BAD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46EF-1456-E99C-9CF1-7AC78D58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A6F6B-099B-48B9-52CA-DFDB81ED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303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DC87-13A4-4D3E-B65B-482166B6F79D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31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6B5BC3-8632-F6F8-7B8A-09688AF95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59926-3352-B4AD-6E89-000A104A7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BFDCC-8507-E47A-1A1D-64B0AE33C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381E-A0B6-4E9D-9A2F-545D415D5B9D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9432F-A267-A68F-C353-81F6C0F2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C986E-D2B3-2718-2154-DF50B096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80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7CE2-F14C-44A8-806F-AB2952290B08}" type="datetime1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7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75278-11DD-4B2C-9DF1-68B5550E83F2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8EDBB-9E14-489F-99C4-05DEEB10EE3C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5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AB945-36A4-42AA-8415-B8A30CBF1172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DC764-01D2-4F2C-8758-C16928D7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1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853D3-11B5-47FF-AE86-98F1E5B37E65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048A8145-3200-4A95-96D3-DA0FEA60D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8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5A542D-D871-4661-B18D-F56A5B09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BB697-2B03-43B1-96AD-D8839EF15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0AC-282E-4382-B687-AAF76147C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B3232-FD8D-4F42-8E06-BFEEDB710B44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ED428-C578-4A15-99E1-D4BF06F61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2CB9-E1E1-468A-9D4F-DC639C407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D0E5D-ED77-4270-A217-E40F5160B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5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0A965-8C52-4308-8F88-69A40A4261C4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26C321-B87D-4E1F-552D-F84519DD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EE323-E88F-2B3D-A752-A5778032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F2562-846A-FD78-4E60-6279FA1DC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9C02E3-CDF2-4997-B801-9797CED89629}" type="datetime1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FE8C8-CE66-FD4E-0F9E-D16DCA2B0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F6F3E-0A3E-ED17-DFC0-F73DEEACD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4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4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4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4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4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4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4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4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4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4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4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4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4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21000" b="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3492EE-D194-4AA8-A944-D930F6BC6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329" y="224119"/>
            <a:ext cx="7377953" cy="96818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ENGINEERING MATERIALS-II</a:t>
            </a:r>
          </a:p>
          <a:p>
            <a:r>
              <a:rPr lang="en-US" sz="2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CE-</a:t>
            </a:r>
            <a:r>
              <a:rPr lang="en-US" sz="36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0732-2105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76B35-C677-4F33-B610-969E6098E3CE}"/>
              </a:ext>
            </a:extLst>
          </p:cNvPr>
          <p:cNvSpPr txBox="1"/>
          <p:nvPr/>
        </p:nvSpPr>
        <p:spPr>
          <a:xfrm>
            <a:off x="2214283" y="4988466"/>
            <a:ext cx="4643718" cy="1797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5"/>
              </a:spcBef>
              <a:spcAft>
                <a:spcPts val="600"/>
              </a:spcAft>
            </a:pPr>
            <a:r>
              <a:rPr lang="en-US" sz="1800" b="1" dirty="0">
                <a:latin typeface="Times New Roman"/>
                <a:cs typeface="Times New Roman"/>
              </a:rPr>
              <a:t>Prepared By-</a:t>
            </a:r>
          </a:p>
          <a:p>
            <a:pPr algn="ctr">
              <a:spcBef>
                <a:spcPts val="75"/>
              </a:spcBef>
              <a:spcAft>
                <a:spcPts val="600"/>
              </a:spcAft>
            </a:pPr>
            <a:r>
              <a:rPr lang="en-US" dirty="0" err="1">
                <a:latin typeface="Times New Roman"/>
                <a:cs typeface="Times New Roman"/>
              </a:rPr>
              <a:t>Oaisul</a:t>
            </a:r>
            <a:r>
              <a:rPr lang="en-US" dirty="0">
                <a:latin typeface="Times New Roman"/>
                <a:cs typeface="Times New Roman"/>
              </a:rPr>
              <a:t> Mostofa Karim</a:t>
            </a:r>
            <a:endParaRPr lang="en-US" sz="1800" dirty="0">
              <a:latin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1800" spc="-4" dirty="0">
                <a:latin typeface="Times New Roman"/>
                <a:cs typeface="Times New Roman"/>
              </a:rPr>
              <a:t>Lecturer</a:t>
            </a:r>
            <a:endParaRPr lang="en-US" sz="1800" dirty="0">
              <a:latin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1800" dirty="0">
                <a:latin typeface="Times New Roman"/>
                <a:cs typeface="Times New Roman"/>
              </a:rPr>
              <a:t>Dept.</a:t>
            </a:r>
            <a:r>
              <a:rPr lang="en-US" sz="1800" spc="-26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-23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Civil</a:t>
            </a:r>
            <a:r>
              <a:rPr lang="en-US" sz="1800" spc="-23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Engineering</a:t>
            </a:r>
          </a:p>
          <a:p>
            <a:pPr algn="ctr">
              <a:spcAft>
                <a:spcPts val="600"/>
              </a:spcAft>
            </a:pPr>
            <a:r>
              <a:rPr lang="en-US" sz="1800" dirty="0">
                <a:latin typeface="Times New Roman"/>
                <a:cs typeface="Times New Roman"/>
              </a:rPr>
              <a:t>University</a:t>
            </a:r>
            <a:r>
              <a:rPr lang="en-US" sz="1800" spc="-3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Global</a:t>
            </a:r>
            <a:r>
              <a:rPr lang="en-US" sz="1800" spc="-60" dirty="0">
                <a:latin typeface="Times New Roman"/>
                <a:cs typeface="Times New Roman"/>
              </a:rPr>
              <a:t> </a:t>
            </a:r>
            <a:r>
              <a:rPr lang="en-US" sz="1800" spc="-8" dirty="0">
                <a:latin typeface="Times New Roman"/>
                <a:cs typeface="Times New Roman"/>
              </a:rPr>
              <a:t>Village</a:t>
            </a:r>
            <a:r>
              <a:rPr lang="en-US" sz="1800" spc="-19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(UGV),</a:t>
            </a:r>
            <a:r>
              <a:rPr lang="en-US" sz="1800" spc="-23" dirty="0">
                <a:latin typeface="Times New Roman"/>
                <a:cs typeface="Times New Roman"/>
              </a:rPr>
              <a:t> </a:t>
            </a:r>
            <a:r>
              <a:rPr lang="en-US" sz="1800" dirty="0" err="1">
                <a:latin typeface="Times New Roman"/>
                <a:cs typeface="Times New Roman"/>
              </a:rPr>
              <a:t>Barishal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90095-F9BF-424A-B40C-1804D5485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9C919-E761-438A-A901-3DB777AD3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69" y="18660"/>
            <a:ext cx="1201271" cy="14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11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6E7845-3083-0799-90D4-9327E583B717}"/>
              </a:ext>
            </a:extLst>
          </p:cNvPr>
          <p:cNvSpPr txBox="1"/>
          <p:nvPr/>
        </p:nvSpPr>
        <p:spPr>
          <a:xfrm>
            <a:off x="582706" y="968189"/>
            <a:ext cx="6374275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5.Thermal Properties:</a:t>
            </a:r>
          </a:p>
          <a:p>
            <a:pPr defTabSz="342900"/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Are those properties of a material</a:t>
            </a:r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 </a:t>
            </a:r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which can be measured and compute by thermal means</a:t>
            </a:r>
            <a:r>
              <a:rPr lang="en-US" sz="1350" dirty="0">
                <a:solidFill>
                  <a:prstClr val="black"/>
                </a:solidFill>
                <a:latin typeface="Segoe UI Historic" panose="020B0502040204020203" pitchFamily="34" charset="0"/>
              </a:rPr>
              <a:t>. </a:t>
            </a:r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Example : Specific heat, Thermal Expansion </a:t>
            </a:r>
            <a:r>
              <a:rPr lang="en-US" sz="1650" dirty="0" err="1">
                <a:solidFill>
                  <a:prstClr val="black"/>
                </a:solidFill>
                <a:latin typeface="Segoe UI Historic" panose="020B0502040204020203" pitchFamily="34" charset="0"/>
              </a:rPr>
              <a:t>Etc</a:t>
            </a:r>
            <a:endParaRPr lang="en-US" sz="1650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endParaRPr lang="en-US" sz="1650" b="1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endParaRPr lang="en-US" sz="1650" b="1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r>
              <a:rPr lang="en-US" sz="3000" b="1" dirty="0">
                <a:solidFill>
                  <a:srgbClr val="002060"/>
                </a:solidFill>
                <a:latin typeface="Segoe UI Historic" panose="020B0502040204020203" pitchFamily="34" charset="0"/>
              </a:rPr>
              <a:t>Assignment</a:t>
            </a:r>
          </a:p>
          <a:p>
            <a:pPr defTabSz="342900"/>
            <a:r>
              <a:rPr lang="en-US" sz="3000" b="1" dirty="0">
                <a:solidFill>
                  <a:srgbClr val="002060"/>
                </a:solidFill>
                <a:latin typeface="Segoe UI Historic" panose="020B0502040204020203" pitchFamily="34" charset="0"/>
              </a:rPr>
              <a:t>1. Difference between physical property and mechanical property?</a:t>
            </a:r>
          </a:p>
          <a:p>
            <a:pPr defTabSz="342900"/>
            <a:endParaRPr lang="en-US" sz="1350" b="1" dirty="0">
              <a:solidFill>
                <a:prstClr val="black"/>
              </a:solidFill>
              <a:latin typeface="Segoe UI Historic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BEB4A-BF58-480F-B00E-DD0A5535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585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Mortar-plaster-pointing-2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A01C7F-E90B-4166-9BB4-ADA21E2C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Mortar-plaster-pointing-2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D65AB-FCF9-4655-8F19-36F33EFD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Mortar-plaster-pointing-2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7AC3CE-B4B3-4FFF-9202-B6CAEA4C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Mortar-plaster-pointing-3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36EBE-4304-425E-A4A0-97C6ED39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Mortar-plaster-pointing-3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86260F-F62A-4D3E-A233-C842F39F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Mortar-plaster-pointing-3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E2E3B3-E632-41D1-88C0-46E4ABAB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Mortar-plaster-pointing-3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94D6F-1242-4154-BE8D-9367797B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Mortar-plaster-pointing-3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BE60-1EF0-44C6-A727-333F7949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Mortar-plaster-pointing-3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76DED3-6D69-4BFC-A46F-84A6908A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-Mortar-plaster-pointing-3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3FA3ED-88A8-458B-A8AD-ED1E7F75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299F2E-1777-333D-ACE0-234EFD66ECFD}"/>
              </a:ext>
            </a:extLst>
          </p:cNvPr>
          <p:cNvSpPr txBox="1"/>
          <p:nvPr/>
        </p:nvSpPr>
        <p:spPr>
          <a:xfrm>
            <a:off x="403412" y="959224"/>
            <a:ext cx="6900005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Details about different Mechanical Properties:</a:t>
            </a:r>
          </a:p>
          <a:p>
            <a:pPr defTabSz="342900"/>
            <a:endParaRPr lang="en-US" sz="1650" b="1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r>
              <a:rPr lang="en-US" sz="1650" b="1" dirty="0">
                <a:solidFill>
                  <a:srgbClr val="00B0F0"/>
                </a:solidFill>
                <a:latin typeface="Segoe UI Historic" panose="020B0502040204020203" pitchFamily="34" charset="0"/>
              </a:rPr>
              <a:t>1.Elasticity</a:t>
            </a:r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:</a:t>
            </a:r>
            <a:r>
              <a:rPr lang="en-US" dirty="0">
                <a:solidFill>
                  <a:prstClr val="black"/>
                </a:solidFill>
                <a:latin typeface="Trebuchet MS" panose="020B0603020202020204"/>
              </a:rPr>
              <a:t> It is the ability of a material to deform under load and return to its original size and shape when the load is removed</a:t>
            </a:r>
            <a:endParaRPr lang="en-US" sz="165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4DBE93-8C3C-BC65-D7FC-A92A414EC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72" y="2391462"/>
            <a:ext cx="4722830" cy="30684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20431C-F491-423D-ADA1-BDFEBAF9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025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-Mortar-plaster-pointing-3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0D4B0-5DCE-4157-BFC2-C0EC40C5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-Mortar-plaster-pointing-3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FEA55-1924-49F5-AEDF-921BB517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-Mortar-plaster-pointing-3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C4F5B6-EFC8-44A0-8F38-F9311FB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Mortar-plaster-pointing-4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04FA4-5032-471B-8418-96BE351F6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-Mortar-plaster-pointing-4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4F8B58-2387-414C-951D-976787F33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45712-3E1A-EBF1-1270-D48B1A9BD2D5}"/>
              </a:ext>
            </a:extLst>
          </p:cNvPr>
          <p:cNvSpPr txBox="1"/>
          <p:nvPr/>
        </p:nvSpPr>
        <p:spPr>
          <a:xfrm>
            <a:off x="1061884" y="2286000"/>
            <a:ext cx="7020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Paint, Varnish, White Washing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(Week 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11-13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73CFA-0ED1-BF95-5815-F5E1E1B8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7FF5-F3A2-C940-7D91-853C45C7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2" y="510988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468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00965-1DAD-4C9B-A0C6-155B1CFD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1AA9E-C589-4CC2-B8E6-9A14B4ACF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F3EEA-AE0C-44ED-B383-46A23352C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23455-8B38-414F-AABC-A0826F0F1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260B2E-4B31-7B7E-C3ED-779F5B680ABB}"/>
              </a:ext>
            </a:extLst>
          </p:cNvPr>
          <p:cNvSpPr txBox="1"/>
          <p:nvPr/>
        </p:nvSpPr>
        <p:spPr>
          <a:xfrm>
            <a:off x="351737" y="1150027"/>
            <a:ext cx="7078941" cy="202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r>
              <a:rPr lang="en-US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.Plasticity</a:t>
            </a:r>
            <a:r>
              <a:rPr lang="en-US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defTabSz="342900"/>
            <a:endParaRPr lang="en-US" b="1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342900"/>
            <a:r>
              <a:rPr lang="en-US" sz="1650" dirty="0">
                <a:solidFill>
                  <a:prstClr val="black"/>
                </a:solidFill>
                <a:latin typeface="Trebuchet MS" panose="020B0603020202020204"/>
              </a:rPr>
              <a:t>It is the state of a material which has been loaded beyond its elastic limit so as to cause the material to deform permanently. Under such conditions the material takes a permanent set and will not return to its original size and shape when the load is removed.</a:t>
            </a:r>
          </a:p>
          <a:p>
            <a:pPr defTabSz="342900"/>
            <a:endParaRPr lang="en-US" sz="135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2D476-6AE4-A92C-09FF-ECDDF7FFD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3" y="2974987"/>
            <a:ext cx="6921630" cy="19261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7E4C5-CAE7-4E4D-ADEE-0F4C134C2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251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C8D67-D67D-49FC-AB2B-FB4A0734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6A23B-3119-4D3D-8F64-A22236C2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CE8EC-E148-4AAC-8F6C-0B525D8E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263B2-13ED-45BE-88B6-FDAF6809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4A6FF-F7F3-40FA-8119-BD0050B5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4292D-1E7F-4653-BAF0-4C874B2A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8B7CB-964A-401D-BA66-690E5CF9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A01C5-3EDB-449D-A843-71958DA6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25B39-5553-48FE-AF5D-3E6A4CF3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43ED2-36F8-4FC5-A502-3B6D0D72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3C76B-61BA-39BF-F8CB-9B55F5380C5B}"/>
              </a:ext>
            </a:extLst>
          </p:cNvPr>
          <p:cNvSpPr txBox="1"/>
          <p:nvPr/>
        </p:nvSpPr>
        <p:spPr>
          <a:xfrm>
            <a:off x="515529" y="1240171"/>
            <a:ext cx="6328331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r>
              <a:rPr lang="en-US" sz="165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.Stress:</a:t>
            </a:r>
          </a:p>
          <a:p>
            <a:pPr defTabSz="342900"/>
            <a:endParaRPr lang="en-US" sz="1650" b="1" dirty="0">
              <a:solidFill>
                <a:prstClr val="black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defTabSz="342900"/>
            <a:r>
              <a:rPr lang="en-US" sz="1650" dirty="0">
                <a:solidFill>
                  <a:prstClr val="black"/>
                </a:solidFill>
                <a:latin typeface="Trebuchet MS" panose="020B0603020202020204"/>
              </a:rPr>
              <a:t>When a material is subjected to an external force, a resisting force is set up within the component. The internal resistance force per unit area acting on a material or intensity of the forces distributed over a given section is called the stress at a point.</a:t>
            </a:r>
          </a:p>
          <a:p>
            <a:pPr defTabSz="342900"/>
            <a:r>
              <a:rPr lang="en-US" dirty="0">
                <a:solidFill>
                  <a:prstClr val="black"/>
                </a:solidFill>
                <a:latin typeface="Trebuchet MS" panose="020B0603020202020204"/>
              </a:rPr>
              <a:t>                               </a:t>
            </a:r>
            <a:r>
              <a:rPr lang="el-GR" dirty="0">
                <a:solidFill>
                  <a:prstClr val="black"/>
                </a:solidFill>
                <a:latin typeface="Trebuchet MS" panose="020B0603020202020204"/>
              </a:rPr>
              <a:t>σ = </a:t>
            </a:r>
            <a:r>
              <a:rPr lang="en-US" dirty="0">
                <a:solidFill>
                  <a:prstClr val="black"/>
                </a:solidFill>
                <a:latin typeface="Trebuchet MS" panose="020B0603020202020204"/>
              </a:rPr>
              <a:t>P/A</a:t>
            </a:r>
            <a:endParaRPr lang="en-US" sz="1650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5428A-28CA-D61F-B01A-9B657C319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71" y="3429000"/>
            <a:ext cx="2969738" cy="11188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C7BA77-6FD0-44A1-9677-25894D61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4522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C3D43-6DA1-43CF-9000-E2A0AC44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7AAEC-A0E1-4EF2-8878-F7A9590B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E7CEC-2C4E-4F87-8CED-096C78A9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75686-AF56-4420-B055-A61DF110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C2FF2-9445-4A97-86F8-AA8F5B5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40818-A9F1-48C7-A08C-C3F1C02A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D3379-7065-4586-A266-AE6BAAA4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606C2-2706-477E-9E2C-DB4E23C4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137</a:t>
            </a:fld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9ACE5-B409-4A9A-9628-8D9B878F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138</a:t>
            </a:fld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F0E2B-DD20-48BF-9837-D108D38D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139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F03504-2F42-FABA-DB19-D15007620F94}"/>
              </a:ext>
            </a:extLst>
          </p:cNvPr>
          <p:cNvSpPr txBox="1"/>
          <p:nvPr/>
        </p:nvSpPr>
        <p:spPr>
          <a:xfrm>
            <a:off x="579748" y="1182475"/>
            <a:ext cx="6610547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650" b="1" dirty="0">
                <a:solidFill>
                  <a:prstClr val="black"/>
                </a:solidFill>
                <a:latin typeface="Trebuchet MS" panose="020B0603020202020204"/>
              </a:rPr>
              <a:t>4.Strain</a:t>
            </a:r>
          </a:p>
          <a:p>
            <a:pPr defTabSz="342900"/>
            <a:r>
              <a:rPr lang="en-US" sz="1650" dirty="0">
                <a:solidFill>
                  <a:prstClr val="black"/>
                </a:solidFill>
                <a:latin typeface="Trebuchet MS" panose="020B0603020202020204"/>
              </a:rPr>
              <a:t>The displacement per unit length (dimensionless) is known as strain.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DF773-4692-9B59-1158-76CB20B99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94" y="2632021"/>
            <a:ext cx="2128101" cy="2403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C166F2-8264-83F7-57B2-6F0D062BEB87}"/>
              </a:ext>
            </a:extLst>
          </p:cNvPr>
          <p:cNvSpPr txBox="1"/>
          <p:nvPr/>
        </p:nvSpPr>
        <p:spPr>
          <a:xfrm>
            <a:off x="1244338" y="3429000"/>
            <a:ext cx="48165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l-GR" sz="3000" b="1" dirty="0">
                <a:solidFill>
                  <a:prstClr val="black"/>
                </a:solidFill>
                <a:latin typeface="Trebuchet MS" panose="020B0603020202020204"/>
              </a:rPr>
              <a:t>ε</a:t>
            </a:r>
            <a:r>
              <a:rPr lang="en-US" sz="3000" b="1" dirty="0">
                <a:solidFill>
                  <a:prstClr val="black"/>
                </a:solidFill>
                <a:latin typeface="Trebuchet MS" panose="020B0603020202020204"/>
              </a:rPr>
              <a:t>t = ∆L/ Lo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6410F-7A34-4934-9E0B-C120015C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9230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C613C-7049-4392-9516-1C3F6F5A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CDE91-E7A5-4D05-BC70-9FEB38290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141</a:t>
            </a:fld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22464-D930-481F-B6DA-297CD236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142</a:t>
            </a:fld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31F37-8F59-466E-B0AB-BD44E663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143</a:t>
            </a:fld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3D79B-909D-4828-91F6-743DD42D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144</a:t>
            </a:fld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3" name="Picture 2" descr="temp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F6670-C758-47E7-AF00-1E63E032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145</a:t>
            </a:fld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45712-3E1A-EBF1-1270-D48B1A9BD2D5}"/>
              </a:ext>
            </a:extLst>
          </p:cNvPr>
          <p:cNvSpPr txBox="1"/>
          <p:nvPr/>
        </p:nvSpPr>
        <p:spPr>
          <a:xfrm>
            <a:off x="1061884" y="2286000"/>
            <a:ext cx="7020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Coating and Mix Design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(Week 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14-15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73CFA-0ED1-BF95-5815-F5E1E1B8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7FF5-F3A2-C940-7D91-853C45C7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2" y="510988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1776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0E284-44F6-4FD7-B614-D0DA64FA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7094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C4E9A1-144A-40BF-BEDE-C42212D8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7727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5CDE-9F26-4C58-8146-AABF05ED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821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EPOXY COATING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76785-F504-4402-B1D7-9EBAAFA5A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40" y="1290918"/>
            <a:ext cx="7789209" cy="4886045"/>
          </a:xfrm>
        </p:spPr>
        <p:txBody>
          <a:bodyPr/>
          <a:lstStyle/>
          <a:p>
            <a:r>
              <a:rPr lang="en-US" dirty="0"/>
              <a:t>Epoxy coating is a protective substance that's applied to surfaces to protect them from corrosion, chemicals, and other damage. It's used in many industries, including construction, automotive, aerospace, and oil and gas.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526FB-55EC-4E42-95C4-0CC5875F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237" y="3441421"/>
            <a:ext cx="3660798" cy="273554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BB398-F1F9-48DF-824B-748F8D0B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CDC3ED-9B1D-464E-75D7-765745B63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29" y="1194847"/>
            <a:ext cx="6610547" cy="44683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73ECFD-9413-4EE8-948F-46664531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4554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BE33-5109-43F9-95A2-AE4E303D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86" y="134470"/>
            <a:ext cx="7886700" cy="95922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USES OF EPOXY COATING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284FD-F580-422A-8C8F-30676C7E5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59224"/>
            <a:ext cx="7886700" cy="521773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Flooring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Epoxy coating can be used to protect floors in factories, warehouses, schools, hospitals, and offices. It's also used in garages and basements. </a:t>
            </a:r>
          </a:p>
          <a:p>
            <a:r>
              <a:rPr lang="en-US" b="1" dirty="0"/>
              <a:t>Water protection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Epoxy coating can protect concrete and steel from water damage, including acid mist, organic acids, and corrosive chemicals. It can also be used in sewage and water treatment tanks. </a:t>
            </a:r>
          </a:p>
          <a:p>
            <a:r>
              <a:rPr lang="en-US" b="1" dirty="0"/>
              <a:t>Corrosion protection</a:t>
            </a:r>
          </a:p>
          <a:p>
            <a:pPr marL="0" indent="0">
              <a:buNone/>
            </a:pPr>
            <a:r>
              <a:rPr lang="en-US" sz="2000" dirty="0"/>
              <a:t>Epoxy coating can protect steel and concrete structures from corrosion. It can also be used to protect aircraft, car bodies, and pipelines. </a:t>
            </a:r>
          </a:p>
          <a:p>
            <a:r>
              <a:rPr lang="en-US" b="1" dirty="0"/>
              <a:t>Paints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Epoxy coating can be used as a paint for floors and metals. It can be customized with patterns or textures.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27EE6-61FF-49A9-996A-D8DDEE24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6583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2B26DB-10DC-4B28-9D2F-4D9EEA4C7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1220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64289-F58B-409A-93DC-DA363693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7889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777E4-886E-422D-9027-EE556377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8700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1678A-4AA0-477B-9FA4-4023DF16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1401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511A1A-FCF7-4935-81C2-ED433967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7970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E455C8-693B-4127-9B05-7C421DCC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7960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A7C20-5350-42BE-B6B7-B18F16D8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602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A5FF8-5CB0-45E4-9C72-18455F5B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8652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0F2040-9705-41F1-B182-D9D8043C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05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6E6B48-43AF-4121-41A5-F0BBD3535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9" y="1187777"/>
            <a:ext cx="6561056" cy="44824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F73E2-71DF-490F-AD24-C2EE40146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7959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2C487-1D65-466E-BB04-1929DC3D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4779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E7B913-BF22-462F-8636-46BF1EE0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798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2B1354-EAC0-45AF-9967-1E0DA769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3467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C33236-796C-46CA-8CFA-FA473F4E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1028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382F4-CA29-4243-B509-D10E5DE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6799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BDCCF6-CDFD-4D1A-A90F-941EAD5D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169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6257B-2B79-42DC-8374-EC449BE1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69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9BE8CF-F40B-56A2-51E9-0F2D9338C02A}"/>
              </a:ext>
            </a:extLst>
          </p:cNvPr>
          <p:cNvSpPr txBox="1"/>
          <p:nvPr/>
        </p:nvSpPr>
        <p:spPr>
          <a:xfrm>
            <a:off x="408299" y="1141189"/>
            <a:ext cx="695874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650" b="1" dirty="0">
                <a:solidFill>
                  <a:prstClr val="black"/>
                </a:solidFill>
                <a:latin typeface="Trebuchet MS" panose="020B0603020202020204"/>
              </a:rPr>
              <a:t>5.Stiffness</a:t>
            </a:r>
          </a:p>
          <a:p>
            <a:pPr defTabSz="342900"/>
            <a:r>
              <a:rPr lang="en-US" dirty="0">
                <a:solidFill>
                  <a:prstClr val="black"/>
                </a:solidFill>
                <a:latin typeface="Trebuchet MS" panose="020B0603020202020204"/>
              </a:rPr>
              <a:t>It is the measure of a material's ability not to deflect under an applied load. Example : Glass is </a:t>
            </a:r>
            <a:r>
              <a:rPr lang="en-US">
                <a:solidFill>
                  <a:prstClr val="black"/>
                </a:solidFill>
                <a:latin typeface="Trebuchet MS" panose="020B0603020202020204"/>
              </a:rPr>
              <a:t>stiffer material.</a:t>
            </a:r>
            <a:endParaRPr lang="en-US" sz="1650" b="1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52BAC0-ECFB-B5F2-7248-E221E529E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88" y="2456700"/>
            <a:ext cx="5938886" cy="28971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82EBAB-2C93-43FD-BB90-744F2C65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40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9C27EA-ECDC-4BEF-9F22-B941EF541EA6}"/>
              </a:ext>
            </a:extLst>
          </p:cNvPr>
          <p:cNvSpPr txBox="1"/>
          <p:nvPr/>
        </p:nvSpPr>
        <p:spPr>
          <a:xfrm>
            <a:off x="627472" y="1227797"/>
            <a:ext cx="660524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650" b="1" dirty="0">
                <a:solidFill>
                  <a:prstClr val="black"/>
                </a:solidFill>
                <a:latin typeface="Trebuchet MS" panose="020B0603020202020204"/>
              </a:rPr>
              <a:t>6.Hardness</a:t>
            </a:r>
          </a:p>
          <a:p>
            <a:pPr defTabSz="342900"/>
            <a:r>
              <a:rPr lang="en-US" sz="1650" dirty="0">
                <a:solidFill>
                  <a:prstClr val="black"/>
                </a:solidFill>
                <a:latin typeface="Trebuchet MS" panose="020B0603020202020204"/>
              </a:rPr>
              <a:t>It is the ability of a material to withstand scratching</a:t>
            </a:r>
            <a:r>
              <a:rPr lang="en-US" sz="1350" dirty="0">
                <a:solidFill>
                  <a:prstClr val="black"/>
                </a:solidFill>
                <a:latin typeface="Trebuchet MS" panose="020B0603020202020204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039E8-6C32-EFCA-CAC9-EE79EB87A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41" y="2476758"/>
            <a:ext cx="5076335" cy="28700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86DCF8-0B4A-4875-B89D-375F673B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34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86BD259-E026-E4F9-CE9D-4ECF95D0942C}"/>
              </a:ext>
            </a:extLst>
          </p:cNvPr>
          <p:cNvSpPr txBox="1"/>
          <p:nvPr/>
        </p:nvSpPr>
        <p:spPr>
          <a:xfrm>
            <a:off x="339365" y="1110007"/>
            <a:ext cx="6483285" cy="1177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650" b="1" dirty="0">
                <a:solidFill>
                  <a:prstClr val="black"/>
                </a:solidFill>
                <a:latin typeface="Trebuchet MS" panose="020B0603020202020204"/>
              </a:rPr>
              <a:t>7.Ductility</a:t>
            </a:r>
          </a:p>
          <a:p>
            <a:pPr defTabSz="342900"/>
            <a:r>
              <a:rPr lang="en-US" dirty="0">
                <a:solidFill>
                  <a:prstClr val="black"/>
                </a:solidFill>
                <a:latin typeface="Trebuchet MS" panose="020B0603020202020204"/>
              </a:rPr>
              <a:t>It refer to the capacity of substance to undergo deformation under tension without rupture. Example: Mild steel , Bitumen</a:t>
            </a:r>
            <a:endParaRPr lang="en-US" sz="1650" b="1" dirty="0"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00B87-20A6-0AD1-0A8E-8FF86E3C4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28" y="2405602"/>
            <a:ext cx="3796646" cy="28280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F4C50-8882-4351-9D18-3E15AB7F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7B1A-B0FF-4132-A847-3CB2C0665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29" y="681036"/>
            <a:ext cx="8345021" cy="2519363"/>
          </a:xfrm>
        </p:spPr>
        <p:txBody>
          <a:bodyPr>
            <a:noAutofit/>
          </a:bodyPr>
          <a:lstStyle/>
          <a:p>
            <a:pPr marL="342900" algn="ctr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ENGINEERING MATERIALS-II</a:t>
            </a:r>
            <a:b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COURSE CODE: CE-0732-2105                                                                 CREDIT: 04</a:t>
            </a:r>
            <a:b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 EXAMINATION: 2 HOURS                                                         CIE MARKS: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SEMESTER END EXAMINATION: 3 HOURS                                    SEE MARKS: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00E40-9705-4A2B-A452-47CFEC78F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76" y="3137648"/>
            <a:ext cx="7798174" cy="3039316"/>
          </a:xfrm>
        </p:spPr>
        <p:txBody>
          <a:bodyPr/>
          <a:lstStyle/>
          <a:p>
            <a:pPr marL="0" indent="0">
              <a:buNone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Course Learning Outcomes (CLOs):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After completing this course, students will be able to-</a:t>
            </a:r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 01 Understand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properties and applications of engineering materials.</a:t>
            </a:r>
          </a:p>
          <a:p>
            <a:pPr algn="just">
              <a:lnSpc>
                <a:spcPct val="150000"/>
              </a:lnSpc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 02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stress-strain behavior of mild steel.</a:t>
            </a:r>
          </a:p>
          <a:p>
            <a:pPr algn="just">
              <a:lnSpc>
                <a:spcPct val="150000"/>
              </a:lnSpc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 03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of concrete, its properties, defects, and finishing materials.</a:t>
            </a:r>
          </a:p>
          <a:p>
            <a:pPr algn="just">
              <a:lnSpc>
                <a:spcPct val="150000"/>
              </a:lnSpc>
            </a:pP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 04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concrete mix design calculations.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5517F-E427-4724-B450-97996AD02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39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3860D5-9F71-23F9-C7C2-665BEE5DED89}"/>
              </a:ext>
            </a:extLst>
          </p:cNvPr>
          <p:cNvSpPr txBox="1"/>
          <p:nvPr/>
        </p:nvSpPr>
        <p:spPr>
          <a:xfrm>
            <a:off x="422439" y="1171237"/>
            <a:ext cx="6831487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650" b="1" dirty="0">
                <a:solidFill>
                  <a:prstClr val="black"/>
                </a:solidFill>
                <a:latin typeface="Trebuchet MS" panose="020B0603020202020204"/>
              </a:rPr>
              <a:t>8.Malleability</a:t>
            </a:r>
          </a:p>
          <a:p>
            <a:pPr defTabSz="342900"/>
            <a:r>
              <a:rPr lang="en-US" dirty="0">
                <a:solidFill>
                  <a:prstClr val="black"/>
                </a:solidFill>
                <a:latin typeface="Trebuchet MS" panose="020B0603020202020204"/>
              </a:rPr>
              <a:t>Malleability</a:t>
            </a:r>
            <a:r>
              <a:rPr lang="en-US" sz="1650" dirty="0">
                <a:solidFill>
                  <a:prstClr val="black"/>
                </a:solidFill>
                <a:latin typeface="Trebuchet MS" panose="020B0603020202020204"/>
              </a:rPr>
              <a:t> of a material is its ability to be flattered into thin sheets without cracking by hot or cold working. Example: Mild steel , Gold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F87E8F-E02B-3331-C5E5-0B48D9E0A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73" y="2798215"/>
            <a:ext cx="3874416" cy="22233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112B75-9D47-41B4-8023-012373F3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62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AB294D-7B87-65A0-2928-CD97598CC109}"/>
              </a:ext>
            </a:extLst>
          </p:cNvPr>
          <p:cNvSpPr txBox="1"/>
          <p:nvPr/>
        </p:nvSpPr>
        <p:spPr>
          <a:xfrm>
            <a:off x="726453" y="1289661"/>
            <a:ext cx="6520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650" b="1" dirty="0">
                <a:solidFill>
                  <a:prstClr val="black"/>
                </a:solidFill>
                <a:latin typeface="Trebuchet MS" panose="020B0603020202020204"/>
              </a:rPr>
              <a:t>9.Brittleness</a:t>
            </a:r>
          </a:p>
          <a:p>
            <a:pPr defTabSz="342900"/>
            <a:r>
              <a:rPr lang="en-US" sz="1650" dirty="0">
                <a:solidFill>
                  <a:prstClr val="black"/>
                </a:solidFill>
                <a:latin typeface="Trebuchet MS" panose="020B0603020202020204"/>
              </a:rPr>
              <a:t>It is the property of a material that shows little or no plastic deformation before fracture when a force is applied</a:t>
            </a:r>
            <a:r>
              <a:rPr lang="en-US" sz="1650" b="1" dirty="0">
                <a:solidFill>
                  <a:prstClr val="black"/>
                </a:solidFill>
                <a:latin typeface="Trebuchet MS" panose="020B0603020202020204"/>
              </a:rPr>
              <a:t>. </a:t>
            </a:r>
            <a:r>
              <a:rPr lang="en-US" sz="1650" dirty="0">
                <a:solidFill>
                  <a:prstClr val="black"/>
                </a:solidFill>
                <a:latin typeface="Trebuchet MS" panose="020B0603020202020204"/>
              </a:rPr>
              <a:t>Example : Glass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4DF01B-1386-408A-8CC1-65BD3E49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73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78237B-960A-42C2-A874-E1886FEAE1F5}"/>
              </a:ext>
            </a:extLst>
          </p:cNvPr>
          <p:cNvSpPr txBox="1"/>
          <p:nvPr/>
        </p:nvSpPr>
        <p:spPr>
          <a:xfrm>
            <a:off x="1223683" y="1348068"/>
            <a:ext cx="72584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Arial Black" panose="020B0A04020102020204" pitchFamily="34" charset="0"/>
              </a:rPr>
              <a:t>DIFFERENCE BETWEEN PHYSICAL and MECHANICAL PROPERTIES OF ENGINEERING MATERIAL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997AE-3D7D-4C20-8AB8-E348BE261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46" y="2136822"/>
            <a:ext cx="6906085" cy="33731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3E827-670D-4002-B72C-33FAD75D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64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D7A50B-0E07-4B8C-A5F6-E029D66FC8DB}"/>
              </a:ext>
            </a:extLst>
          </p:cNvPr>
          <p:cNvSpPr txBox="1"/>
          <p:nvPr/>
        </p:nvSpPr>
        <p:spPr>
          <a:xfrm>
            <a:off x="2467536" y="1301003"/>
            <a:ext cx="53288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rial Black" panose="020B0A04020102020204" pitchFamily="34" charset="0"/>
              </a:rPr>
              <a:t>EXPLANATION of STRESS-SRAIN DIAGRAM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64DA0-839B-4724-9DDB-69B6EEDF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84" y="1720784"/>
            <a:ext cx="6767232" cy="37870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1E2229-DA3B-492B-AE3B-11299084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06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331B0-60B9-4026-B394-5E5835228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2" y="1321594"/>
            <a:ext cx="7422356" cy="42148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2939FA-BA66-46B8-BCF8-BACD3FEB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8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7378-C749-419D-A0C3-D65799C7B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4" y="1703785"/>
            <a:ext cx="8215313" cy="34504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EC65C-641F-4C60-AA75-FE54A6EB3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52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81E6E-878C-4EB3-A255-EE7C72900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9" y="1023092"/>
            <a:ext cx="3617259" cy="3533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DF89E5-4C5C-4A22-9B39-FA61FAE70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93" y="3281081"/>
            <a:ext cx="3667426" cy="3576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D7E26-04F3-4B10-82DB-6ED9B9E89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391" y="1377273"/>
            <a:ext cx="3214688" cy="380761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A7396-27F0-496A-AB8D-77DDBD40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44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5A2C9-1F6E-4619-B61B-E1EBC4C1B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10" y="1321594"/>
            <a:ext cx="7393781" cy="42148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963DAD-A26F-4DCF-AF7F-D330B5A48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0856F-FB41-49CE-ADA9-5053B3EFC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3" y="1321594"/>
            <a:ext cx="7379494" cy="42148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6B3FDD-1A97-44D7-9103-22118C78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04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45712-3E1A-EBF1-1270-D48B1A9BD2D5}"/>
              </a:ext>
            </a:extLst>
          </p:cNvPr>
          <p:cNvSpPr txBox="1"/>
          <p:nvPr/>
        </p:nvSpPr>
        <p:spPr>
          <a:xfrm>
            <a:off x="1061884" y="2286000"/>
            <a:ext cx="70202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Concrete and It’s Classifications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02-03)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73CFA-0ED1-BF95-5815-F5E1E1B8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7FF5-F3A2-C940-7D91-853C45C7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2" y="510988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2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95C9CC-EAA6-42F7-B599-8D885BB72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555027"/>
              </p:ext>
            </p:extLst>
          </p:nvPr>
        </p:nvGraphicFramePr>
        <p:xfrm>
          <a:off x="681318" y="797860"/>
          <a:ext cx="7834034" cy="407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664">
                  <a:extLst>
                    <a:ext uri="{9D8B030D-6E8A-4147-A177-3AD203B41FA5}">
                      <a16:colId xmlns:a16="http://schemas.microsoft.com/office/drawing/2014/main" val="142963768"/>
                    </a:ext>
                  </a:extLst>
                </a:gridCol>
                <a:gridCol w="4947574">
                  <a:extLst>
                    <a:ext uri="{9D8B030D-6E8A-4147-A177-3AD203B41FA5}">
                      <a16:colId xmlns:a16="http://schemas.microsoft.com/office/drawing/2014/main" val="2764544423"/>
                    </a:ext>
                  </a:extLst>
                </a:gridCol>
                <a:gridCol w="1151435">
                  <a:extLst>
                    <a:ext uri="{9D8B030D-6E8A-4147-A177-3AD203B41FA5}">
                      <a16:colId xmlns:a16="http://schemas.microsoft.com/office/drawing/2014/main" val="223588349"/>
                    </a:ext>
                  </a:extLst>
                </a:gridCol>
                <a:gridCol w="1051361">
                  <a:extLst>
                    <a:ext uri="{9D8B030D-6E8A-4147-A177-3AD203B41FA5}">
                      <a16:colId xmlns:a16="http://schemas.microsoft.com/office/drawing/2014/main" val="3444151423"/>
                    </a:ext>
                  </a:extLst>
                </a:gridCol>
              </a:tblGrid>
              <a:tr h="59398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 Contents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Hours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1826620"/>
                  </a:ext>
                </a:extLst>
              </a:tr>
              <a:tr h="1108647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Properties of Engineering materials, Stress-strain diagram for mild steel, Details of Concrete and it’s properties such as creep, laitance, segregation, bleeding.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en-US" dirty="0"/>
                        <a:t>CLO1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791011"/>
                  </a:ext>
                </a:extLst>
              </a:tr>
              <a:tr h="1108647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Mortar, Properties, use, types, preparation of it,  Precautions of using mortar, Plaster, objectives, types of it, Pointing, method and type of it, Paint Varnish, Distemper.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/>
                        <a:t>CLO2, CLO3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682468"/>
                  </a:ext>
                </a:extLst>
              </a:tr>
              <a:tr h="1106296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Coating, Epoxy Coating, Mix-Design math calculation.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r>
                        <a:rPr lang="en-US" dirty="0"/>
                        <a:t>CLO4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67845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8F022-07D3-4FC4-AE13-4A4F978F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580C2-7992-4C1F-A9E7-C077AE488DCE}"/>
              </a:ext>
            </a:extLst>
          </p:cNvPr>
          <p:cNvSpPr txBox="1"/>
          <p:nvPr/>
        </p:nvSpPr>
        <p:spPr>
          <a:xfrm>
            <a:off x="628650" y="5029201"/>
            <a:ext cx="5883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REFERENCES</a:t>
            </a:r>
          </a:p>
          <a:p>
            <a:pPr marL="342900" indent="-342900">
              <a:buAutoNum type="arabicPeriod"/>
            </a:pPr>
            <a:r>
              <a:rPr lang="en-US" dirty="0"/>
              <a:t>“ Building Construction” authored by S.C. </a:t>
            </a:r>
            <a:r>
              <a:rPr lang="en-US" dirty="0" err="1"/>
              <a:t>Rangwala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“Building Construction” authored by Bindra and Aurora</a:t>
            </a:r>
          </a:p>
          <a:p>
            <a:pPr marL="342900" indent="-342900">
              <a:buAutoNum type="arabicPeriod"/>
            </a:pPr>
            <a:r>
              <a:rPr lang="en-US" dirty="0"/>
              <a:t>“ Engineering Materials” authored by M.A. Aziz</a:t>
            </a:r>
          </a:p>
        </p:txBody>
      </p:sp>
    </p:spTree>
    <p:extLst>
      <p:ext uri="{BB962C8B-B14F-4D97-AF65-F5344CB8AC3E}">
        <p14:creationId xmlns:p14="http://schemas.microsoft.com/office/powerpoint/2010/main" val="4015723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0C8558-EADC-4ACA-AD47-C4CF49654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85" y="1485900"/>
            <a:ext cx="7793831" cy="3886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D4A28F-E9DA-4321-957D-0E0BC678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90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EEF496-EC42-4789-B2D3-6F06F3F98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66" y="1546622"/>
            <a:ext cx="7636669" cy="37647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0C6F2-A009-46B7-9F03-4899A9E7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80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72374C-762B-4FC9-99C7-86F74A7D3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92" y="1286295"/>
            <a:ext cx="7065169" cy="1985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C818C5-A963-43F5-87A0-E34DEB6CA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23" y="3213769"/>
            <a:ext cx="6029848" cy="1828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CC084-E80D-4D67-98C0-787656E8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55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4123F7-988E-4B89-80FD-A3F1AA2F7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41" y="1618060"/>
            <a:ext cx="7350919" cy="36218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6EB946-7115-4B17-A5D0-5D9EF19AE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9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97A80-5576-4844-8057-9B850D88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00" y="1152455"/>
            <a:ext cx="6886575" cy="1164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C69D57-B978-4A02-A1DA-2A136084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69" y="2215614"/>
            <a:ext cx="7336631" cy="29646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5C4AC-9A98-4DB0-B407-7F0A0EEF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22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2C7CD9-2E7A-40AF-AEF9-77D5C3BFE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13" y="1295750"/>
            <a:ext cx="6750844" cy="864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B9DA2-2E03-4545-A2CE-467C8165B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578" y="2373197"/>
            <a:ext cx="7393781" cy="31218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6CCDC-24E8-407F-9A58-43E8B09E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87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5894E-8787-4DB1-9C6E-6EE5A2ED1C53}"/>
              </a:ext>
            </a:extLst>
          </p:cNvPr>
          <p:cNvSpPr txBox="1"/>
          <p:nvPr/>
        </p:nvSpPr>
        <p:spPr>
          <a:xfrm>
            <a:off x="645459" y="654424"/>
            <a:ext cx="820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CLASSIFICATION ACCORDING TO DESIGN OF CONCRETE</a:t>
            </a:r>
            <a:endParaRPr lang="en-US" sz="2400" dirty="0">
              <a:solidFill>
                <a:srgbClr val="000000"/>
              </a:solidFill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C7352-7F35-47C8-B6A1-8CABA133D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683"/>
            <a:ext cx="9144000" cy="38423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883FBB-DCC8-440F-9D82-CD2FF5DB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05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A7A3BE-03FF-4648-87A8-FA57687D784E}"/>
              </a:ext>
            </a:extLst>
          </p:cNvPr>
          <p:cNvSpPr txBox="1"/>
          <p:nvPr/>
        </p:nvSpPr>
        <p:spPr>
          <a:xfrm>
            <a:off x="152400" y="726141"/>
            <a:ext cx="9564563" cy="545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1175" marR="0">
              <a:lnSpc>
                <a:spcPct val="107000"/>
              </a:lnSpc>
              <a:spcBef>
                <a:spcPts val="0"/>
              </a:spcBef>
              <a:spcAft>
                <a:spcPts val="765"/>
              </a:spcAft>
            </a:pPr>
            <a:r>
              <a:rPr lang="en-US" sz="2800" b="1" kern="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Yu Gothic UI" panose="020B0500000000000000" pitchFamily="34" charset="-128"/>
                <a:cs typeface="Aharoni" panose="02010803020104030203" pitchFamily="2" charset="-79"/>
              </a:rPr>
              <a:t>REINFORCED CEMENT CONCRETE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64120-6171-4662-A89D-C10A9D45C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105"/>
            <a:ext cx="9144000" cy="39146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FCA2B-85E5-4075-ACEA-EBA35CB5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10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2B48A9-180D-419E-95F9-22C51962D7AC}"/>
              </a:ext>
            </a:extLst>
          </p:cNvPr>
          <p:cNvSpPr txBox="1"/>
          <p:nvPr/>
        </p:nvSpPr>
        <p:spPr>
          <a:xfrm>
            <a:off x="1748118" y="448236"/>
            <a:ext cx="67773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PRE-STRESSED CEMENT CONCRETE</a:t>
            </a:r>
            <a:endParaRPr lang="en-US" sz="2800" dirty="0">
              <a:solidFill>
                <a:srgbClr val="000000"/>
              </a:solidFill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440F1-DD68-420F-800B-8E6ADA265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0513"/>
            <a:ext cx="9144000" cy="38203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94756-B046-499A-96B8-D65FB397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48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5983E4-C742-4198-A257-D3B282BC0D56}"/>
              </a:ext>
            </a:extLst>
          </p:cNvPr>
          <p:cNvSpPr txBox="1"/>
          <p:nvPr/>
        </p:nvSpPr>
        <p:spPr>
          <a:xfrm>
            <a:off x="851647" y="869576"/>
            <a:ext cx="73762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CLASSIFICATION ACCORDING TO PURPOSE</a:t>
            </a:r>
            <a:endParaRPr lang="en-US" sz="2800" dirty="0">
              <a:solidFill>
                <a:srgbClr val="000000"/>
              </a:solidFill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E5017-FF07-428A-951D-F835F907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328"/>
            <a:ext cx="9144000" cy="38753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2ACE6-0C2E-4985-8DE9-80560840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7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289FA-7E8F-46C1-8C29-A049AFF2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90B0C2F0-08A4-49BA-A011-3E8665BF6D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786414"/>
              </p:ext>
            </p:extLst>
          </p:nvPr>
        </p:nvGraphicFramePr>
        <p:xfrm>
          <a:off x="457200" y="313765"/>
          <a:ext cx="8068235" cy="639513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30202">
                  <a:extLst>
                    <a:ext uri="{9D8B030D-6E8A-4147-A177-3AD203B41FA5}">
                      <a16:colId xmlns:a16="http://schemas.microsoft.com/office/drawing/2014/main" val="215658200"/>
                    </a:ext>
                  </a:extLst>
                </a:gridCol>
                <a:gridCol w="2551202">
                  <a:extLst>
                    <a:ext uri="{9D8B030D-6E8A-4147-A177-3AD203B41FA5}">
                      <a16:colId xmlns:a16="http://schemas.microsoft.com/office/drawing/2014/main" val="2895783460"/>
                    </a:ext>
                  </a:extLst>
                </a:gridCol>
                <a:gridCol w="1397303">
                  <a:extLst>
                    <a:ext uri="{9D8B030D-6E8A-4147-A177-3AD203B41FA5}">
                      <a16:colId xmlns:a16="http://schemas.microsoft.com/office/drawing/2014/main" val="866423733"/>
                    </a:ext>
                  </a:extLst>
                </a:gridCol>
                <a:gridCol w="1406316">
                  <a:extLst>
                    <a:ext uri="{9D8B030D-6E8A-4147-A177-3AD203B41FA5}">
                      <a16:colId xmlns:a16="http://schemas.microsoft.com/office/drawing/2014/main" val="1214748392"/>
                    </a:ext>
                  </a:extLst>
                </a:gridCol>
                <a:gridCol w="982619">
                  <a:extLst>
                    <a:ext uri="{9D8B030D-6E8A-4147-A177-3AD203B41FA5}">
                      <a16:colId xmlns:a16="http://schemas.microsoft.com/office/drawing/2014/main" val="3857658749"/>
                    </a:ext>
                  </a:extLst>
                </a:gridCol>
                <a:gridCol w="1000593">
                  <a:extLst>
                    <a:ext uri="{9D8B030D-6E8A-4147-A177-3AD203B41FA5}">
                      <a16:colId xmlns:a16="http://schemas.microsoft.com/office/drawing/2014/main" val="543604065"/>
                    </a:ext>
                  </a:extLst>
                </a:gridCol>
              </a:tblGrid>
              <a:tr h="86832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Topic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</a:t>
                      </a:r>
                    </a:p>
                    <a:p>
                      <a:pPr algn="ctr"/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Strategy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Strategy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Page No.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60064551"/>
                  </a:ext>
                </a:extLst>
              </a:tr>
              <a:tr h="645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Properties of Engineering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Discussion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05-27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227971"/>
                  </a:ext>
                </a:extLst>
              </a:tr>
              <a:tr h="6287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Concrete and it’s Classifications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Presentation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CLO1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28-40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7461"/>
                  </a:ext>
                </a:extLst>
              </a:tr>
              <a:tr h="5464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Details of Concrete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Discussion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Assignment, </a:t>
                      </a:r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CLO1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41-48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154198"/>
                  </a:ext>
                </a:extLst>
              </a:tr>
              <a:tr h="64504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05-06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Fresh and Harden Properties of Concrete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Lecture, Discussion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Assignment,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49-59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977934"/>
                  </a:ext>
                </a:extLst>
              </a:tr>
              <a:tr h="7859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Defects in Concrete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Lecture, Discussion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Assignment,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 Test</a:t>
                      </a:r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Mid, Final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CLO2,</a:t>
                      </a:r>
                    </a:p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732249"/>
                  </a:ext>
                </a:extLst>
              </a:tr>
              <a:tr h="102545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Mortar, Plaster and Pointing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Discussion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Problem solving,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 Test</a:t>
                      </a: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Final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CLO2,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CLO3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73-113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70562"/>
                  </a:ext>
                </a:extLst>
              </a:tr>
              <a:tr h="6287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Paint, Varnish, White Washing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Presentation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CLO2,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114-144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075008"/>
                  </a:ext>
                </a:extLst>
              </a:tr>
              <a:tr h="54641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Coating, Mix Design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Discussion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145-164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505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806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1C5D1-F4F6-46ED-9F41-4224D19EC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051"/>
            <a:ext cx="9144000" cy="51340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4F94D-FAF5-44AF-9E38-5A032A3B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13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BC958A-491A-4FF9-B5D6-E57BDB86E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669"/>
            <a:ext cx="9144000" cy="488266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8DE66F-1F45-4B92-B97F-43F62C7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DC764-01D2-4F2C-8758-C16928D76B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45712-3E1A-EBF1-1270-D48B1A9BD2D5}"/>
              </a:ext>
            </a:extLst>
          </p:cNvPr>
          <p:cNvSpPr txBox="1"/>
          <p:nvPr/>
        </p:nvSpPr>
        <p:spPr>
          <a:xfrm>
            <a:off x="1061884" y="2286000"/>
            <a:ext cx="7020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of Concrete</a:t>
            </a:r>
          </a:p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04)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73CFA-0ED1-BF95-5815-F5E1E1B8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7FF5-F3A2-C940-7D91-853C45C7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2" y="510988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57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5A97B-0522-48B7-B71E-DEE3C566F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05" y="1360596"/>
            <a:ext cx="6880391" cy="41368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C296C1-78DD-4F56-9007-F1CC6F70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01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FA110-A0CB-430A-9952-2341D1451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2" y="1439188"/>
            <a:ext cx="7037576" cy="3979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06C5C0-F6B3-4010-9B06-BDB61708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0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29155D-C0B4-4E52-ABD0-5AB4AE95A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1" y="1492774"/>
            <a:ext cx="7130458" cy="38724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BDA7EB-31B1-4798-9940-E2ECDF19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47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828045-1DB9-422D-AD1E-F0CC994F6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95" y="1382030"/>
            <a:ext cx="7059010" cy="40939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9BA162-4A4C-4BA5-BB84-EE0EBB53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19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A911E6-9AB2-4AE1-B849-4DE38214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54" y="1396320"/>
            <a:ext cx="7151892" cy="40653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442FE5-12D0-4DFA-8F9F-9C4BC1D4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09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29F293-67B4-41AF-A247-759A4E448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4" y="1449905"/>
            <a:ext cx="7544853" cy="39581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12FE8C-D4EE-4590-A621-D647C0733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5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61E8AF-737E-4F82-B9BF-218B406B2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86" y="1382030"/>
            <a:ext cx="7237629" cy="40939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218DB0-2026-4DA7-8D5C-4DE0D6A2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0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973B7-B599-4B80-5935-9C7CF431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76D1-BC84-44D9-9E2B-F40FD01EB2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D8B2A1-048F-4807-2A69-14040DC5C265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1242041"/>
          <a:ext cx="7886699" cy="24343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38331">
                  <a:extLst>
                    <a:ext uri="{9D8B030D-6E8A-4147-A177-3AD203B41FA5}">
                      <a16:colId xmlns:a16="http://schemas.microsoft.com/office/drawing/2014/main" val="2888850317"/>
                    </a:ext>
                  </a:extLst>
                </a:gridCol>
                <a:gridCol w="894531">
                  <a:extLst>
                    <a:ext uri="{9D8B030D-6E8A-4147-A177-3AD203B41FA5}">
                      <a16:colId xmlns:a16="http://schemas.microsoft.com/office/drawing/2014/main" val="510526172"/>
                    </a:ext>
                  </a:extLst>
                </a:gridCol>
                <a:gridCol w="1426200">
                  <a:extLst>
                    <a:ext uri="{9D8B030D-6E8A-4147-A177-3AD203B41FA5}">
                      <a16:colId xmlns:a16="http://schemas.microsoft.com/office/drawing/2014/main" val="278779417"/>
                    </a:ext>
                  </a:extLst>
                </a:gridCol>
                <a:gridCol w="1016010">
                  <a:extLst>
                    <a:ext uri="{9D8B030D-6E8A-4147-A177-3AD203B41FA5}">
                      <a16:colId xmlns:a16="http://schemas.microsoft.com/office/drawing/2014/main" val="2336656898"/>
                    </a:ext>
                  </a:extLst>
                </a:gridCol>
                <a:gridCol w="2511627">
                  <a:extLst>
                    <a:ext uri="{9D8B030D-6E8A-4147-A177-3AD203B41FA5}">
                      <a16:colId xmlns:a16="http://schemas.microsoft.com/office/drawing/2014/main" val="3991210824"/>
                    </a:ext>
                  </a:extLst>
                </a:gridCol>
              </a:tblGrid>
              <a:tr h="747395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Bloom’s Category Marks </a:t>
                      </a:r>
                    </a:p>
                    <a:p>
                      <a:pPr marL="6350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(out of 120)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62865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(60)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Assignments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Quizzes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11366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" marR="6286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External Participation in Curricular/Co-Curricular Activities (20)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867205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Remember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 10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Attendance</a:t>
                      </a:r>
                    </a:p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946571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Understand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 10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 10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380305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Apply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 10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51695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Analyze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 10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232607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Evaluate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 10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79021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 10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75400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47F04C-150B-043E-FC5B-687FAE7527D6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4539670"/>
          <a:ext cx="7886700" cy="18384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151559">
                  <a:extLst>
                    <a:ext uri="{9D8B030D-6E8A-4147-A177-3AD203B41FA5}">
                      <a16:colId xmlns:a16="http://schemas.microsoft.com/office/drawing/2014/main" val="3587718015"/>
                    </a:ext>
                  </a:extLst>
                </a:gridCol>
                <a:gridCol w="3735141">
                  <a:extLst>
                    <a:ext uri="{9D8B030D-6E8A-4147-A177-3AD203B41FA5}">
                      <a16:colId xmlns:a16="http://schemas.microsoft.com/office/drawing/2014/main" val="749789119"/>
                    </a:ext>
                  </a:extLst>
                </a:gridCol>
              </a:tblGrid>
              <a:tr h="234061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Bloom’s Category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326490"/>
                  </a:ext>
                </a:extLst>
              </a:tr>
              <a:tr h="234061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Remember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523249"/>
                  </a:ext>
                </a:extLst>
              </a:tr>
              <a:tr h="234061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Understand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076765"/>
                  </a:ext>
                </a:extLst>
              </a:tr>
              <a:tr h="234693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Apply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15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550840"/>
                  </a:ext>
                </a:extLst>
              </a:tr>
              <a:tr h="234693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Analyze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15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612968"/>
                  </a:ext>
                </a:extLst>
              </a:tr>
              <a:tr h="234693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Evaluate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/>
                        </a:rPr>
                        <a:t>15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838057"/>
                  </a:ext>
                </a:extLst>
              </a:tr>
              <a:tr h="228367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0837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2BA9F5B-8D32-7681-808B-44FDC1B2E457}"/>
              </a:ext>
            </a:extLst>
          </p:cNvPr>
          <p:cNvSpPr txBox="1"/>
          <p:nvPr/>
        </p:nvSpPr>
        <p:spPr>
          <a:xfrm>
            <a:off x="533400" y="361842"/>
            <a:ext cx="5619750" cy="768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ASSESSMENT PATTERN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CIE-Continuous Internal Evaluation (120 Marks)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D257B-DE1D-63A2-7CEA-E3AC1355FC6D}"/>
              </a:ext>
            </a:extLst>
          </p:cNvPr>
          <p:cNvSpPr txBox="1"/>
          <p:nvPr/>
        </p:nvSpPr>
        <p:spPr>
          <a:xfrm>
            <a:off x="533400" y="4114800"/>
            <a:ext cx="5619750" cy="35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SEE- Semester End Examination (80 Marks)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053658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45712-3E1A-EBF1-1270-D48B1A9BD2D5}"/>
              </a:ext>
            </a:extLst>
          </p:cNvPr>
          <p:cNvSpPr txBox="1"/>
          <p:nvPr/>
        </p:nvSpPr>
        <p:spPr>
          <a:xfrm>
            <a:off x="1061884" y="2286000"/>
            <a:ext cx="70202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 and Harden Properties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Concrete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(Week 0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5-06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73CFA-0ED1-BF95-5815-F5E1E1B8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7FF5-F3A2-C940-7D91-853C45C7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2" y="510988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342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877AFA-780C-4BB4-8B5B-DD5B6142E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9" y="949285"/>
            <a:ext cx="6562164" cy="536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12862-8E03-4847-BA08-43941CB75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5" y="1575597"/>
            <a:ext cx="6885887" cy="2307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D8A240-3484-49EC-9C94-046CBC39E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5" y="3777596"/>
            <a:ext cx="6759687" cy="20752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D506C-09FE-4215-BC12-4624196D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846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9F7B7-980E-4860-B0F7-AFA210E68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1" y="1042655"/>
            <a:ext cx="7078750" cy="2126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6DCECD-BE15-4CE8-BE25-C912F1714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0" y="2894217"/>
            <a:ext cx="7078750" cy="28378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6221E-F0ED-4D7B-9BCF-ECFEBE0D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36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E621D-D7B3-4C27-B72B-F2EEBEF9A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9" y="994065"/>
            <a:ext cx="7859222" cy="2543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0B49D-8FEA-426C-90F0-0AC2FBFEE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4" y="3429001"/>
            <a:ext cx="7723472" cy="23291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420A06-5D95-4CDC-B88E-C42FA4713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80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B7BE1-48DB-44E0-A57E-7FCF940DB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87" y="1063576"/>
            <a:ext cx="6662291" cy="2691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2EE5E9-396A-4486-A21D-4CFCE4B59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2" y="3533214"/>
            <a:ext cx="6775841" cy="2407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64124-6B4E-4384-BA14-289DFE88B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02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138BD-44EE-465B-9599-D1749C232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7" y="976528"/>
            <a:ext cx="7616300" cy="3936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46192-7E6D-4B72-82E2-6564296D4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7" y="4924076"/>
            <a:ext cx="7566287" cy="9573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F5679B-90A3-475C-B2CD-AD4E7E24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23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89043-C636-47B8-B4EB-5C43C7BFB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9" y="1365682"/>
            <a:ext cx="8085830" cy="39425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F96BF6-9FB8-43E5-89C5-0206045E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5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F11DA-DE77-4282-91F9-85385E1F2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46" y="1485629"/>
            <a:ext cx="7537709" cy="38867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39B79-7ADA-4C58-85EC-CCBAC92A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5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A4522-FDB9-46D0-A8C7-31F279946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11" y="1105136"/>
            <a:ext cx="6571708" cy="1463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26F388-4871-4E51-B96F-2D21EB639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66" y="2569099"/>
            <a:ext cx="5715798" cy="32508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09F802-0A4C-4393-AAE2-0B6EE61B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20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EE836-EBF7-40EC-891C-44A5BCCAC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18" y="1047853"/>
            <a:ext cx="6823234" cy="2543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EF1389-A4BC-43C9-B1A7-0937E22F6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359" y="3533375"/>
            <a:ext cx="4750954" cy="22767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66F846-ABB3-4037-A3A9-3B88B46B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5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45712-3E1A-EBF1-1270-D48B1A9BD2D5}"/>
              </a:ext>
            </a:extLst>
          </p:cNvPr>
          <p:cNvSpPr txBox="1"/>
          <p:nvPr/>
        </p:nvSpPr>
        <p:spPr>
          <a:xfrm>
            <a:off x="1061884" y="2286000"/>
            <a:ext cx="70202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Properties of Engineering Materials</a:t>
            </a: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73CFA-0ED1-BF95-5815-F5E1E1B8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7FF5-F3A2-C940-7D91-853C45C7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2" y="510988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238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D72F6E-BF6D-46E4-9D21-19E5275C8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38" y="1239279"/>
            <a:ext cx="7430537" cy="2322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6522A-9070-4548-8370-2A39ECEEB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53" y="3561321"/>
            <a:ext cx="4914504" cy="22533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23670B-5BA0-49D1-9C4E-9DD07196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38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45712-3E1A-EBF1-1270-D48B1A9BD2D5}"/>
              </a:ext>
            </a:extLst>
          </p:cNvPr>
          <p:cNvSpPr txBox="1"/>
          <p:nvPr/>
        </p:nvSpPr>
        <p:spPr>
          <a:xfrm>
            <a:off x="1061884" y="2286000"/>
            <a:ext cx="70202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Defects in Concrete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(Week 07)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73CFA-0ED1-BF95-5815-F5E1E1B8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7FF5-F3A2-C940-7D91-853C45C7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2" y="510988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714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FAF57-8FDD-4456-9CC7-BE65C0E1F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4" y="1753557"/>
            <a:ext cx="7816353" cy="33508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28335A-8E17-41D1-90E4-58C8AB27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017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F813A-FEE9-41E4-BB6B-8984D20E3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0" y="1861726"/>
            <a:ext cx="7737761" cy="19505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D5043-5263-40F6-8439-A7D478C7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447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08BB0-758C-41F7-A769-37377D314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10" y="1885361"/>
            <a:ext cx="7116168" cy="24149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C3945-3A59-4902-8D63-B979397E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215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386F6-ED77-4EB2-AAE6-853977320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7" y="1732123"/>
            <a:ext cx="7837787" cy="33937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AAC47E-4BC8-481E-89DB-DE83C3D2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95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94097-1FC2-40D6-B255-E97D763AA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78" y="1040346"/>
            <a:ext cx="6146659" cy="1470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4F765A-DCC1-4E84-B56E-15317F81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77" y="2511239"/>
            <a:ext cx="6463446" cy="33886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8F97A-B0B6-406C-8360-968A38CB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438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F6608-2741-4994-B12C-8C8381058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1" y="1181369"/>
            <a:ext cx="7823498" cy="41725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0781D-8702-4519-871C-AC3D9756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98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10E3A-9FA3-4A56-B227-23C6DA5BF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35" y="1067434"/>
            <a:ext cx="6544845" cy="2223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4E97E-12DF-4B56-BE7E-753AC0D86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61" y="3477606"/>
            <a:ext cx="7409103" cy="20005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17EB77-0810-4BC7-9A94-6ABF7DCA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241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381B8-7102-465B-A8E3-B5C125D66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39" y="1292721"/>
            <a:ext cx="6837523" cy="42725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C5FEA3-971A-453F-B8F0-C330EAE4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9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5B572-74FC-B8E0-D4BF-23773A17F166}"/>
              </a:ext>
            </a:extLst>
          </p:cNvPr>
          <p:cNvSpPr txBox="1"/>
          <p:nvPr/>
        </p:nvSpPr>
        <p:spPr>
          <a:xfrm>
            <a:off x="1156448" y="259976"/>
            <a:ext cx="58482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endParaRPr lang="en-US" b="1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 defTabSz="342900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Properties of Engineering Materials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D9A67-F2E1-DDF7-4367-897CAA2DAF23}"/>
              </a:ext>
            </a:extLst>
          </p:cNvPr>
          <p:cNvSpPr txBox="1"/>
          <p:nvPr/>
        </p:nvSpPr>
        <p:spPr>
          <a:xfrm>
            <a:off x="779929" y="1506071"/>
            <a:ext cx="47471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an Engineering Materials</a:t>
            </a:r>
            <a:r>
              <a:rPr lang="en-US" b="1" dirty="0">
                <a:solidFill>
                  <a:prstClr val="black"/>
                </a:solidFill>
                <a:latin typeface="Trebuchet MS" panose="020B0603020202020204"/>
              </a:rPr>
              <a:t>?</a:t>
            </a:r>
            <a:endParaRPr lang="en-US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8E7F0-1BF2-0C25-3DA1-7553062DB3E6}"/>
              </a:ext>
            </a:extLst>
          </p:cNvPr>
          <p:cNvSpPr txBox="1"/>
          <p:nvPr/>
        </p:nvSpPr>
        <p:spPr>
          <a:xfrm>
            <a:off x="941294" y="2088776"/>
            <a:ext cx="5610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Segoe UI Historic" panose="020B0502040204020203" pitchFamily="34" charset="0"/>
              </a:rPr>
              <a:t>-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material which is used on applied in engineering purposes is known as Engineering material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503E5-B6D4-F4ED-AD5B-FF2AAC1F2B35}"/>
              </a:ext>
            </a:extLst>
          </p:cNvPr>
          <p:cNvSpPr txBox="1"/>
          <p:nvPr/>
        </p:nvSpPr>
        <p:spPr>
          <a:xfrm>
            <a:off x="1023397" y="3083859"/>
            <a:ext cx="464229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 of  Engineering materials</a:t>
            </a:r>
          </a:p>
          <a:p>
            <a:pPr defTabSz="3429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Metals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Ceramics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Polymers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Composites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Biomaterial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Concrete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DB46D7-F765-48C4-8013-E9B9D2A59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042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EB6A0-F593-4C92-8A8F-9EA307AD8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8" y="1105928"/>
            <a:ext cx="7373379" cy="43368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0A7ABC-84C8-4E9C-ACDE-A4F6BED6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876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D05FB-4EE4-4DBD-8A2D-2F1719CCB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87" y="1348663"/>
            <a:ext cx="6716063" cy="35152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E5C194-29D7-47D7-8B4F-57B982AD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60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1D444-C638-4483-8673-409E26064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24" y="1382030"/>
            <a:ext cx="7273352" cy="40939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D8EAC3-13AA-449C-ADBB-DCB274CD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71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61C003-34A5-45F7-BA4C-8EC6F5477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19" y="1285576"/>
            <a:ext cx="6987563" cy="42868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20DACA-AA01-4033-9F99-450B4DF9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0E5D-ED77-4270-A217-E40F5160B2C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29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45712-3E1A-EBF1-1270-D48B1A9BD2D5}"/>
              </a:ext>
            </a:extLst>
          </p:cNvPr>
          <p:cNvSpPr txBox="1"/>
          <p:nvPr/>
        </p:nvSpPr>
        <p:spPr>
          <a:xfrm>
            <a:off x="1061884" y="2286000"/>
            <a:ext cx="7020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Mortar, Plaster, and Pointing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(Week 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08-10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73CFA-0ED1-BF95-5815-F5E1E1B8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7FF5-F3A2-C940-7D91-853C45C7B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2" y="510988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816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Mortar-plaster-pointing-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D29DB-A010-4A8E-9DB8-A8BDF8EF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Mortar-plaster-pointing-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7D9AF1-2071-4AA8-BB8F-6E6070186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Mortar-plaster-pointing-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8789C-E459-4BA0-9884-D9958C58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Mortar-plaster-pointing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714759-500F-42ED-90F6-9DD625F4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Mortar-plaster-pointing-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F8AAC-1F7B-49F7-A40F-68BCE938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BDBE91-1DD5-F56F-A8AF-6CB297576A51}"/>
              </a:ext>
            </a:extLst>
          </p:cNvPr>
          <p:cNvSpPr txBox="1"/>
          <p:nvPr/>
        </p:nvSpPr>
        <p:spPr>
          <a:xfrm>
            <a:off x="761803" y="1349088"/>
            <a:ext cx="60679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210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Examples of Civil Engineering materials</a:t>
            </a:r>
          </a:p>
          <a:p>
            <a:pPr defTabSz="342900"/>
            <a:endParaRPr lang="en-US" sz="2100" b="1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Bricks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Timber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Aggregate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Cement</a:t>
            </a:r>
            <a:r>
              <a:rPr lang="en-US" sz="2100" dirty="0">
                <a:solidFill>
                  <a:srgbClr val="FFFFFF"/>
                </a:solidFill>
                <a:latin typeface="Segoe UI Historic" panose="020B0502040204020203" pitchFamily="34" charset="0"/>
              </a:rPr>
              <a:t>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Reinforcement (M.S Bar)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Concrete (sand + cement + khoa + water)</a:t>
            </a:r>
            <a:r>
              <a:rPr lang="en-US" sz="2100" dirty="0">
                <a:solidFill>
                  <a:srgbClr val="FFFFFF"/>
                </a:solidFill>
                <a:latin typeface="Segoe UI Historic" panose="020B0502040204020203" pitchFamily="34" charset="0"/>
              </a:rPr>
              <a:t>)</a:t>
            </a:r>
            <a:endParaRPr lang="en-US" sz="2100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Paint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Glass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Tiles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Fittings ( water supply, sewage line </a:t>
            </a:r>
            <a:r>
              <a:rPr lang="en-US" sz="2100" dirty="0" err="1">
                <a:solidFill>
                  <a:prstClr val="black"/>
                </a:solidFill>
                <a:latin typeface="Segoe UI Historic" panose="020B0502040204020203" pitchFamily="34" charset="0"/>
              </a:rPr>
              <a:t>Etc</a:t>
            </a:r>
            <a:r>
              <a:rPr lang="en-US" sz="2100" dirty="0">
                <a:solidFill>
                  <a:prstClr val="black"/>
                </a:solidFill>
                <a:latin typeface="Segoe UI Historic" panose="020B0502040204020203" pitchFamily="34" charset="0"/>
              </a:rPr>
              <a:t>)</a:t>
            </a:r>
            <a:endParaRPr lang="en-US" sz="21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E5A232-BAE4-4F5B-ABEF-7EDB0FDA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679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Mortar-plaster-pointing-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D6446-C7DF-4AE0-90A8-D98C2151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Mortar-plaster-pointing-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FA2AE7-93A5-4575-9E89-5837578A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Mortar-plaster-pointing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4FEAA8-13DF-4BB7-9D3A-6598C844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Mortar-plaster-pointing-1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DF992-6748-48AA-A14A-E4B634BC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Mortar-plaster-pointing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9C702B-61C7-4943-9311-44A45CB7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Mortar-plaster-pointing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FA857-86BA-4926-957E-9FD096DE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Mortar-plaster-pointing-1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1C057-99C3-4B90-AD03-016A9AB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Mortar-plaster-pointing-1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0FEC71-4ECC-4B86-8B1E-EC7B599F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Mortar-plaster-pointing-1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C61504-4CB6-41B8-BB73-8908C6C6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Mortar-plaster-pointing-1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18C98C-9348-424A-AA51-63DB1F46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CDF86F-894D-C69B-EA8B-62AE3960F461}"/>
              </a:ext>
            </a:extLst>
          </p:cNvPr>
          <p:cNvSpPr txBox="1"/>
          <p:nvPr/>
        </p:nvSpPr>
        <p:spPr>
          <a:xfrm>
            <a:off x="349624" y="663388"/>
            <a:ext cx="7257807" cy="650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Basic properties of Engineering materials</a:t>
            </a:r>
          </a:p>
          <a:p>
            <a:pPr defTabSz="342900"/>
            <a:endParaRPr lang="en-US" sz="1650" b="1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Classification of Properties:</a:t>
            </a:r>
          </a:p>
          <a:p>
            <a:pPr defTabSz="342900"/>
            <a:endParaRPr lang="en-US" sz="1650" b="1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1.Physical Properties:</a:t>
            </a:r>
          </a:p>
          <a:p>
            <a:pPr defTabSz="342900"/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Are those properties of a material which can be observed and measured. Example :Size, Shape, Density, Porosity Etc.</a:t>
            </a:r>
          </a:p>
          <a:p>
            <a:pPr defTabSz="342900"/>
            <a:endParaRPr lang="en-US" sz="1650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2.Mechanical Properties: </a:t>
            </a:r>
          </a:p>
          <a:p>
            <a:pPr defTabSz="342900"/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Are those properties of a material</a:t>
            </a:r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 </a:t>
            </a:r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which can be measured and compute by mechanical means. Example: Strength, Elasticity, plasticity, stiffness, Ductility, malleability, Hardness, Brittleness, </a:t>
            </a:r>
            <a:r>
              <a:rPr lang="en-US" sz="1650" dirty="0" err="1">
                <a:solidFill>
                  <a:prstClr val="black"/>
                </a:solidFill>
                <a:latin typeface="Segoe UI Historic" panose="020B0502040204020203" pitchFamily="34" charset="0"/>
              </a:rPr>
              <a:t>etc</a:t>
            </a:r>
            <a:endParaRPr lang="en-US" sz="1650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endParaRPr lang="en-US" sz="1650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3.Chemical Properties:</a:t>
            </a:r>
          </a:p>
          <a:p>
            <a:pPr defTabSz="342900"/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 </a:t>
            </a:r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Are those properties of a material</a:t>
            </a:r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 </a:t>
            </a:r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which can be measured and observed by chemical means. Example : Corrosion resistance , Alkalinity , Acidity, Chemical composition Etc.</a:t>
            </a:r>
          </a:p>
          <a:p>
            <a:pPr defTabSz="342900"/>
            <a:endParaRPr lang="en-US" sz="1650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4.Electrical Properties:</a:t>
            </a:r>
          </a:p>
          <a:p>
            <a:pPr defTabSz="342900"/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Are those properties of a material</a:t>
            </a:r>
            <a:r>
              <a:rPr lang="en-US" sz="1650" b="1" dirty="0">
                <a:solidFill>
                  <a:prstClr val="black"/>
                </a:solidFill>
                <a:latin typeface="Segoe UI Historic" panose="020B0502040204020203" pitchFamily="34" charset="0"/>
              </a:rPr>
              <a:t> </a:t>
            </a:r>
            <a:r>
              <a:rPr lang="en-US" sz="1650" dirty="0">
                <a:solidFill>
                  <a:prstClr val="black"/>
                </a:solidFill>
                <a:latin typeface="Segoe UI Historic" panose="020B0502040204020203" pitchFamily="34" charset="0"/>
              </a:rPr>
              <a:t>which can be measured and compute by electrical means. Example : Conductivity, Dielectric permittivity, Dielectric strength etc.</a:t>
            </a:r>
          </a:p>
          <a:p>
            <a:pPr defTabSz="342900"/>
            <a:r>
              <a:rPr lang="en-US" dirty="0">
                <a:solidFill>
                  <a:prstClr val="black"/>
                </a:solidFill>
                <a:latin typeface="Segoe UI Historic" panose="020B0502040204020203" pitchFamily="34" charset="0"/>
              </a:rPr>
              <a:t> </a:t>
            </a:r>
            <a:endParaRPr lang="en-US" b="1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endParaRPr lang="en-US" dirty="0">
              <a:solidFill>
                <a:prstClr val="black"/>
              </a:solidFill>
              <a:latin typeface="Segoe UI Historic" panose="020B0502040204020203" pitchFamily="34" charset="0"/>
            </a:endParaRPr>
          </a:p>
          <a:p>
            <a:pPr defTabSz="342900"/>
            <a:endParaRPr lang="en-US" dirty="0">
              <a:solidFill>
                <a:prstClr val="black"/>
              </a:solidFill>
              <a:latin typeface="Segoe UI Historic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5ABBB2-3939-4273-93CD-C48A01EB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8145-3200-4A95-96D3-DA0FEA60DC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85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Mortar-plaster-pointing-1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1B0689-A45E-42B2-8444-CC06AB2C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Mortar-plaster-pointing-1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1E346D-9628-4188-A18E-511F47CB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Mortar-plaster-pointing-1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C94FAC-DCA9-4C47-89B8-240B315A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Mortar-plaster-pointing-2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9F147-1571-4C01-B58D-2152D7FA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Mortar-plaster-pointing-2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06296-4C6D-4B6C-B3A8-CE4DDC43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Mortar-plaster-pointing-2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FC0F9E-C69D-443E-877B-4DB9BB42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Mortar-plaster-pointing-2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49BF1F-EAB5-4134-BE99-1D61F3EA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Mortar-plaster-pointing-2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C70B1F-E739-479A-B7AD-1A78F873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Mortar-plaster-pointing-2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9B74B0-4E3A-445E-B83B-84A9F6AE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Mortar-plaster-pointing-2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E6A1F3-C3F7-4352-8D7A-37A52940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Aptos Display" panose="0211000402020202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ptos" panose="0211000402020202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665</TotalTime>
  <Words>1459</Words>
  <Application>Microsoft Office PowerPoint</Application>
  <PresentationFormat>On-screen Show (4:3)</PresentationFormat>
  <Paragraphs>419</Paragraphs>
  <Slides>166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166</vt:i4>
      </vt:variant>
    </vt:vector>
  </HeadingPairs>
  <TitlesOfParts>
    <vt:vector size="182" baseType="lpstr">
      <vt:lpstr>Aharoni</vt:lpstr>
      <vt:lpstr>Aptos</vt:lpstr>
      <vt:lpstr>Aptos Display</vt:lpstr>
      <vt:lpstr>Arial</vt:lpstr>
      <vt:lpstr>Arial Black</vt:lpstr>
      <vt:lpstr>Calibri</vt:lpstr>
      <vt:lpstr>Calibri Light</vt:lpstr>
      <vt:lpstr>Segoe UI Historic</vt:lpstr>
      <vt:lpstr>Times New Roman</vt:lpstr>
      <vt:lpstr>Trebuchet MS</vt:lpstr>
      <vt:lpstr>Wingdings 3</vt:lpstr>
      <vt:lpstr>Office Theme</vt:lpstr>
      <vt:lpstr>Facet</vt:lpstr>
      <vt:lpstr>1_Office Theme</vt:lpstr>
      <vt:lpstr>2_Office Theme</vt:lpstr>
      <vt:lpstr>3_Office Theme</vt:lpstr>
      <vt:lpstr>PowerPoint Presentation</vt:lpstr>
      <vt:lpstr>ENGINEERING MATERIALS-II       COURSE CODE: CE-0732-2105                                                                 CREDIT: 04 MID EXAMINATION: 2 HOURS                                                         CIE MARKS: 120 SEMESTER END EXAMINATION: 3 HOURS                                    SEE MARKS: 80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EPOXY COATING</vt:lpstr>
      <vt:lpstr>USES OF EPOXY COATING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Shihab Mostofa</dc:creator>
  <cp:lastModifiedBy>Shihab Mostofa</cp:lastModifiedBy>
  <cp:revision>37</cp:revision>
  <dcterms:created xsi:type="dcterms:W3CDTF">2025-01-12T04:43:16Z</dcterms:created>
  <dcterms:modified xsi:type="dcterms:W3CDTF">2025-01-15T13:51:02Z</dcterms:modified>
</cp:coreProperties>
</file>